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9" r:id="rId1"/>
  </p:sldMasterIdLst>
  <p:sldIdLst>
    <p:sldId id="257" r:id="rId2"/>
    <p:sldId id="291" r:id="rId3"/>
    <p:sldId id="290" r:id="rId4"/>
    <p:sldId id="276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  <p:sldId id="278" r:id="rId24"/>
    <p:sldId id="281" r:id="rId25"/>
    <p:sldId id="283" r:id="rId26"/>
    <p:sldId id="284" r:id="rId27"/>
    <p:sldId id="285" r:id="rId28"/>
    <p:sldId id="286" r:id="rId29"/>
    <p:sldId id="287" r:id="rId30"/>
    <p:sldId id="288" r:id="rId31"/>
  </p:sldIdLst>
  <p:sldSz cx="9144000" cy="514508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3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5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2"/>
            <a:ext cx="9144000" cy="5151440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957"/>
            <a:ext cx="5825202" cy="1235108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9063"/>
            <a:ext cx="5825202" cy="822928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A835-D516-40DA-8AB1-2C5BF4A292CB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AFD9-90E8-42F3-A960-B35276EF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82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341"/>
            <a:ext cx="6447501" cy="255348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3835"/>
            <a:ext cx="6447501" cy="1178585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A835-D516-40DA-8AB1-2C5BF4A292CB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AFD9-90E8-42F3-A960-B35276EF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525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341"/>
            <a:ext cx="6070601" cy="22676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991"/>
            <a:ext cx="5418393" cy="285838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3835"/>
            <a:ext cx="6447501" cy="1178585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A835-D516-40DA-8AB1-2C5BF4A292CB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AFD9-90E8-42F3-A960-B35276EF8D8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06403" y="592967"/>
            <a:ext cx="457200" cy="43871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5586"/>
            <a:ext cx="457200" cy="43871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2903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9438"/>
            <a:ext cx="6447501" cy="1947196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6634"/>
            <a:ext cx="6447501" cy="113578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A835-D516-40DA-8AB1-2C5BF4A292CB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AFD9-90E8-42F3-A960-B35276EF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91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341"/>
            <a:ext cx="6070601" cy="22676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10829"/>
            <a:ext cx="6447502" cy="38580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6634"/>
            <a:ext cx="6447501" cy="113578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A835-D516-40DA-8AB1-2C5BF4A292CB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AFD9-90E8-42F3-A960-B35276EF8D8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06403" y="592967"/>
            <a:ext cx="457200" cy="43871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5586"/>
            <a:ext cx="457200" cy="43871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2948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341"/>
            <a:ext cx="6441152" cy="22676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10829"/>
            <a:ext cx="6447502" cy="38580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6634"/>
            <a:ext cx="6447501" cy="113578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A835-D516-40DA-8AB1-2C5BF4A292CB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AFD9-90E8-42F3-A960-B35276EF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893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A835-D516-40DA-8AB1-2C5BF4A292CB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AFD9-90E8-42F3-A960-B35276EF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721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341"/>
            <a:ext cx="978557" cy="393980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341"/>
            <a:ext cx="5295113" cy="39398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A835-D516-40DA-8AB1-2C5BF4A292CB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AFD9-90E8-42F3-A960-B35276EF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3561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2632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A835-D516-40DA-8AB1-2C5BF4A292CB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AFD9-90E8-42F3-A960-B35276EF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10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6276"/>
            <a:ext cx="6447501" cy="1370359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6634"/>
            <a:ext cx="6447501" cy="645499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A835-D516-40DA-8AB1-2C5BF4A292CB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AFD9-90E8-42F3-A960-B35276EF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16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942"/>
            <a:ext cx="3138026" cy="29114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943"/>
            <a:ext cx="3138026" cy="29114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A835-D516-40DA-8AB1-2C5BF4A292CB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AFD9-90E8-42F3-A960-B35276EF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828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1238"/>
            <a:ext cx="3139217" cy="432330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3568"/>
            <a:ext cx="3139217" cy="247885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1238"/>
            <a:ext cx="3139214" cy="432330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3568"/>
            <a:ext cx="3139213" cy="247885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A835-D516-40DA-8AB1-2C5BF4A292CB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AFD9-90E8-42F3-A960-B35276EF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03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341"/>
            <a:ext cx="6447501" cy="99090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A835-D516-40DA-8AB1-2C5BF4A292CB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AFD9-90E8-42F3-A960-B35276EF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23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A835-D516-40DA-8AB1-2C5BF4A292CB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AFD9-90E8-42F3-A960-B35276EF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46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4300"/>
            <a:ext cx="2890896" cy="959146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313"/>
            <a:ext cx="3385156" cy="414610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3445"/>
            <a:ext cx="2890896" cy="1938935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A835-D516-40DA-8AB1-2C5BF4A292CB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AFD9-90E8-42F3-A960-B35276EF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7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1561"/>
            <a:ext cx="6447500" cy="425185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341"/>
            <a:ext cx="6447501" cy="288517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6746"/>
            <a:ext cx="6447500" cy="50567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A835-D516-40DA-8AB1-2C5BF4A292CB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AFD9-90E8-42F3-A960-B35276EF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961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6352"/>
            <a:ext cx="9144000" cy="5151440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341"/>
            <a:ext cx="6447501" cy="9909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943"/>
            <a:ext cx="6447501" cy="29114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2421"/>
            <a:ext cx="683954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2A835-D516-40DA-8AB1-2C5BF4A292CB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2421"/>
            <a:ext cx="4723209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2421"/>
            <a:ext cx="512504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2C0AFD9-90E8-42F3-A960-B35276EF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232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716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5097" y="2075688"/>
            <a:ext cx="7810662" cy="658803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308100" indent="0" algn="ctr">
              <a:spcAft>
                <a:spcPts val="168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alibri"/>
              </a:rPr>
              <a:t>DATA HANDLING</a:t>
            </a:r>
            <a:endParaRPr lang="en-US" sz="3200" b="1" dirty="0">
              <a:solidFill>
                <a:srgbClr val="002060"/>
              </a:solidFill>
              <a:latin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036320"/>
            <a:ext cx="8208264" cy="30601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57200" y="207391"/>
            <a:ext cx="5836920" cy="561011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2300" b="1" dirty="0">
                <a:solidFill>
                  <a:sysClr val="windowText" lastClr="000000"/>
                </a:solidFill>
                <a:latin typeface="Calibri"/>
              </a:rPr>
              <a:t>Examples of Floating Point Numbers in Python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6240" y="131064"/>
            <a:ext cx="3489960" cy="42976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1050"/>
              </a:spcAft>
            </a:pPr>
            <a:r>
              <a:rPr lang="en-US" sz="3300" b="1">
                <a:solidFill>
                  <a:srgbClr val="002060"/>
                </a:solidFill>
                <a:latin typeface="Calibri"/>
              </a:rPr>
              <a:t>Complex Numbers</a:t>
            </a:r>
          </a:p>
        </p:txBody>
      </p:sp>
      <p:sp>
        <p:nvSpPr>
          <p:cNvPr id="5" name="Rectangle 4"/>
          <p:cNvSpPr/>
          <p:nvPr/>
        </p:nvSpPr>
        <p:spPr>
          <a:xfrm>
            <a:off x="393192" y="670560"/>
            <a:ext cx="7665720" cy="117652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R="1569720" indent="0">
              <a:lnSpc>
                <a:spcPts val="2400"/>
              </a:lnSpc>
              <a:spcBef>
                <a:spcPts val="1050"/>
              </a:spcBef>
            </a:pPr>
            <a:r>
              <a:rPr lang="en-US" sz="1900" b="1">
                <a:latin typeface="Calibri"/>
              </a:rPr>
              <a:t>❖Python represents Complex Numbers in the form </a:t>
            </a:r>
            <a:r>
              <a:rPr lang="en-US" sz="1900" b="1">
                <a:solidFill>
                  <a:srgbClr val="C00000"/>
                </a:solidFill>
                <a:latin typeface="Calibri"/>
              </a:rPr>
              <a:t>A + Bj </a:t>
            </a:r>
            <a:r>
              <a:rPr lang="en-US" sz="1900" b="1">
                <a:latin typeface="Calibri"/>
              </a:rPr>
              <a:t>❖Where, A &amp; B are Real Numbers and </a:t>
            </a:r>
            <a:r>
              <a:rPr lang="en-US" sz="1900" b="1">
                <a:solidFill>
                  <a:srgbClr val="0070C0"/>
                </a:solidFill>
                <a:latin typeface="Calibri"/>
              </a:rPr>
              <a:t>j = </a:t>
            </a:r>
            <a:r>
              <a:rPr lang="en-US" sz="1900" b="1" spc="-50">
                <a:solidFill>
                  <a:srgbClr val="0070C0"/>
                </a:solidFill>
                <a:latin typeface="Calibri"/>
              </a:rPr>
              <a:t>V-1 </a:t>
            </a:r>
            <a:r>
              <a:rPr lang="en-US" sz="1900" b="1" spc="-50">
                <a:latin typeface="Calibri"/>
              </a:rPr>
              <a:t>(imaginary)</a:t>
            </a:r>
          </a:p>
          <a:p>
            <a:pPr indent="0">
              <a:lnSpc>
                <a:spcPts val="2400"/>
              </a:lnSpc>
            </a:pPr>
            <a:r>
              <a:rPr lang="en-US" sz="1900" b="1" i="1">
                <a:solidFill>
                  <a:srgbClr val="0070C0"/>
                </a:solidFill>
                <a:latin typeface="Calibri"/>
              </a:rPr>
              <a:t>❖Real</a:t>
            </a:r>
            <a:r>
              <a:rPr lang="en-US" sz="1900" b="1">
                <a:solidFill>
                  <a:srgbClr val="0070C0"/>
                </a:solidFill>
                <a:latin typeface="Calibri"/>
              </a:rPr>
              <a:t> </a:t>
            </a:r>
            <a:r>
              <a:rPr lang="en-US" sz="1900" b="1">
                <a:latin typeface="Calibri"/>
              </a:rPr>
              <a:t>and </a:t>
            </a:r>
            <a:r>
              <a:rPr lang="en-US" sz="1900" b="1" i="1">
                <a:solidFill>
                  <a:srgbClr val="0070C0"/>
                </a:solidFill>
                <a:latin typeface="Calibri"/>
              </a:rPr>
              <a:t>imaginary</a:t>
            </a:r>
            <a:r>
              <a:rPr lang="en-US" sz="1900" b="1">
                <a:solidFill>
                  <a:srgbClr val="0070C0"/>
                </a:solidFill>
                <a:latin typeface="Calibri"/>
              </a:rPr>
              <a:t> </a:t>
            </a:r>
            <a:r>
              <a:rPr lang="en-US" sz="1900" b="1">
                <a:latin typeface="Calibri"/>
              </a:rPr>
              <a:t>part are internally represented as a pair of floating point numbers (</a:t>
            </a:r>
            <a:r>
              <a:rPr lang="en-US" sz="1900" b="1">
                <a:solidFill>
                  <a:srgbClr val="7030A0"/>
                </a:solidFill>
                <a:latin typeface="Calibri"/>
              </a:rPr>
              <a:t>float</a:t>
            </a:r>
            <a:r>
              <a:rPr lang="en-US" sz="1900" b="1">
                <a:latin typeface="Calibri"/>
              </a:rPr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729983" y="2932176"/>
            <a:ext cx="3150121" cy="1335024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indent="0">
              <a:lnSpc>
                <a:spcPts val="2616"/>
              </a:lnSpc>
            </a:pPr>
            <a:r>
              <a:rPr lang="en-US" sz="2300" b="1" spc="-50" dirty="0">
                <a:solidFill>
                  <a:sysClr val="windowText" lastClr="000000"/>
                </a:solidFill>
                <a:latin typeface="Calibri"/>
              </a:rPr>
              <a:t>A is real part of the complex number Z = A + </a:t>
            </a:r>
            <a:r>
              <a:rPr lang="en-US" sz="2300" b="1" spc="-50" dirty="0" err="1">
                <a:solidFill>
                  <a:sysClr val="windowText" lastClr="000000"/>
                </a:solidFill>
                <a:latin typeface="Calibri"/>
              </a:rPr>
              <a:t>Bj</a:t>
            </a:r>
            <a:endParaRPr lang="en-US" sz="2300" b="1" spc="-5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17592" y="2938272"/>
            <a:ext cx="3457790" cy="165678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indent="0">
              <a:spcAft>
                <a:spcPts val="420"/>
              </a:spcAft>
            </a:pPr>
            <a:r>
              <a:rPr lang="en-US" sz="2300" b="1" spc="-50" dirty="0">
                <a:solidFill>
                  <a:sysClr val="windowText" lastClr="000000"/>
                </a:solidFill>
                <a:latin typeface="Calibri"/>
              </a:rPr>
              <a:t>• </a:t>
            </a:r>
            <a:r>
              <a:rPr lang="en-US" sz="2300" b="1" spc="-50" dirty="0" err="1">
                <a:solidFill>
                  <a:sysClr val="windowText" lastClr="000000"/>
                </a:solidFill>
                <a:latin typeface="Calibri"/>
              </a:rPr>
              <a:t>Bj</a:t>
            </a:r>
            <a:r>
              <a:rPr lang="en-US" sz="2300" b="1" spc="-50" dirty="0">
                <a:solidFill>
                  <a:sysClr val="windowText" lastClr="000000"/>
                </a:solidFill>
                <a:latin typeface="Calibri"/>
              </a:rPr>
              <a:t> is Imaginary</a:t>
            </a:r>
          </a:p>
          <a:p>
            <a:pPr indent="0">
              <a:spcAft>
                <a:spcPts val="420"/>
              </a:spcAft>
            </a:pPr>
            <a:r>
              <a:rPr lang="en-US" sz="2300" b="1" spc="-50" dirty="0">
                <a:solidFill>
                  <a:sysClr val="windowText" lastClr="000000"/>
                </a:solidFill>
                <a:latin typeface="Calibri"/>
              </a:rPr>
              <a:t>part of the</a:t>
            </a:r>
          </a:p>
          <a:p>
            <a:pPr indent="0">
              <a:lnSpc>
                <a:spcPts val="2640"/>
              </a:lnSpc>
            </a:pPr>
            <a:r>
              <a:rPr lang="en-US" sz="2300" b="1" spc="-50" dirty="0">
                <a:solidFill>
                  <a:sysClr val="windowText" lastClr="000000"/>
                </a:solidFill>
                <a:latin typeface="Calibri"/>
              </a:rPr>
              <a:t>complex number Z = A + </a:t>
            </a:r>
            <a:r>
              <a:rPr lang="en-US" sz="2300" b="1" spc="-50" dirty="0" err="1">
                <a:solidFill>
                  <a:sysClr val="windowText" lastClr="000000"/>
                </a:solidFill>
                <a:latin typeface="Calibri"/>
              </a:rPr>
              <a:t>Bj</a:t>
            </a:r>
            <a:endParaRPr lang="en-US" sz="2300" b="1" spc="-50" dirty="0">
              <a:solidFill>
                <a:sysClr val="windowText" lastClr="000000"/>
              </a:solidFill>
              <a:latin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5887" y="192024"/>
            <a:ext cx="5430127" cy="622484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en-US" sz="2300" b="1" dirty="0">
                <a:solidFill>
                  <a:sysClr val="windowText" lastClr="000000"/>
                </a:solidFill>
                <a:latin typeface="Calibri"/>
              </a:rPr>
              <a:t>Examples of Complex Numbers in Python</a:t>
            </a:r>
          </a:p>
        </p:txBody>
      </p:sp>
      <p:sp>
        <p:nvSpPr>
          <p:cNvPr id="7" name="Rectangle 6"/>
          <p:cNvSpPr/>
          <p:nvPr/>
        </p:nvSpPr>
        <p:spPr>
          <a:xfrm>
            <a:off x="461350" y="927028"/>
            <a:ext cx="7181088" cy="42180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584"/>
              </a:lnSpc>
            </a:pPr>
            <a:r>
              <a:rPr lang="en-US" sz="2400" b="1" dirty="0" smtClean="0">
                <a:solidFill>
                  <a:srgbClr val="6B0E28"/>
                </a:solidFill>
                <a:latin typeface="Calibri"/>
              </a:rPr>
              <a:t>&gt;&gt;</a:t>
            </a:r>
            <a:r>
              <a:rPr lang="en-US" sz="2400" b="1" dirty="0" smtClean="0">
                <a:solidFill>
                  <a:srgbClr val="6B0E28"/>
                </a:solidFill>
                <a:latin typeface="Calibri"/>
              </a:rPr>
              <a:t>&gt; </a:t>
            </a:r>
            <a:r>
              <a:rPr lang="en-US" sz="2400" b="1" dirty="0">
                <a:solidFill>
                  <a:srgbClr val="17071E"/>
                </a:solidFill>
                <a:latin typeface="Calibri"/>
              </a:rPr>
              <a:t>x=5+4j</a:t>
            </a:r>
          </a:p>
          <a:p>
            <a:pPr indent="0" algn="just">
              <a:lnSpc>
                <a:spcPts val="1584"/>
              </a:lnSpc>
            </a:pPr>
            <a:r>
              <a:rPr lang="en-US" sz="2400" b="1" dirty="0">
                <a:solidFill>
                  <a:srgbClr val="6B0E28"/>
                </a:solidFill>
              </a:rPr>
              <a:t>&gt;&gt;&gt; </a:t>
            </a:r>
            <a:r>
              <a:rPr lang="en-US" sz="2400" b="1" dirty="0">
                <a:solidFill>
                  <a:srgbClr val="84038A"/>
                </a:solidFill>
                <a:latin typeface="Calibri"/>
              </a:rPr>
              <a:t>print</a:t>
            </a:r>
            <a:r>
              <a:rPr lang="en-US" sz="2400" b="1" dirty="0">
                <a:solidFill>
                  <a:srgbClr val="17071E"/>
                </a:solidFill>
                <a:latin typeface="Calibri"/>
              </a:rPr>
              <a:t>(</a:t>
            </a:r>
            <a:r>
              <a:rPr lang="en-US" sz="2400" b="1" dirty="0" err="1">
                <a:solidFill>
                  <a:srgbClr val="17071E"/>
                </a:solidFill>
                <a:latin typeface="Calibri"/>
              </a:rPr>
              <a:t>x.real</a:t>
            </a:r>
            <a:r>
              <a:rPr lang="en-US" sz="2400" b="1" dirty="0">
                <a:solidFill>
                  <a:srgbClr val="17071E"/>
                </a:solidFill>
                <a:latin typeface="Calibri"/>
              </a:rPr>
              <a:t>, </a:t>
            </a:r>
            <a:r>
              <a:rPr lang="en-US" sz="2400" b="1" dirty="0" err="1">
                <a:solidFill>
                  <a:srgbClr val="17071E"/>
                </a:solidFill>
                <a:latin typeface="Calibri"/>
              </a:rPr>
              <a:t>x.imag</a:t>
            </a:r>
            <a:r>
              <a:rPr lang="en-US" sz="2400" b="1" dirty="0" smtClean="0">
                <a:solidFill>
                  <a:srgbClr val="17071E"/>
                </a:solidFill>
                <a:latin typeface="Calibri"/>
              </a:rPr>
              <a:t>)</a:t>
            </a:r>
          </a:p>
          <a:p>
            <a:pPr indent="0" algn="just">
              <a:lnSpc>
                <a:spcPts val="1584"/>
              </a:lnSpc>
            </a:pPr>
            <a:endParaRPr lang="en-US" sz="2400" b="1" dirty="0">
              <a:solidFill>
                <a:srgbClr val="17071E"/>
              </a:solidFill>
              <a:latin typeface="Calibri"/>
            </a:endParaRPr>
          </a:p>
          <a:p>
            <a:pPr indent="0" algn="just">
              <a:lnSpc>
                <a:spcPts val="1584"/>
              </a:lnSpc>
            </a:pPr>
            <a:r>
              <a:rPr lang="en-US" sz="2400" b="1" spc="450" dirty="0">
                <a:solidFill>
                  <a:srgbClr val="180EF8"/>
                </a:solidFill>
                <a:latin typeface="Calibri"/>
              </a:rPr>
              <a:t>5.04.0</a:t>
            </a:r>
            <a:r>
              <a:rPr lang="en-US" sz="2400" b="1" dirty="0">
                <a:solidFill>
                  <a:srgbClr val="180EF8"/>
                </a:solidFill>
                <a:latin typeface="Calibri"/>
              </a:rPr>
              <a:t> </a:t>
            </a:r>
            <a:endParaRPr lang="en-US" sz="2400" b="1" dirty="0" smtClean="0">
              <a:solidFill>
                <a:srgbClr val="180EF8"/>
              </a:solidFill>
              <a:latin typeface="Calibri"/>
            </a:endParaRPr>
          </a:p>
          <a:p>
            <a:pPr indent="0" algn="just">
              <a:lnSpc>
                <a:spcPts val="1584"/>
              </a:lnSpc>
            </a:pPr>
            <a:r>
              <a:rPr lang="en-US" sz="2400" b="1" dirty="0" smtClean="0">
                <a:solidFill>
                  <a:srgbClr val="180EF8"/>
                </a:solidFill>
                <a:latin typeface="Calibri"/>
              </a:rPr>
              <a:t>   </a:t>
            </a:r>
            <a:endParaRPr lang="en-US" sz="2400" b="1" dirty="0">
              <a:latin typeface="Calibri"/>
            </a:endParaRPr>
          </a:p>
          <a:p>
            <a:pPr indent="0" algn="just">
              <a:lnSpc>
                <a:spcPts val="1584"/>
              </a:lnSpc>
            </a:pPr>
            <a:r>
              <a:rPr lang="en-US" sz="2400" b="1" dirty="0">
                <a:solidFill>
                  <a:srgbClr val="6B0E28"/>
                </a:solidFill>
              </a:rPr>
              <a:t>&gt;&gt;&gt; </a:t>
            </a:r>
            <a:r>
              <a:rPr lang="en-US" sz="2400" b="1" dirty="0" smtClean="0">
                <a:solidFill>
                  <a:srgbClr val="17071E"/>
                </a:solidFill>
                <a:latin typeface="Calibri"/>
              </a:rPr>
              <a:t>y=2-2j</a:t>
            </a:r>
          </a:p>
          <a:p>
            <a:pPr indent="0" algn="just">
              <a:lnSpc>
                <a:spcPts val="1584"/>
              </a:lnSpc>
            </a:pPr>
            <a:endParaRPr lang="en-US" sz="2400" b="1" dirty="0">
              <a:solidFill>
                <a:srgbClr val="17071E"/>
              </a:solidFill>
              <a:latin typeface="Calibri"/>
            </a:endParaRPr>
          </a:p>
          <a:p>
            <a:pPr indent="0" algn="just">
              <a:lnSpc>
                <a:spcPts val="1584"/>
              </a:lnSpc>
            </a:pPr>
            <a:r>
              <a:rPr lang="en-US" sz="2400" b="1" dirty="0">
                <a:solidFill>
                  <a:srgbClr val="6B0E28"/>
                </a:solidFill>
              </a:rPr>
              <a:t>&gt;&gt;&gt; </a:t>
            </a:r>
            <a:r>
              <a:rPr lang="en-US" sz="2400" b="1" dirty="0">
                <a:solidFill>
                  <a:srgbClr val="84038A"/>
                </a:solidFill>
                <a:latin typeface="Calibri"/>
              </a:rPr>
              <a:t>print </a:t>
            </a:r>
            <a:r>
              <a:rPr lang="en-US" sz="2400" b="1" dirty="0">
                <a:solidFill>
                  <a:srgbClr val="17071E"/>
                </a:solidFill>
                <a:latin typeface="Calibri"/>
              </a:rPr>
              <a:t>(y. real, </a:t>
            </a:r>
            <a:r>
              <a:rPr lang="en-US" sz="2400" b="1" dirty="0" err="1">
                <a:solidFill>
                  <a:srgbClr val="17071E"/>
                </a:solidFill>
                <a:latin typeface="Calibri"/>
              </a:rPr>
              <a:t>y.imag</a:t>
            </a:r>
            <a:r>
              <a:rPr lang="en-US" sz="2400" b="1" dirty="0" smtClean="0">
                <a:solidFill>
                  <a:srgbClr val="17071E"/>
                </a:solidFill>
                <a:latin typeface="Calibri"/>
              </a:rPr>
              <a:t>)</a:t>
            </a:r>
          </a:p>
          <a:p>
            <a:pPr indent="0" algn="just">
              <a:lnSpc>
                <a:spcPts val="1584"/>
              </a:lnSpc>
            </a:pPr>
            <a:endParaRPr lang="en-US" sz="2400" b="1" dirty="0">
              <a:solidFill>
                <a:srgbClr val="17071E"/>
              </a:solidFill>
              <a:latin typeface="Calibri"/>
            </a:endParaRPr>
          </a:p>
          <a:p>
            <a:pPr indent="0" algn="just">
              <a:lnSpc>
                <a:spcPts val="1584"/>
              </a:lnSpc>
            </a:pPr>
            <a:r>
              <a:rPr lang="en-US" sz="2400" spc="300" dirty="0">
                <a:solidFill>
                  <a:srgbClr val="180EF8"/>
                </a:solidFill>
                <a:latin typeface="Calibri"/>
              </a:rPr>
              <a:t>2.0</a:t>
            </a:r>
            <a:r>
              <a:rPr lang="en-US" sz="900" dirty="0">
                <a:solidFill>
                  <a:srgbClr val="180EF8"/>
                </a:solidFill>
                <a:latin typeface="Calibri"/>
              </a:rPr>
              <a:t>    -</a:t>
            </a:r>
            <a:r>
              <a:rPr lang="en-US" sz="2400" spc="300" dirty="0">
                <a:solidFill>
                  <a:srgbClr val="180EF8"/>
                </a:solidFill>
                <a:latin typeface="Calibri"/>
              </a:rPr>
              <a:t>2.0</a:t>
            </a:r>
            <a:r>
              <a:rPr lang="en-US" sz="900" dirty="0">
                <a:solidFill>
                  <a:srgbClr val="180EF8"/>
                </a:solidFill>
                <a:latin typeface="Calibri"/>
              </a:rPr>
              <a:t> </a:t>
            </a:r>
            <a:r>
              <a:rPr lang="en-US" sz="900" dirty="0">
                <a:latin typeface="Calibri"/>
              </a:rPr>
              <a:t>" ~ </a:t>
            </a:r>
            <a:r>
              <a:rPr lang="en-US" sz="900" dirty="0" smtClean="0">
                <a:latin typeface="Calibri"/>
              </a:rPr>
              <a:t>“</a:t>
            </a:r>
          </a:p>
          <a:p>
            <a:pPr indent="0" algn="just">
              <a:lnSpc>
                <a:spcPts val="1584"/>
              </a:lnSpc>
            </a:pPr>
            <a:endParaRPr lang="en-US" sz="900" dirty="0">
              <a:latin typeface="Calibri"/>
            </a:endParaRPr>
          </a:p>
          <a:p>
            <a:pPr indent="0" algn="just">
              <a:lnSpc>
                <a:spcPts val="1584"/>
              </a:lnSpc>
            </a:pPr>
            <a:r>
              <a:rPr lang="en-US" sz="2400" b="1" dirty="0">
                <a:solidFill>
                  <a:srgbClr val="6B0E28"/>
                </a:solidFill>
              </a:rPr>
              <a:t>&gt;&gt;&gt; </a:t>
            </a:r>
            <a:r>
              <a:rPr lang="en-US" sz="2400" b="1" dirty="0" smtClean="0">
                <a:solidFill>
                  <a:srgbClr val="17071E"/>
                </a:solidFill>
                <a:latin typeface="Calibri"/>
              </a:rPr>
              <a:t>z=</a:t>
            </a:r>
            <a:r>
              <a:rPr lang="en-US" sz="2400" b="1" dirty="0" err="1" smtClean="0">
                <a:solidFill>
                  <a:srgbClr val="17071E"/>
                </a:solidFill>
                <a:latin typeface="Calibri"/>
              </a:rPr>
              <a:t>x+y</a:t>
            </a:r>
            <a:endParaRPr lang="en-US" sz="2400" b="1" dirty="0" smtClean="0">
              <a:solidFill>
                <a:srgbClr val="17071E"/>
              </a:solidFill>
              <a:latin typeface="Calibri"/>
            </a:endParaRPr>
          </a:p>
          <a:p>
            <a:pPr indent="0" algn="just">
              <a:lnSpc>
                <a:spcPts val="1584"/>
              </a:lnSpc>
            </a:pPr>
            <a:endParaRPr lang="en-US" sz="2400" b="1" dirty="0">
              <a:solidFill>
                <a:srgbClr val="17071E"/>
              </a:solidFill>
              <a:latin typeface="Calibri"/>
            </a:endParaRPr>
          </a:p>
          <a:p>
            <a:pPr indent="0" algn="just">
              <a:lnSpc>
                <a:spcPts val="1584"/>
              </a:lnSpc>
            </a:pPr>
            <a:r>
              <a:rPr lang="en-US" sz="2400" b="1" dirty="0">
                <a:solidFill>
                  <a:srgbClr val="6B0E28"/>
                </a:solidFill>
              </a:rPr>
              <a:t>&gt;&gt;&gt; </a:t>
            </a:r>
            <a:r>
              <a:rPr lang="en-US" sz="2400" b="1" dirty="0">
                <a:solidFill>
                  <a:srgbClr val="84038A"/>
                </a:solidFill>
                <a:latin typeface="Calibri"/>
              </a:rPr>
              <a:t>print </a:t>
            </a:r>
            <a:r>
              <a:rPr lang="en-US" sz="2400" b="1" dirty="0">
                <a:solidFill>
                  <a:srgbClr val="17071E"/>
                </a:solidFill>
                <a:latin typeface="Calibri"/>
              </a:rPr>
              <a:t>(z</a:t>
            </a:r>
            <a:r>
              <a:rPr lang="en-US" sz="2400" b="1" dirty="0" smtClean="0">
                <a:solidFill>
                  <a:srgbClr val="271440"/>
                </a:solidFill>
                <a:latin typeface="Calibri"/>
              </a:rPr>
              <a:t>)</a:t>
            </a:r>
          </a:p>
          <a:p>
            <a:pPr indent="0" algn="just">
              <a:lnSpc>
                <a:spcPts val="1584"/>
              </a:lnSpc>
            </a:pPr>
            <a:endParaRPr lang="en-US" sz="2400" b="1" dirty="0">
              <a:solidFill>
                <a:srgbClr val="271440"/>
              </a:solidFill>
              <a:latin typeface="Calibri"/>
            </a:endParaRPr>
          </a:p>
          <a:p>
            <a:pPr indent="0" algn="just">
              <a:lnSpc>
                <a:spcPts val="1584"/>
              </a:lnSpc>
            </a:pPr>
            <a:r>
              <a:rPr lang="en-US" sz="2400" b="1" spc="200" dirty="0">
                <a:solidFill>
                  <a:srgbClr val="180EF8"/>
                </a:solidFill>
                <a:latin typeface="Calibri"/>
              </a:rPr>
              <a:t>(7+2j</a:t>
            </a:r>
            <a:r>
              <a:rPr lang="en-US" sz="2400" b="1" spc="200" dirty="0" smtClean="0">
                <a:solidFill>
                  <a:srgbClr val="180EF8"/>
                </a:solidFill>
                <a:latin typeface="Calibri"/>
              </a:rPr>
              <a:t>)</a:t>
            </a:r>
          </a:p>
          <a:p>
            <a:pPr indent="0" algn="just">
              <a:lnSpc>
                <a:spcPts val="1584"/>
              </a:lnSpc>
            </a:pPr>
            <a:endParaRPr lang="en-US" sz="2400" b="1" spc="200" dirty="0">
              <a:solidFill>
                <a:srgbClr val="180EF8"/>
              </a:solidFill>
              <a:latin typeface="Calibri"/>
            </a:endParaRPr>
          </a:p>
          <a:p>
            <a:pPr indent="0" algn="just">
              <a:lnSpc>
                <a:spcPts val="1584"/>
              </a:lnSpc>
            </a:pPr>
            <a:r>
              <a:rPr lang="en-US" sz="2400" b="1" dirty="0">
                <a:solidFill>
                  <a:srgbClr val="6B0E28"/>
                </a:solidFill>
              </a:rPr>
              <a:t>&gt;&gt;&gt; </a:t>
            </a:r>
            <a:r>
              <a:rPr lang="en-US" sz="2400" b="1" dirty="0">
                <a:solidFill>
                  <a:srgbClr val="600D69"/>
                </a:solidFill>
                <a:latin typeface="Calibri"/>
              </a:rPr>
              <a:t>type(z</a:t>
            </a:r>
            <a:r>
              <a:rPr lang="en-US" sz="2400" b="1" dirty="0" smtClean="0">
                <a:solidFill>
                  <a:srgbClr val="600D69"/>
                </a:solidFill>
                <a:latin typeface="Calibri"/>
              </a:rPr>
              <a:t>)</a:t>
            </a:r>
          </a:p>
          <a:p>
            <a:pPr indent="0" algn="just">
              <a:lnSpc>
                <a:spcPts val="1584"/>
              </a:lnSpc>
            </a:pPr>
            <a:endParaRPr lang="en-US" sz="2400" b="1" dirty="0">
              <a:solidFill>
                <a:srgbClr val="600D69"/>
              </a:solidFill>
              <a:latin typeface="Calibri"/>
            </a:endParaRPr>
          </a:p>
          <a:p>
            <a:pPr indent="0" algn="just">
              <a:lnSpc>
                <a:spcPts val="1584"/>
              </a:lnSpc>
            </a:pPr>
            <a:r>
              <a:rPr lang="en-US" sz="2400" b="1" dirty="0">
                <a:solidFill>
                  <a:srgbClr val="180EF8"/>
                </a:solidFill>
                <a:latin typeface="Calibri"/>
              </a:rPr>
              <a:t>&lt;class </a:t>
            </a:r>
            <a:r>
              <a:rPr lang="en-US" sz="2400" b="1" baseline="30000" dirty="0" err="1">
                <a:solidFill>
                  <a:srgbClr val="180EF8"/>
                </a:solidFill>
                <a:latin typeface="Calibri"/>
              </a:rPr>
              <a:t>T</a:t>
            </a:r>
            <a:r>
              <a:rPr lang="en-US" sz="2400" b="1" dirty="0" err="1">
                <a:solidFill>
                  <a:srgbClr val="180EF8"/>
                </a:solidFill>
                <a:latin typeface="Calibri"/>
              </a:rPr>
              <a:t>complex</a:t>
            </a:r>
            <a:r>
              <a:rPr lang="en-US" sz="2400" b="1" baseline="30000" dirty="0" err="1">
                <a:solidFill>
                  <a:srgbClr val="180EF8"/>
                </a:solidFill>
                <a:latin typeface="Calibri"/>
              </a:rPr>
              <a:t>T</a:t>
            </a:r>
            <a:r>
              <a:rPr lang="en-US" sz="2400" b="1" dirty="0" smtClean="0">
                <a:solidFill>
                  <a:srgbClr val="180EF8"/>
                </a:solidFill>
                <a:latin typeface="Calibri"/>
              </a:rPr>
              <a:t>&gt;</a:t>
            </a:r>
            <a:endParaRPr lang="en-US" sz="2400" b="1" dirty="0">
              <a:solidFill>
                <a:srgbClr val="180EF8"/>
              </a:solidFill>
              <a:latin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8624" y="2090928"/>
            <a:ext cx="4462272" cy="79857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08432" y="143256"/>
            <a:ext cx="4956048" cy="43281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3300" b="1">
                <a:solidFill>
                  <a:srgbClr val="002060"/>
                </a:solidFill>
                <a:latin typeface="Calibri"/>
              </a:rPr>
              <a:t>Range of Python Numbers</a:t>
            </a:r>
          </a:p>
        </p:txBody>
      </p:sp>
      <p:sp>
        <p:nvSpPr>
          <p:cNvPr id="5" name="Rectangle 4"/>
          <p:cNvSpPr/>
          <p:nvPr/>
        </p:nvSpPr>
        <p:spPr>
          <a:xfrm>
            <a:off x="1261872" y="1280160"/>
            <a:ext cx="1975104" cy="579376"/>
          </a:xfrm>
          <a:prstGeom prst="rect">
            <a:avLst/>
          </a:prstGeom>
          <a:solidFill>
            <a:srgbClr val="104483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en-US" sz="2600" b="1" spc="-50" dirty="0">
                <a:solidFill>
                  <a:srgbClr val="FFFFFF"/>
                </a:solidFill>
                <a:latin typeface="Calibri"/>
              </a:rPr>
              <a:t>Integers</a:t>
            </a:r>
          </a:p>
        </p:txBody>
      </p:sp>
      <p:sp>
        <p:nvSpPr>
          <p:cNvPr id="6" name="Rectangle 5"/>
          <p:cNvSpPr/>
          <p:nvPr/>
        </p:nvSpPr>
        <p:spPr>
          <a:xfrm>
            <a:off x="1261872" y="2298192"/>
            <a:ext cx="1975104" cy="670560"/>
          </a:xfrm>
          <a:prstGeom prst="rect">
            <a:avLst/>
          </a:prstGeom>
          <a:solidFill>
            <a:srgbClr val="104483"/>
          </a:solidFill>
        </p:spPr>
        <p:txBody>
          <a:bodyPr wrap="none" lIns="0" tIns="0" rIns="0" bIns="0">
            <a:noAutofit/>
          </a:bodyPr>
          <a:lstStyle/>
          <a:p>
            <a:pPr marL="368300" indent="0"/>
            <a:r>
              <a:rPr lang="en-US" sz="2600" b="1" spc="-50">
                <a:solidFill>
                  <a:srgbClr val="FFFFFF"/>
                </a:solidFill>
                <a:latin typeface="Calibri"/>
              </a:rPr>
              <a:t>Booleans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1872" y="3035808"/>
            <a:ext cx="1975104" cy="963168"/>
          </a:xfrm>
          <a:prstGeom prst="rect">
            <a:avLst/>
          </a:prstGeom>
          <a:solidFill>
            <a:srgbClr val="104483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976"/>
              </a:lnSpc>
            </a:pPr>
            <a:r>
              <a:rPr lang="en-US" sz="2600" b="1" spc="-50">
                <a:solidFill>
                  <a:srgbClr val="FFFFFF"/>
                </a:solidFill>
                <a:latin typeface="Calibri"/>
              </a:rPr>
              <a:t>Floating Point Numbers</a:t>
            </a:r>
          </a:p>
        </p:txBody>
      </p:sp>
      <p:sp>
        <p:nvSpPr>
          <p:cNvPr id="8" name="Rectangle 7"/>
          <p:cNvSpPr/>
          <p:nvPr/>
        </p:nvSpPr>
        <p:spPr>
          <a:xfrm>
            <a:off x="1261872" y="4066032"/>
            <a:ext cx="1975104" cy="882486"/>
          </a:xfrm>
          <a:prstGeom prst="rect">
            <a:avLst/>
          </a:prstGeom>
          <a:solidFill>
            <a:srgbClr val="104483"/>
          </a:solidFill>
        </p:spPr>
        <p:txBody>
          <a:bodyPr lIns="0" tIns="0" rIns="0" bIns="0">
            <a:noAutofit/>
          </a:bodyPr>
          <a:lstStyle/>
          <a:p>
            <a:pPr marL="381000" indent="0">
              <a:spcAft>
                <a:spcPts val="630"/>
              </a:spcAft>
            </a:pPr>
            <a:r>
              <a:rPr lang="en-US" sz="2600" b="1" spc="-50" dirty="0">
                <a:solidFill>
                  <a:srgbClr val="FFFFFF"/>
                </a:solidFill>
                <a:latin typeface="Calibri"/>
              </a:rPr>
              <a:t>Complex</a:t>
            </a:r>
          </a:p>
          <a:p>
            <a:pPr marL="381000" indent="0"/>
            <a:r>
              <a:rPr lang="en-US" sz="2600" b="1" spc="-50" dirty="0">
                <a:solidFill>
                  <a:srgbClr val="FFFFFF"/>
                </a:solidFill>
                <a:latin typeface="Calibri"/>
              </a:rPr>
              <a:t>Numbers</a:t>
            </a:r>
          </a:p>
        </p:txBody>
      </p:sp>
      <p:sp>
        <p:nvSpPr>
          <p:cNvPr id="9" name="Rectangle 8"/>
          <p:cNvSpPr/>
          <p:nvPr/>
        </p:nvSpPr>
        <p:spPr>
          <a:xfrm>
            <a:off x="3468625" y="1246632"/>
            <a:ext cx="4645714" cy="719328"/>
          </a:xfrm>
          <a:prstGeom prst="rect">
            <a:avLst/>
          </a:prstGeom>
          <a:solidFill>
            <a:srgbClr val="D6D9E3"/>
          </a:solidFill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944"/>
              </a:lnSpc>
            </a:pPr>
            <a:r>
              <a:rPr lang="en-US" sz="1700" b="1" dirty="0">
                <a:latin typeface="Calibri"/>
              </a:rPr>
              <a:t>Unlimited range, subject to available (virtual) memory only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39896" y="3300984"/>
            <a:ext cx="3950208" cy="697992"/>
          </a:xfrm>
          <a:prstGeom prst="rect">
            <a:avLst/>
          </a:prstGeom>
          <a:solidFill>
            <a:srgbClr val="D6D9E3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ts val="1968"/>
              </a:lnSpc>
            </a:pPr>
            <a:r>
              <a:rPr lang="en-US" sz="1700" b="1" dirty="0">
                <a:latin typeface="Calibri"/>
              </a:rPr>
              <a:t>Unlimited range, subject to available (virtual) memory on machine architecture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688080" y="4279392"/>
            <a:ext cx="4029456" cy="512064"/>
          </a:xfrm>
          <a:prstGeom prst="rect">
            <a:avLst/>
          </a:prstGeom>
          <a:solidFill>
            <a:srgbClr val="D6D9E3"/>
          </a:solidFill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992"/>
              </a:lnSpc>
            </a:pPr>
            <a:r>
              <a:rPr lang="en-US" sz="1700" b="1" dirty="0">
                <a:latin typeface="Calibri"/>
              </a:rPr>
              <a:t>Same as floating point numbers (Real and Imaginary Parts are represented as floats)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51688" y="448056"/>
            <a:ext cx="2106988" cy="688848"/>
          </a:xfrm>
          <a:prstGeom prst="rect">
            <a:avLst/>
          </a:prstGeom>
          <a:solidFill>
            <a:srgbClr val="953735"/>
          </a:solidFill>
        </p:spPr>
        <p:txBody>
          <a:bodyPr wrap="none" lIns="0" tIns="0" rIns="0" bIns="0">
            <a:noAutofit/>
          </a:bodyPr>
          <a:lstStyle/>
          <a:p>
            <a:pPr marL="95504" indent="0">
              <a:spcAft>
                <a:spcPts val="2100"/>
              </a:spcAft>
            </a:pPr>
            <a:r>
              <a:rPr lang="en-US" sz="3500" dirty="0">
                <a:solidFill>
                  <a:srgbClr val="FFFFFF"/>
                </a:solidFill>
                <a:latin typeface="Calibri"/>
              </a:rPr>
              <a:t>Strings</a:t>
            </a:r>
          </a:p>
        </p:txBody>
      </p:sp>
      <p:sp>
        <p:nvSpPr>
          <p:cNvPr id="4" name="Rectangle 3"/>
          <p:cNvSpPr/>
          <p:nvPr/>
        </p:nvSpPr>
        <p:spPr>
          <a:xfrm>
            <a:off x="661416" y="1136904"/>
            <a:ext cx="7281672" cy="329793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27076" marR="402336" indent="-241300" algn="just">
              <a:lnSpc>
                <a:spcPts val="2952"/>
              </a:lnSpc>
              <a:spcBef>
                <a:spcPts val="2100"/>
              </a:spcBef>
              <a:spcAft>
                <a:spcPts val="210"/>
              </a:spcAft>
            </a:pPr>
            <a:r>
              <a:rPr lang="en-US" sz="2600" b="1" spc="-50" dirty="0">
                <a:latin typeface="Calibri"/>
              </a:rPr>
              <a:t>•    In Python 3.x, all strings are a </a:t>
            </a:r>
            <a:r>
              <a:rPr lang="en-US" sz="2600" b="1" spc="-50" dirty="0">
                <a:solidFill>
                  <a:srgbClr val="C00000"/>
                </a:solidFill>
                <a:latin typeface="Calibri"/>
              </a:rPr>
              <a:t>sequence </a:t>
            </a:r>
            <a:r>
              <a:rPr lang="en-US" sz="2600" b="1" spc="-50" dirty="0">
                <a:latin typeface="Calibri"/>
              </a:rPr>
              <a:t>of pure </a:t>
            </a:r>
            <a:r>
              <a:rPr lang="en-US" sz="2600" b="1" spc="-50" dirty="0">
                <a:solidFill>
                  <a:srgbClr val="7030A0"/>
                </a:solidFill>
                <a:latin typeface="Calibri"/>
              </a:rPr>
              <a:t>Unicode* </a:t>
            </a:r>
            <a:r>
              <a:rPr lang="en-US" sz="2600" b="1" spc="-50" dirty="0">
                <a:latin typeface="Calibri"/>
              </a:rPr>
              <a:t>Characters and each character can be individually accessed using its </a:t>
            </a:r>
            <a:r>
              <a:rPr lang="en-US" sz="2600" b="1" spc="-50" dirty="0">
                <a:solidFill>
                  <a:srgbClr val="0070C0"/>
                </a:solidFill>
                <a:latin typeface="Calibri"/>
              </a:rPr>
              <a:t>index</a:t>
            </a:r>
          </a:p>
          <a:p>
            <a:pPr marL="227076" indent="-241300">
              <a:lnSpc>
                <a:spcPts val="2952"/>
              </a:lnSpc>
              <a:spcAft>
                <a:spcPts val="210"/>
              </a:spcAft>
            </a:pPr>
            <a:r>
              <a:rPr lang="en-US" sz="2600" b="1" spc="-50" dirty="0">
                <a:latin typeface="Calibri"/>
              </a:rPr>
              <a:t>•    A string can hold any known character like </a:t>
            </a:r>
            <a:r>
              <a:rPr lang="en-US" sz="2600" b="1" spc="-50" dirty="0">
                <a:solidFill>
                  <a:srgbClr val="0070C0"/>
                </a:solidFill>
                <a:latin typeface="Calibri"/>
              </a:rPr>
              <a:t>letters, numbers, special characters </a:t>
            </a:r>
            <a:r>
              <a:rPr lang="en-US" sz="2600" b="1" spc="-50" dirty="0">
                <a:latin typeface="Calibri"/>
              </a:rPr>
              <a:t>etc., of any known </a:t>
            </a:r>
            <a:r>
              <a:rPr lang="en-US" sz="2600" b="1" spc="-50" dirty="0">
                <a:solidFill>
                  <a:srgbClr val="C00000"/>
                </a:solidFill>
                <a:latin typeface="Calibri"/>
              </a:rPr>
              <a:t>scripted language</a:t>
            </a:r>
          </a:p>
          <a:p>
            <a:pPr marL="227076" indent="-241300" algn="just">
              <a:spcAft>
                <a:spcPts val="5670"/>
              </a:spcAft>
            </a:pPr>
            <a:r>
              <a:rPr lang="en-US" sz="2600" b="1" spc="-50" dirty="0">
                <a:latin typeface="Calibri"/>
              </a:rPr>
              <a:t>•    E.g. "</a:t>
            </a:r>
            <a:r>
              <a:rPr lang="en-US" sz="2600" b="1" spc="-50" dirty="0" err="1">
                <a:latin typeface="Calibri"/>
              </a:rPr>
              <a:t>abcd</a:t>
            </a:r>
            <a:r>
              <a:rPr lang="en-US" sz="2600" b="1" spc="-50" dirty="0">
                <a:latin typeface="Calibri"/>
              </a:rPr>
              <a:t>", "$@&amp;%", '???', "1234", "</a:t>
            </a:r>
            <a:r>
              <a:rPr lang="en-US" sz="2600" b="1" spc="-50" dirty="0" err="1">
                <a:latin typeface="Calibri"/>
              </a:rPr>
              <a:t>apy</a:t>
            </a:r>
            <a:r>
              <a:rPr lang="en-US" sz="2600" b="1" spc="-50" dirty="0">
                <a:latin typeface="Calibri"/>
              </a:rPr>
              <a:t>”,</a:t>
            </a:r>
          </a:p>
        </p:txBody>
      </p:sp>
      <p:sp>
        <p:nvSpPr>
          <p:cNvPr id="5" name="Rectangle 4"/>
          <p:cNvSpPr/>
          <p:nvPr/>
        </p:nvSpPr>
        <p:spPr>
          <a:xfrm>
            <a:off x="499872" y="4315968"/>
            <a:ext cx="7604760" cy="237744"/>
          </a:xfrm>
          <a:prstGeom prst="rect">
            <a:avLst/>
          </a:prstGeom>
          <a:solidFill>
            <a:srgbClr val="FF0000"/>
          </a:solidFill>
        </p:spPr>
        <p:txBody>
          <a:bodyPr wrap="none" lIns="0" tIns="0" rIns="0" bIns="0">
            <a:noAutofit/>
          </a:bodyPr>
          <a:lstStyle/>
          <a:p>
            <a:pPr indent="0">
              <a:spcBef>
                <a:spcPts val="5670"/>
              </a:spcBef>
            </a:pPr>
            <a:r>
              <a:rPr lang="en-US" sz="1700" b="1" dirty="0">
                <a:solidFill>
                  <a:srgbClr val="FFFF00"/>
                </a:solidFill>
                <a:latin typeface="Calibri"/>
              </a:rPr>
              <a:t>*Unicode is a system designed to represent every character from every language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069848"/>
            <a:ext cx="8019288" cy="317906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96742" y="333692"/>
            <a:ext cx="3611880" cy="422699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2300" b="1" dirty="0">
                <a:solidFill>
                  <a:srgbClr val="FFFFFF"/>
                </a:solidFill>
                <a:latin typeface="Calibri"/>
              </a:rPr>
              <a:t>Example of </a:t>
            </a:r>
            <a:r>
              <a:rPr lang="en-US" sz="2300" b="1" dirty="0">
                <a:solidFill>
                  <a:sysClr val="windowText" lastClr="000000"/>
                </a:solidFill>
                <a:latin typeface="Calibri"/>
              </a:rPr>
              <a:t>Strings</a:t>
            </a:r>
            <a:r>
              <a:rPr lang="en-US" sz="2300" b="1" dirty="0">
                <a:solidFill>
                  <a:srgbClr val="FFFFFF"/>
                </a:solidFill>
                <a:latin typeface="Calibri"/>
              </a:rPr>
              <a:t> in Python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664" y="4014216"/>
            <a:ext cx="7495032" cy="78028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40079" y="515111"/>
            <a:ext cx="1011987" cy="514549"/>
          </a:xfrm>
          <a:prstGeom prst="rect">
            <a:avLst/>
          </a:prstGeom>
          <a:solidFill>
            <a:srgbClr val="00AF50"/>
          </a:solidFill>
        </p:spPr>
        <p:txBody>
          <a:bodyPr wrap="none" lIns="0" tIns="0" rIns="0" bIns="0">
            <a:noAutofit/>
          </a:bodyPr>
          <a:lstStyle/>
          <a:p>
            <a:pPr marL="83820" indent="0">
              <a:spcAft>
                <a:spcPts val="2100"/>
              </a:spcAft>
            </a:pPr>
            <a:r>
              <a:rPr lang="en-US" sz="3300" b="1" dirty="0">
                <a:solidFill>
                  <a:srgbClr val="FFFFFF"/>
                </a:solidFill>
                <a:latin typeface="Calibri"/>
              </a:rPr>
              <a:t>Lists</a:t>
            </a:r>
          </a:p>
        </p:txBody>
      </p:sp>
      <p:sp>
        <p:nvSpPr>
          <p:cNvPr id="4" name="Rectangle 3"/>
          <p:cNvSpPr/>
          <p:nvPr/>
        </p:nvSpPr>
        <p:spPr>
          <a:xfrm>
            <a:off x="728472" y="1213104"/>
            <a:ext cx="7555992" cy="238658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36728" indent="-241300">
              <a:lnSpc>
                <a:spcPts val="2952"/>
              </a:lnSpc>
              <a:spcBef>
                <a:spcPts val="2100"/>
              </a:spcBef>
              <a:spcAft>
                <a:spcPts val="210"/>
              </a:spcAft>
            </a:pPr>
            <a:r>
              <a:rPr lang="en-US" sz="2600" b="1" spc="-50" dirty="0">
                <a:latin typeface="Calibri"/>
              </a:rPr>
              <a:t>•    A list in Python is represented as a group of comma-separated values of any </a:t>
            </a:r>
            <a:r>
              <a:rPr lang="en-US" sz="2600" b="1" spc="-50" dirty="0" err="1">
                <a:latin typeface="Calibri"/>
              </a:rPr>
              <a:t>datatype</a:t>
            </a:r>
            <a:r>
              <a:rPr lang="en-US" sz="2600" b="1" spc="-50" dirty="0">
                <a:latin typeface="Calibri"/>
              </a:rPr>
              <a:t> enclosed in </a:t>
            </a:r>
            <a:r>
              <a:rPr lang="en-US" sz="2700" b="1" i="1" dirty="0">
                <a:solidFill>
                  <a:srgbClr val="00B050"/>
                </a:solidFill>
                <a:latin typeface="Calibri"/>
              </a:rPr>
              <a:t>square brackets</a:t>
            </a:r>
            <a:r>
              <a:rPr lang="en-US" sz="2700" b="1" i="1" dirty="0">
                <a:latin typeface="Calibri"/>
              </a:rPr>
              <a:t>.</a:t>
            </a:r>
          </a:p>
          <a:p>
            <a:pPr indent="0" algn="just">
              <a:spcAft>
                <a:spcPts val="1050"/>
              </a:spcAft>
            </a:pPr>
            <a:r>
              <a:rPr lang="en-US" sz="2700" b="1" i="1" dirty="0">
                <a:latin typeface="Calibri"/>
              </a:rPr>
              <a:t>•</a:t>
            </a:r>
            <a:r>
              <a:rPr lang="en-US" sz="2600" b="1" spc="-50" dirty="0">
                <a:latin typeface="Calibri"/>
              </a:rPr>
              <a:t>    E.g. </a:t>
            </a:r>
            <a:r>
              <a:rPr lang="en-US" sz="2600" b="1" spc="-50" dirty="0">
                <a:solidFill>
                  <a:srgbClr val="0070C0"/>
                </a:solidFill>
                <a:latin typeface="Calibri"/>
              </a:rPr>
              <a:t>[1,2,3,4,5], </a:t>
            </a:r>
            <a:r>
              <a:rPr lang="en-US" sz="2600" b="1" spc="-50" dirty="0">
                <a:solidFill>
                  <a:srgbClr val="7030A0"/>
                </a:solidFill>
                <a:latin typeface="Calibri"/>
              </a:rPr>
              <a:t>['</a:t>
            </a:r>
            <a:r>
              <a:rPr lang="en-US" sz="2600" b="1" spc="-50" dirty="0" err="1">
                <a:solidFill>
                  <a:srgbClr val="7030A0"/>
                </a:solidFill>
                <a:latin typeface="Calibri"/>
              </a:rPr>
              <a:t>Ankit</a:t>
            </a:r>
            <a:r>
              <a:rPr lang="en-US" sz="2600" b="1" spc="-50" dirty="0">
                <a:solidFill>
                  <a:srgbClr val="7030A0"/>
                </a:solidFill>
                <a:latin typeface="Calibri"/>
              </a:rPr>
              <a:t>', 101, 90.5], </a:t>
            </a:r>
            <a:r>
              <a:rPr lang="en-US" sz="2600" b="1" spc="-50" dirty="0">
                <a:solidFill>
                  <a:srgbClr val="C00000"/>
                </a:solidFill>
                <a:latin typeface="Calibri"/>
              </a:rPr>
              <a:t>['a', 'e', '</a:t>
            </a:r>
            <a:r>
              <a:rPr lang="en-US" sz="2600" b="1" spc="-50" dirty="0" err="1">
                <a:solidFill>
                  <a:srgbClr val="C00000"/>
                </a:solidFill>
                <a:latin typeface="Calibri"/>
              </a:rPr>
              <a:t>i</a:t>
            </a:r>
            <a:r>
              <a:rPr lang="en-US" sz="2600" b="1" spc="-50" dirty="0">
                <a:solidFill>
                  <a:srgbClr val="C00000"/>
                </a:solidFill>
                <a:latin typeface="Calibri"/>
              </a:rPr>
              <a:t>', 'o', 'u']</a:t>
            </a:r>
          </a:p>
          <a:p>
            <a:pPr marL="236728" indent="-241300">
              <a:lnSpc>
                <a:spcPts val="2976"/>
              </a:lnSpc>
              <a:spcAft>
                <a:spcPts val="2520"/>
              </a:spcAft>
            </a:pPr>
            <a:r>
              <a:rPr lang="en-US" sz="2600" b="1" spc="-50" dirty="0">
                <a:latin typeface="Calibri"/>
              </a:rPr>
              <a:t>•    Elements in a List can be individually accessed using its </a:t>
            </a:r>
            <a:r>
              <a:rPr lang="en-US" sz="2600" b="1" spc="-50" dirty="0">
                <a:solidFill>
                  <a:srgbClr val="0070C0"/>
                </a:solidFill>
                <a:latin typeface="Calibri"/>
              </a:rPr>
              <a:t>index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" y="969264"/>
            <a:ext cx="8046720" cy="3593592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411479" y="207391"/>
            <a:ext cx="3461273" cy="430383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2300" b="1" dirty="0">
                <a:solidFill>
                  <a:sysClr val="windowText" lastClr="000000"/>
                </a:solidFill>
                <a:latin typeface="Calibri"/>
              </a:rPr>
              <a:t>Example of Lists in Python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6534" y="3489960"/>
            <a:ext cx="5568696" cy="112166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90429" y="0"/>
            <a:ext cx="1367271" cy="69189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2100"/>
              </a:spcAft>
            </a:pPr>
            <a:r>
              <a:rPr lang="en-US" sz="3300" b="1" dirty="0">
                <a:solidFill>
                  <a:sysClr val="windowText" lastClr="000000"/>
                </a:solidFill>
                <a:latin typeface="Calibri"/>
              </a:rPr>
              <a:t>Tuples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24542" y="691896"/>
            <a:ext cx="8305800" cy="233476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221488" indent="-203200">
              <a:lnSpc>
                <a:spcPts val="2952"/>
              </a:lnSpc>
              <a:spcBef>
                <a:spcPts val="2100"/>
              </a:spcBef>
              <a:spcAft>
                <a:spcPts val="210"/>
              </a:spcAft>
            </a:pPr>
            <a:r>
              <a:rPr lang="en-US" sz="2600" b="1" spc="-50">
                <a:solidFill>
                  <a:sysClr val="windowText" lastClr="000000"/>
                </a:solidFill>
                <a:latin typeface="Calibri"/>
              </a:rPr>
              <a:t>•    A tuple in Python is represented as a group of comma-separated values of any datatype enclosed within </a:t>
            </a:r>
            <a:r>
              <a:rPr lang="en-US" sz="2700" b="1" i="1">
                <a:solidFill>
                  <a:sysClr val="windowText" lastClr="000000"/>
                </a:solidFill>
                <a:latin typeface="Calibri"/>
              </a:rPr>
              <a:t>parentheses.</a:t>
            </a:r>
          </a:p>
          <a:p>
            <a:pPr indent="0" algn="just">
              <a:spcAft>
                <a:spcPts val="1050"/>
              </a:spcAft>
            </a:pPr>
            <a:r>
              <a:rPr lang="en-US" sz="1500" b="1" i="1">
                <a:solidFill>
                  <a:sysClr val="windowText" lastClr="000000"/>
                </a:solidFill>
                <a:latin typeface="Calibri"/>
              </a:rPr>
              <a:t>•</a:t>
            </a:r>
            <a:r>
              <a:rPr lang="en-US" sz="2300" b="1" spc="-50">
                <a:solidFill>
                  <a:sysClr val="windowText" lastClr="000000"/>
                </a:solidFill>
                <a:latin typeface="Calibri"/>
              </a:rPr>
              <a:t>    E.g. A=(1,2,3,4,5), R=('Ankit', 101, 90.5), V=('a', 'e', 'i', 'o', 'u')</a:t>
            </a:r>
          </a:p>
          <a:p>
            <a:pPr marL="221488" indent="-203200">
              <a:lnSpc>
                <a:spcPts val="2952"/>
              </a:lnSpc>
            </a:pPr>
            <a:r>
              <a:rPr lang="en-US" sz="2600" b="1" spc="-50">
                <a:solidFill>
                  <a:sysClr val="windowText" lastClr="000000"/>
                </a:solidFill>
                <a:latin typeface="Calibri"/>
              </a:rPr>
              <a:t>•    Elements in a Tuple can be individually accessed using its index (Negative or Positive)</a:t>
            </a:r>
          </a:p>
        </p:txBody>
      </p:sp>
      <p:sp>
        <p:nvSpPr>
          <p:cNvPr id="5" name="Rectangle 4"/>
          <p:cNvSpPr/>
          <p:nvPr/>
        </p:nvSpPr>
        <p:spPr>
          <a:xfrm>
            <a:off x="604374" y="3581400"/>
            <a:ext cx="1335024" cy="19507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700" b="1">
                <a:solidFill>
                  <a:sysClr val="windowText" lastClr="000000"/>
                </a:solidFill>
                <a:latin typeface="Calibri"/>
              </a:rPr>
              <a:t>Positive Index</a:t>
            </a:r>
          </a:p>
        </p:txBody>
      </p:sp>
      <p:sp>
        <p:nvSpPr>
          <p:cNvPr id="6" name="Rectangle 5"/>
          <p:cNvSpPr/>
          <p:nvPr/>
        </p:nvSpPr>
        <p:spPr>
          <a:xfrm>
            <a:off x="820782" y="3962400"/>
            <a:ext cx="542544" cy="23469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700" b="1">
                <a:solidFill>
                  <a:sysClr val="windowText" lastClr="000000"/>
                </a:solidFill>
                <a:latin typeface="Calibri"/>
              </a:rPr>
              <a:t>Tuple</a:t>
            </a:r>
          </a:p>
        </p:txBody>
      </p:sp>
      <p:sp>
        <p:nvSpPr>
          <p:cNvPr id="7" name="Rectangle 6"/>
          <p:cNvSpPr/>
          <p:nvPr/>
        </p:nvSpPr>
        <p:spPr>
          <a:xfrm>
            <a:off x="604374" y="4343400"/>
            <a:ext cx="1426464" cy="23469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700" b="1">
                <a:solidFill>
                  <a:sysClr val="windowText" lastClr="000000"/>
                </a:solidFill>
                <a:latin typeface="Calibri"/>
              </a:rPr>
              <a:t>Negative Index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" y="24384"/>
            <a:ext cx="6047232" cy="6248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19169" y="905690"/>
            <a:ext cx="7955280" cy="3884023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27000" indent="0" algn="just">
              <a:lnSpc>
                <a:spcPts val="1488"/>
              </a:lnSpc>
            </a:pPr>
            <a:endParaRPr lang="en-US" sz="1300" b="1" dirty="0" smtClean="0">
              <a:solidFill>
                <a:srgbClr val="6B0E28"/>
              </a:solidFill>
              <a:latin typeface="Courier New"/>
            </a:endParaRPr>
          </a:p>
          <a:p>
            <a:pPr marL="127000" indent="0" algn="just">
              <a:lnSpc>
                <a:spcPts val="1488"/>
              </a:lnSpc>
            </a:pPr>
            <a:r>
              <a:rPr lang="en-US" sz="1300" b="1" dirty="0" smtClean="0">
                <a:solidFill>
                  <a:srgbClr val="6B0E28"/>
                </a:solidFill>
                <a:latin typeface="Courier New"/>
              </a:rPr>
              <a:t>»&gt; </a:t>
            </a:r>
            <a:r>
              <a:rPr lang="en-US" sz="1300" b="1" dirty="0" err="1">
                <a:solidFill>
                  <a:srgbClr val="17071E"/>
                </a:solidFill>
                <a:latin typeface="Courier New"/>
              </a:rPr>
              <a:t>tupl</a:t>
            </a:r>
            <a:r>
              <a:rPr lang="en-US" sz="1300" b="1" dirty="0">
                <a:solidFill>
                  <a:srgbClr val="17071E"/>
                </a:solidFill>
                <a:latin typeface="Courier New"/>
              </a:rPr>
              <a:t>=(l,2,3,4)</a:t>
            </a:r>
          </a:p>
          <a:p>
            <a:pPr marL="127000" indent="0" algn="just">
              <a:lnSpc>
                <a:spcPts val="1488"/>
              </a:lnSpc>
            </a:pPr>
            <a:r>
              <a:rPr lang="en-US" sz="1300" b="1" dirty="0">
                <a:solidFill>
                  <a:srgbClr val="6B0E28"/>
                </a:solidFill>
                <a:latin typeface="Calibri"/>
              </a:rPr>
              <a:t>»&gt; </a:t>
            </a:r>
            <a:r>
              <a:rPr lang="en-US" sz="1300" b="1" dirty="0">
                <a:solidFill>
                  <a:srgbClr val="84038A"/>
                </a:solidFill>
                <a:latin typeface="Calibri"/>
              </a:rPr>
              <a:t>print </a:t>
            </a:r>
            <a:r>
              <a:rPr lang="en-US" sz="1300" b="1" dirty="0">
                <a:solidFill>
                  <a:srgbClr val="17071E"/>
                </a:solidFill>
                <a:latin typeface="Calibri"/>
              </a:rPr>
              <a:t>(</a:t>
            </a:r>
            <a:r>
              <a:rPr lang="en-US" sz="1300" b="1" dirty="0" err="1">
                <a:solidFill>
                  <a:srgbClr val="17071E"/>
                </a:solidFill>
                <a:latin typeface="Calibri"/>
              </a:rPr>
              <a:t>tupl</a:t>
            </a:r>
            <a:r>
              <a:rPr lang="en-US" sz="1300" b="1" dirty="0">
                <a:solidFill>
                  <a:srgbClr val="17071E"/>
                </a:solidFill>
                <a:latin typeface="Calibri"/>
              </a:rPr>
              <a:t>)</a:t>
            </a:r>
          </a:p>
          <a:p>
            <a:pPr indent="0">
              <a:lnSpc>
                <a:spcPts val="1488"/>
              </a:lnSpc>
            </a:pPr>
            <a:r>
              <a:rPr lang="en-US" sz="1300" b="1" dirty="0" smtClean="0">
                <a:solidFill>
                  <a:srgbClr val="565C94"/>
                </a:solidFill>
                <a:latin typeface="Courier New"/>
              </a:rPr>
              <a:t> </a:t>
            </a:r>
            <a:r>
              <a:rPr lang="en-US" sz="1300" b="1" dirty="0">
                <a:solidFill>
                  <a:srgbClr val="180EF8"/>
                </a:solidFill>
                <a:latin typeface="Courier New"/>
              </a:rPr>
              <a:t>(1, 2, 3, 4</a:t>
            </a:r>
            <a:r>
              <a:rPr lang="en-US" sz="1300" b="1" dirty="0" smtClean="0">
                <a:solidFill>
                  <a:srgbClr val="180EF8"/>
                </a:solidFill>
                <a:latin typeface="Courier New"/>
              </a:rPr>
              <a:t>)</a:t>
            </a:r>
          </a:p>
          <a:p>
            <a:pPr indent="0">
              <a:lnSpc>
                <a:spcPts val="1488"/>
              </a:lnSpc>
            </a:pPr>
            <a:endParaRPr lang="en-US" sz="1300" b="1" dirty="0">
              <a:solidFill>
                <a:srgbClr val="180EF8"/>
              </a:solidFill>
              <a:latin typeface="Courier New"/>
            </a:endParaRPr>
          </a:p>
          <a:p>
            <a:pPr marL="127000" indent="0" algn="just">
              <a:lnSpc>
                <a:spcPts val="1488"/>
              </a:lnSpc>
            </a:pPr>
            <a:r>
              <a:rPr lang="en-US" sz="1300" b="1" dirty="0">
                <a:solidFill>
                  <a:srgbClr val="6B0E28"/>
                </a:solidFill>
                <a:latin typeface="Calibri"/>
              </a:rPr>
              <a:t>»&gt; </a:t>
            </a:r>
            <a:r>
              <a:rPr lang="en-US" sz="1300" b="1" dirty="0">
                <a:solidFill>
                  <a:srgbClr val="84038A"/>
                </a:solidFill>
                <a:latin typeface="Calibri"/>
              </a:rPr>
              <a:t>type</a:t>
            </a:r>
            <a:r>
              <a:rPr lang="en-US" sz="1300" b="1" dirty="0">
                <a:solidFill>
                  <a:srgbClr val="17071E"/>
                </a:solidFill>
                <a:latin typeface="Calibri"/>
              </a:rPr>
              <a:t>(</a:t>
            </a:r>
            <a:r>
              <a:rPr lang="en-US" sz="1300" b="1" dirty="0" err="1">
                <a:solidFill>
                  <a:srgbClr val="17071E"/>
                </a:solidFill>
                <a:latin typeface="Calibri"/>
              </a:rPr>
              <a:t>tupl</a:t>
            </a:r>
            <a:r>
              <a:rPr lang="en-US" sz="1300" b="1" dirty="0">
                <a:solidFill>
                  <a:srgbClr val="17071E"/>
                </a:solidFill>
                <a:latin typeface="Calibri"/>
              </a:rPr>
              <a:t>)</a:t>
            </a:r>
          </a:p>
          <a:p>
            <a:pPr marL="127000" indent="0" algn="just">
              <a:lnSpc>
                <a:spcPts val="1488"/>
              </a:lnSpc>
            </a:pPr>
            <a:r>
              <a:rPr lang="en-US" sz="1300" b="1" dirty="0">
                <a:solidFill>
                  <a:srgbClr val="180EF8"/>
                </a:solidFill>
                <a:latin typeface="Calibri"/>
              </a:rPr>
              <a:t>&lt;class ’tuple</a:t>
            </a:r>
            <a:r>
              <a:rPr lang="en-US" sz="1300" b="1" dirty="0" smtClean="0">
                <a:solidFill>
                  <a:srgbClr val="180EF8"/>
                </a:solidFill>
                <a:latin typeface="Calibri"/>
              </a:rPr>
              <a:t>’&gt;</a:t>
            </a:r>
          </a:p>
          <a:p>
            <a:pPr marL="127000" indent="0" algn="just">
              <a:lnSpc>
                <a:spcPts val="1488"/>
              </a:lnSpc>
            </a:pPr>
            <a:endParaRPr lang="en-US" sz="1300" b="1" dirty="0">
              <a:solidFill>
                <a:srgbClr val="180EF8"/>
              </a:solidFill>
              <a:latin typeface="Calibri"/>
            </a:endParaRPr>
          </a:p>
          <a:p>
            <a:pPr marL="127000" indent="0" algn="just">
              <a:lnSpc>
                <a:spcPts val="1488"/>
              </a:lnSpc>
            </a:pPr>
            <a:r>
              <a:rPr lang="en-US" sz="1300" b="1" dirty="0">
                <a:solidFill>
                  <a:srgbClr val="6B0E28"/>
                </a:solidFill>
                <a:latin typeface="Calibri"/>
              </a:rPr>
              <a:t>»&gt; </a:t>
            </a:r>
            <a:r>
              <a:rPr lang="en-US" sz="1300" b="1" dirty="0">
                <a:solidFill>
                  <a:srgbClr val="17071E"/>
                </a:solidFill>
                <a:latin typeface="Calibri"/>
              </a:rPr>
              <a:t>tup2=()</a:t>
            </a:r>
          </a:p>
          <a:p>
            <a:pPr marL="127000" indent="0" algn="just">
              <a:lnSpc>
                <a:spcPts val="1488"/>
              </a:lnSpc>
              <a:spcAft>
                <a:spcPts val="420"/>
              </a:spcAft>
            </a:pPr>
            <a:r>
              <a:rPr lang="en-US" sz="1300" b="1" dirty="0">
                <a:solidFill>
                  <a:srgbClr val="6B0E28"/>
                </a:solidFill>
                <a:latin typeface="Calibri"/>
              </a:rPr>
              <a:t>»&gt; </a:t>
            </a:r>
            <a:r>
              <a:rPr lang="en-US" sz="1300" b="1" dirty="0">
                <a:solidFill>
                  <a:srgbClr val="84038A"/>
                </a:solidFill>
                <a:latin typeface="Calibri"/>
              </a:rPr>
              <a:t>print </a:t>
            </a:r>
            <a:r>
              <a:rPr lang="en-US" sz="1300" b="1" dirty="0">
                <a:solidFill>
                  <a:srgbClr val="17071E"/>
                </a:solidFill>
                <a:latin typeface="Calibri"/>
              </a:rPr>
              <a:t>(tup2</a:t>
            </a:r>
            <a:r>
              <a:rPr lang="en-US" sz="1300" b="1" dirty="0" smtClean="0">
                <a:solidFill>
                  <a:srgbClr val="17071E"/>
                </a:solidFill>
                <a:latin typeface="Calibri"/>
              </a:rPr>
              <a:t>)</a:t>
            </a:r>
          </a:p>
          <a:p>
            <a:pPr marL="127000" indent="0" algn="just">
              <a:lnSpc>
                <a:spcPts val="1488"/>
              </a:lnSpc>
              <a:spcAft>
                <a:spcPts val="420"/>
              </a:spcAft>
            </a:pPr>
            <a:endParaRPr lang="en-US" sz="2600" b="1" spc="-50" baseline="30000" dirty="0">
              <a:solidFill>
                <a:srgbClr val="180EF8"/>
              </a:solidFill>
              <a:latin typeface="Calibri"/>
            </a:endParaRPr>
          </a:p>
          <a:p>
            <a:pPr indent="0">
              <a:lnSpc>
                <a:spcPts val="1464"/>
              </a:lnSpc>
            </a:pPr>
            <a:r>
              <a:rPr lang="en-US" sz="1300" b="1" dirty="0" smtClean="0">
                <a:solidFill>
                  <a:srgbClr val="414870"/>
                </a:solidFill>
                <a:latin typeface="Courier New"/>
              </a:rPr>
              <a:t> </a:t>
            </a:r>
            <a:r>
              <a:rPr lang="en-US" sz="1300" b="1" dirty="0">
                <a:solidFill>
                  <a:srgbClr val="6B0E28"/>
                </a:solidFill>
                <a:latin typeface="Courier New"/>
              </a:rPr>
              <a:t>»&gt; </a:t>
            </a:r>
            <a:r>
              <a:rPr lang="en-US" sz="1300" b="1" dirty="0">
                <a:solidFill>
                  <a:srgbClr val="17071E"/>
                </a:solidFill>
                <a:latin typeface="Courier New"/>
              </a:rPr>
              <a:t>tup3=(l,2,3,</a:t>
            </a:r>
            <a:r>
              <a:rPr lang="en-US" sz="1300" b="1" dirty="0">
                <a:solidFill>
                  <a:srgbClr val="0B9E26"/>
                </a:solidFill>
                <a:latin typeface="Courier New"/>
              </a:rPr>
              <a:t>'a'</a:t>
            </a:r>
            <a:r>
              <a:rPr lang="en-US" sz="1300" b="1" dirty="0">
                <a:solidFill>
                  <a:srgbClr val="17071E"/>
                </a:solidFill>
                <a:latin typeface="Courier New"/>
              </a:rPr>
              <a:t>,</a:t>
            </a:r>
            <a:r>
              <a:rPr lang="en-US" sz="1300" b="1" dirty="0">
                <a:solidFill>
                  <a:srgbClr val="096421"/>
                </a:solidFill>
                <a:latin typeface="Courier New"/>
              </a:rPr>
              <a:t>'b',</a:t>
            </a:r>
            <a:r>
              <a:rPr lang="en-US" sz="1300" b="1" dirty="0">
                <a:solidFill>
                  <a:srgbClr val="0B9E26"/>
                </a:solidFill>
                <a:latin typeface="Courier New"/>
              </a:rPr>
              <a:t>'c'</a:t>
            </a:r>
            <a:r>
              <a:rPr lang="en-US" sz="1300" b="1" dirty="0">
                <a:solidFill>
                  <a:srgbClr val="17071E"/>
                </a:solidFill>
                <a:latin typeface="Courier New"/>
              </a:rPr>
              <a:t>)</a:t>
            </a:r>
          </a:p>
          <a:p>
            <a:pPr marL="127000" indent="0" algn="just">
              <a:lnSpc>
                <a:spcPts val="1464"/>
              </a:lnSpc>
            </a:pPr>
            <a:r>
              <a:rPr lang="en-US" sz="1300" b="1" dirty="0">
                <a:solidFill>
                  <a:srgbClr val="6B0E28"/>
                </a:solidFill>
                <a:latin typeface="Calibri"/>
              </a:rPr>
              <a:t>»&gt; </a:t>
            </a:r>
            <a:r>
              <a:rPr lang="en-US" sz="1300" b="1" dirty="0">
                <a:solidFill>
                  <a:srgbClr val="84038A"/>
                </a:solidFill>
                <a:latin typeface="Calibri"/>
              </a:rPr>
              <a:t>print </a:t>
            </a:r>
            <a:r>
              <a:rPr lang="en-US" sz="1300" b="1" dirty="0">
                <a:solidFill>
                  <a:srgbClr val="17071E"/>
                </a:solidFill>
                <a:latin typeface="Calibri"/>
              </a:rPr>
              <a:t>(tup3)</a:t>
            </a:r>
          </a:p>
          <a:p>
            <a:pPr marL="127000" indent="0" algn="just">
              <a:lnSpc>
                <a:spcPts val="1464"/>
              </a:lnSpc>
            </a:pPr>
            <a:r>
              <a:rPr lang="en-US" sz="1300" b="1" dirty="0">
                <a:solidFill>
                  <a:srgbClr val="180EF8"/>
                </a:solidFill>
                <a:latin typeface="Courier New"/>
              </a:rPr>
              <a:t>(1, 2, 3, ’a’, ’b’,    ’c</a:t>
            </a:r>
            <a:r>
              <a:rPr lang="en-US" sz="1300" b="1" dirty="0" smtClean="0">
                <a:solidFill>
                  <a:srgbClr val="180EF8"/>
                </a:solidFill>
                <a:latin typeface="Courier New"/>
              </a:rPr>
              <a:t>’)</a:t>
            </a:r>
          </a:p>
          <a:p>
            <a:pPr marL="127000" indent="0" algn="just">
              <a:lnSpc>
                <a:spcPts val="1464"/>
              </a:lnSpc>
            </a:pPr>
            <a:endParaRPr lang="en-US" sz="1300" b="1" dirty="0">
              <a:solidFill>
                <a:srgbClr val="180EF8"/>
              </a:solidFill>
              <a:latin typeface="Courier New"/>
            </a:endParaRPr>
          </a:p>
          <a:p>
            <a:pPr marL="127000" indent="0" algn="just">
              <a:lnSpc>
                <a:spcPts val="1464"/>
              </a:lnSpc>
            </a:pPr>
            <a:r>
              <a:rPr lang="en-US" sz="1300" b="1" dirty="0">
                <a:solidFill>
                  <a:srgbClr val="6B0E28"/>
                </a:solidFill>
                <a:latin typeface="Calibri"/>
              </a:rPr>
              <a:t>»&gt; </a:t>
            </a:r>
            <a:r>
              <a:rPr lang="en-US" sz="1300" b="1" dirty="0">
                <a:solidFill>
                  <a:srgbClr val="17071E"/>
                </a:solidFill>
                <a:latin typeface="Calibri"/>
              </a:rPr>
              <a:t>tup3[4]</a:t>
            </a:r>
          </a:p>
          <a:p>
            <a:pPr indent="0">
              <a:lnSpc>
                <a:spcPts val="1464"/>
              </a:lnSpc>
            </a:pPr>
            <a:r>
              <a:rPr lang="en-US" sz="1300" b="1" dirty="0">
                <a:solidFill>
                  <a:srgbClr val="414870"/>
                </a:solidFill>
                <a:latin typeface="Calibri"/>
              </a:rPr>
              <a:t> </a:t>
            </a:r>
            <a:r>
              <a:rPr lang="en-US" sz="1300" b="1" dirty="0" smtClean="0">
                <a:solidFill>
                  <a:srgbClr val="414870"/>
                </a:solidFill>
                <a:latin typeface="Calibri"/>
              </a:rPr>
              <a:t> </a:t>
            </a:r>
            <a:r>
              <a:rPr lang="en-US" sz="1300" b="1" dirty="0">
                <a:solidFill>
                  <a:srgbClr val="180EF8"/>
                </a:solidFill>
                <a:latin typeface="Calibri"/>
              </a:rPr>
              <a:t>’b’</a:t>
            </a:r>
          </a:p>
          <a:p>
            <a:pPr marL="127000" indent="0" algn="just">
              <a:lnSpc>
                <a:spcPts val="1464"/>
              </a:lnSpc>
            </a:pPr>
            <a:r>
              <a:rPr lang="en-US" sz="1300" b="1" dirty="0">
                <a:solidFill>
                  <a:srgbClr val="6B0E28"/>
                </a:solidFill>
                <a:latin typeface="Calibri"/>
              </a:rPr>
              <a:t>»&gt; </a:t>
            </a:r>
            <a:r>
              <a:rPr lang="en-US" sz="1300" b="1" dirty="0">
                <a:solidFill>
                  <a:srgbClr val="17071E"/>
                </a:solidFill>
                <a:latin typeface="Calibri"/>
              </a:rPr>
              <a:t>tup3[-2]</a:t>
            </a:r>
          </a:p>
          <a:p>
            <a:pPr marL="127000" indent="0" algn="just">
              <a:lnSpc>
                <a:spcPts val="1464"/>
              </a:lnSpc>
            </a:pPr>
            <a:r>
              <a:rPr lang="en-US" sz="1300" b="1" dirty="0">
                <a:solidFill>
                  <a:srgbClr val="180EF8"/>
                </a:solidFill>
                <a:latin typeface="Calibri"/>
              </a:rPr>
              <a:t>’b’    "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7017" y="1291917"/>
            <a:ext cx="7810662" cy="18257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308100" indent="0">
              <a:spcAft>
                <a:spcPts val="1680"/>
              </a:spcAft>
            </a:pPr>
            <a:r>
              <a:rPr lang="en-US" sz="3200" b="1" dirty="0">
                <a:solidFill>
                  <a:srgbClr val="002060"/>
                </a:solidFill>
                <a:latin typeface="Calibri"/>
              </a:rPr>
              <a:t>Data Types in Python</a:t>
            </a:r>
          </a:p>
          <a:p>
            <a:pPr marL="431800" indent="-431800">
              <a:lnSpc>
                <a:spcPts val="3360"/>
              </a:lnSpc>
              <a:spcAft>
                <a:spcPts val="210"/>
              </a:spcAft>
            </a:pPr>
            <a:r>
              <a:rPr lang="en-US" sz="2600" b="1" spc="-50" dirty="0">
                <a:latin typeface="Calibri"/>
              </a:rPr>
              <a:t>•    Data types are used to identify the </a:t>
            </a:r>
            <a:r>
              <a:rPr lang="en-US" sz="2600" b="1" spc="-50" dirty="0">
                <a:solidFill>
                  <a:srgbClr val="C00000"/>
                </a:solidFill>
                <a:latin typeface="Calibri"/>
              </a:rPr>
              <a:t>type of data </a:t>
            </a:r>
            <a:r>
              <a:rPr lang="en-US" sz="2600" b="1" spc="-50" dirty="0">
                <a:latin typeface="Calibri"/>
              </a:rPr>
              <a:t>and set of </a:t>
            </a:r>
            <a:r>
              <a:rPr lang="en-US" sz="2600" b="1" spc="-50" dirty="0">
                <a:solidFill>
                  <a:srgbClr val="0070C0"/>
                </a:solidFill>
                <a:latin typeface="Calibri"/>
              </a:rPr>
              <a:t>valid operations </a:t>
            </a:r>
            <a:r>
              <a:rPr lang="en-US" sz="2600" b="1" spc="-50" dirty="0">
                <a:latin typeface="Calibri"/>
              </a:rPr>
              <a:t>which can be performed on it</a:t>
            </a:r>
            <a:r>
              <a:rPr lang="en-US" sz="2600" b="1" spc="-50" dirty="0" smtClean="0">
                <a:latin typeface="Calibri"/>
              </a:rPr>
              <a:t>.</a:t>
            </a:r>
            <a:endParaRPr lang="en-US" sz="2600" b="1" spc="-5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48741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7990" y="460247"/>
            <a:ext cx="2457610" cy="646253"/>
          </a:xfrm>
          <a:prstGeom prst="rect">
            <a:avLst/>
          </a:prstGeom>
          <a:solidFill>
            <a:srgbClr val="31859D"/>
          </a:solidFill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2310"/>
              </a:spcAft>
            </a:pPr>
            <a:r>
              <a:rPr lang="en-US" sz="3300" b="1" dirty="0">
                <a:solidFill>
                  <a:srgbClr val="FFFFFF"/>
                </a:solidFill>
                <a:latin typeface="Calibri"/>
              </a:rPr>
              <a:t>Dictionaries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917448" y="1222248"/>
            <a:ext cx="7488936" cy="28742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3192"/>
              </a:lnSpc>
              <a:spcBef>
                <a:spcPts val="2310"/>
              </a:spcBef>
              <a:spcAft>
                <a:spcPts val="210"/>
              </a:spcAft>
            </a:pPr>
            <a:r>
              <a:rPr lang="en-US" sz="2600" b="1" spc="-50" dirty="0">
                <a:latin typeface="Calibri"/>
              </a:rPr>
              <a:t>The dictionary in Python is an unordered set of comma-separated </a:t>
            </a:r>
            <a:r>
              <a:rPr lang="en-US" sz="2600" b="1" spc="-50" dirty="0" err="1">
                <a:solidFill>
                  <a:srgbClr val="FE0000"/>
                </a:solidFill>
                <a:latin typeface="Calibri"/>
              </a:rPr>
              <a:t>key:value</a:t>
            </a:r>
            <a:r>
              <a:rPr lang="en-US" sz="2600" b="1" spc="-50" dirty="0">
                <a:solidFill>
                  <a:srgbClr val="FE0000"/>
                </a:solidFill>
                <a:latin typeface="Calibri"/>
              </a:rPr>
              <a:t> </a:t>
            </a:r>
            <a:r>
              <a:rPr lang="en-US" sz="2600" b="1" spc="-50" dirty="0">
                <a:latin typeface="Calibri"/>
              </a:rPr>
              <a:t>pair enclosed within </a:t>
            </a:r>
            <a:r>
              <a:rPr lang="en-US" sz="2700" b="1" i="1" dirty="0">
                <a:solidFill>
                  <a:srgbClr val="00B050"/>
                </a:solidFill>
                <a:latin typeface="Calibri"/>
              </a:rPr>
              <a:t>curly braces</a:t>
            </a:r>
            <a:r>
              <a:rPr lang="en-US" sz="2700" b="1" i="1" dirty="0">
                <a:latin typeface="Calibri"/>
              </a:rPr>
              <a:t>.</a:t>
            </a:r>
          </a:p>
          <a:p>
            <a:pPr indent="0">
              <a:lnSpc>
                <a:spcPts val="3192"/>
              </a:lnSpc>
            </a:pPr>
            <a:r>
              <a:rPr lang="en-US" sz="2600" b="1" spc="-50" dirty="0">
                <a:latin typeface="Calibri"/>
              </a:rPr>
              <a:t>E.g. vowels =</a:t>
            </a:r>
            <a:r>
              <a:rPr lang="en-US" sz="2600" b="1" spc="-50" dirty="0">
                <a:solidFill>
                  <a:srgbClr val="0070C0"/>
                </a:solidFill>
                <a:latin typeface="Calibri"/>
              </a:rPr>
              <a:t>{</a:t>
            </a:r>
            <a:r>
              <a:rPr lang="en-US" sz="2600" b="1" spc="-50" dirty="0">
                <a:solidFill>
                  <a:srgbClr val="C00000"/>
                </a:solidFill>
                <a:latin typeface="Calibri"/>
              </a:rPr>
              <a:t>'a':</a:t>
            </a:r>
            <a:r>
              <a:rPr lang="en-US" sz="2600" b="1" spc="-50" dirty="0">
                <a:solidFill>
                  <a:srgbClr val="0070C0"/>
                </a:solidFill>
                <a:latin typeface="Calibri"/>
              </a:rPr>
              <a:t>1, '</a:t>
            </a:r>
            <a:r>
              <a:rPr lang="en-US" sz="2600" b="1" spc="-50" dirty="0">
                <a:solidFill>
                  <a:srgbClr val="C00000"/>
                </a:solidFill>
                <a:latin typeface="Calibri"/>
              </a:rPr>
              <a:t>e':</a:t>
            </a:r>
            <a:r>
              <a:rPr lang="en-US" sz="2600" b="1" spc="-50" dirty="0">
                <a:solidFill>
                  <a:srgbClr val="0070C0"/>
                </a:solidFill>
                <a:latin typeface="Calibri"/>
              </a:rPr>
              <a:t>2, </a:t>
            </a:r>
            <a:r>
              <a:rPr lang="en-US" sz="2600" b="1" spc="-50" dirty="0">
                <a:solidFill>
                  <a:srgbClr val="C00000"/>
                </a:solidFill>
                <a:latin typeface="Calibri"/>
              </a:rPr>
              <a:t>'i':</a:t>
            </a:r>
            <a:r>
              <a:rPr lang="en-US" sz="2600" b="1" spc="-50" dirty="0">
                <a:solidFill>
                  <a:srgbClr val="0070C0"/>
                </a:solidFill>
                <a:latin typeface="Calibri"/>
              </a:rPr>
              <a:t>3, </a:t>
            </a:r>
            <a:r>
              <a:rPr lang="en-US" sz="2600" b="1" spc="-50" dirty="0">
                <a:solidFill>
                  <a:srgbClr val="C00000"/>
                </a:solidFill>
                <a:latin typeface="Calibri"/>
              </a:rPr>
              <a:t>'o':</a:t>
            </a:r>
            <a:r>
              <a:rPr lang="en-US" sz="2600" b="1" spc="-50" dirty="0">
                <a:solidFill>
                  <a:srgbClr val="0070C0"/>
                </a:solidFill>
                <a:latin typeface="Calibri"/>
              </a:rPr>
              <a:t>4, </a:t>
            </a:r>
            <a:r>
              <a:rPr lang="en-US" sz="2600" b="1" spc="-50" dirty="0">
                <a:solidFill>
                  <a:srgbClr val="C00000"/>
                </a:solidFill>
                <a:latin typeface="Calibri"/>
              </a:rPr>
              <a:t>'u':</a:t>
            </a:r>
            <a:r>
              <a:rPr lang="en-US" sz="2600" b="1" spc="-50" dirty="0">
                <a:solidFill>
                  <a:srgbClr val="0070C0"/>
                </a:solidFill>
                <a:latin typeface="Calibri"/>
              </a:rPr>
              <a:t>5}</a:t>
            </a:r>
          </a:p>
          <a:p>
            <a:pPr indent="0">
              <a:lnSpc>
                <a:spcPts val="3192"/>
              </a:lnSpc>
              <a:spcAft>
                <a:spcPts val="1050"/>
              </a:spcAft>
            </a:pPr>
            <a:r>
              <a:rPr lang="en-US" sz="2600" b="1" spc="-50" dirty="0">
                <a:latin typeface="Calibri"/>
              </a:rPr>
              <a:t>Where, </a:t>
            </a:r>
            <a:r>
              <a:rPr lang="en-US" sz="2600" b="1" spc="-50" dirty="0">
                <a:solidFill>
                  <a:srgbClr val="C00000"/>
                </a:solidFill>
                <a:latin typeface="Calibri"/>
              </a:rPr>
              <a:t>'a', 'e', '</a:t>
            </a:r>
            <a:r>
              <a:rPr lang="en-US" sz="2600" b="1" spc="-50" dirty="0" err="1">
                <a:solidFill>
                  <a:srgbClr val="C00000"/>
                </a:solidFill>
                <a:latin typeface="Calibri"/>
              </a:rPr>
              <a:t>i</a:t>
            </a:r>
            <a:r>
              <a:rPr lang="en-US" sz="2600" b="1" spc="-50" dirty="0">
                <a:solidFill>
                  <a:srgbClr val="C00000"/>
                </a:solidFill>
                <a:latin typeface="Calibri"/>
              </a:rPr>
              <a:t>', 'o', 'u' </a:t>
            </a:r>
            <a:r>
              <a:rPr lang="en-US" sz="2600" b="1" spc="-50" dirty="0">
                <a:latin typeface="Calibri"/>
              </a:rPr>
              <a:t>are the keys of dictionary vowels &amp; </a:t>
            </a:r>
            <a:r>
              <a:rPr lang="en-US" sz="2600" b="1" spc="-50" dirty="0">
                <a:solidFill>
                  <a:srgbClr val="0070C0"/>
                </a:solidFill>
                <a:latin typeface="Calibri"/>
              </a:rPr>
              <a:t>1,2,3,4,5 </a:t>
            </a:r>
            <a:r>
              <a:rPr lang="en-US" sz="2600" b="1" spc="-50" dirty="0">
                <a:latin typeface="Calibri"/>
              </a:rPr>
              <a:t>are the values for these keys respectively</a:t>
            </a:r>
          </a:p>
        </p:txBody>
      </p:sp>
      <p:sp>
        <p:nvSpPr>
          <p:cNvPr id="5" name="Rectangle 4"/>
          <p:cNvSpPr/>
          <p:nvPr/>
        </p:nvSpPr>
        <p:spPr>
          <a:xfrm>
            <a:off x="2868167" y="3749809"/>
            <a:ext cx="3855361" cy="962400"/>
          </a:xfrm>
          <a:prstGeom prst="rect">
            <a:avLst/>
          </a:prstGeom>
          <a:solidFill>
            <a:srgbClr val="BF3A37"/>
          </a:solidFill>
        </p:spPr>
        <p:txBody>
          <a:bodyPr wrap="none" lIns="0" tIns="0" rIns="0" bIns="0">
            <a:noAutofit/>
          </a:bodyPr>
          <a:lstStyle/>
          <a:p>
            <a:pPr indent="0" algn="ctr">
              <a:spcBef>
                <a:spcPts val="1050"/>
              </a:spcBef>
            </a:pPr>
            <a:endParaRPr lang="en-US" sz="1100" b="1" spc="-50" dirty="0" smtClean="0">
              <a:solidFill>
                <a:srgbClr val="FFFFFF"/>
              </a:solidFill>
              <a:latin typeface="Calibri"/>
            </a:endParaRPr>
          </a:p>
          <a:p>
            <a:pPr indent="0" algn="ctr">
              <a:spcBef>
                <a:spcPts val="1050"/>
              </a:spcBef>
            </a:pPr>
            <a:r>
              <a:rPr lang="en-US" sz="2300" b="1" spc="-50" dirty="0" smtClean="0">
                <a:solidFill>
                  <a:srgbClr val="FFFFFF"/>
                </a:solidFill>
                <a:latin typeface="Calibri"/>
              </a:rPr>
              <a:t>Key</a:t>
            </a:r>
            <a:r>
              <a:rPr lang="en-US" sz="2300" b="1" spc="-50" dirty="0">
                <a:solidFill>
                  <a:srgbClr val="FFFFFF"/>
                </a:solidFill>
                <a:latin typeface="Calibri"/>
              </a:rPr>
              <a:t>: Value Pair =&gt; 'a' : 1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05" t="30762" r="-105" b="-456"/>
          <a:stretch/>
        </p:blipFill>
        <p:spPr>
          <a:xfrm>
            <a:off x="228600" y="1236617"/>
            <a:ext cx="8281416" cy="346949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8016" y="192024"/>
            <a:ext cx="4258056" cy="301752"/>
          </a:xfrm>
          <a:prstGeom prst="rect">
            <a:avLst/>
          </a:prstGeom>
          <a:solidFill>
            <a:srgbClr val="71893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2300" b="1" dirty="0">
                <a:solidFill>
                  <a:srgbClr val="FFFFFF"/>
                </a:solidFill>
                <a:latin typeface="Calibri"/>
              </a:rPr>
              <a:t>Example of Dictionaries in Python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82365" y="784698"/>
            <a:ext cx="68871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Mutable and Immutable Data type </a:t>
            </a:r>
            <a:endParaRPr lang="en-US" sz="3200" b="1" dirty="0" smtClean="0"/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b="1" dirty="0"/>
              <a:t>mutable data type </a:t>
            </a:r>
            <a:r>
              <a:rPr lang="en-US" dirty="0"/>
              <a:t>can change its state or contents 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Immutable </a:t>
            </a:r>
            <a:r>
              <a:rPr lang="en-US" b="1" dirty="0"/>
              <a:t>data type </a:t>
            </a:r>
            <a:r>
              <a:rPr lang="en-US" dirty="0" smtClean="0"/>
              <a:t>cannot </a:t>
            </a:r>
            <a:r>
              <a:rPr lang="en-US" dirty="0"/>
              <a:t>change its state or contents 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Mutable </a:t>
            </a:r>
            <a:r>
              <a:rPr lang="en-US" dirty="0">
                <a:solidFill>
                  <a:srgbClr val="FF0000"/>
                </a:solidFill>
              </a:rPr>
              <a:t>data type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list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dict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smtClean="0">
                <a:solidFill>
                  <a:srgbClr val="FF0000"/>
                </a:solidFill>
              </a:rPr>
              <a:t>byte array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B050"/>
                </a:solidFill>
              </a:rPr>
              <a:t>Immutable </a:t>
            </a:r>
            <a:r>
              <a:rPr lang="en-US" dirty="0">
                <a:solidFill>
                  <a:srgbClr val="00B050"/>
                </a:solidFill>
              </a:rPr>
              <a:t>data type: 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err="1" smtClean="0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, float, complex, string, </a:t>
            </a:r>
            <a:r>
              <a:rPr lang="en-US" dirty="0" smtClean="0">
                <a:solidFill>
                  <a:srgbClr val="00B050"/>
                </a:solidFill>
              </a:rPr>
              <a:t>tuple, bytes , set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0130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3557" y="525294"/>
            <a:ext cx="640728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Mutability can be checked with id() method. </a:t>
            </a:r>
          </a:p>
          <a:p>
            <a:endParaRPr lang="en-US" dirty="0" smtClean="0"/>
          </a:p>
          <a:p>
            <a:r>
              <a:rPr lang="en-US" dirty="0" smtClean="0"/>
              <a:t>x=10 </a:t>
            </a:r>
            <a:endParaRPr lang="en-US" dirty="0"/>
          </a:p>
          <a:p>
            <a:r>
              <a:rPr lang="en-US" dirty="0"/>
              <a:t>print(id(x)) </a:t>
            </a:r>
            <a:r>
              <a:rPr lang="en-US" dirty="0" smtClean="0"/>
              <a:t>#id() is use to find the address of any variable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x=20 </a:t>
            </a:r>
          </a:p>
          <a:p>
            <a:endParaRPr lang="en-US" dirty="0"/>
          </a:p>
          <a:p>
            <a:r>
              <a:rPr lang="en-US" dirty="0" smtClean="0"/>
              <a:t>print(id(x</a:t>
            </a:r>
            <a:r>
              <a:rPr lang="en-US" dirty="0"/>
              <a:t>)) </a:t>
            </a:r>
          </a:p>
          <a:p>
            <a:endParaRPr lang="en-US" dirty="0" smtClean="0"/>
          </a:p>
          <a:p>
            <a:r>
              <a:rPr lang="en-US" dirty="0" smtClean="0"/>
              <a:t>#</a:t>
            </a:r>
            <a:r>
              <a:rPr lang="en-US" dirty="0"/>
              <a:t>id of both print statement is different as integer is immutable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9535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1183" y="492868"/>
            <a:ext cx="6744511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Boolean In Python </a:t>
            </a:r>
            <a:endParaRPr lang="en-US" sz="2400" b="1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It </a:t>
            </a:r>
            <a:r>
              <a:rPr lang="en-US" dirty="0"/>
              <a:t>is used to store two possible values either true or false</a:t>
            </a:r>
          </a:p>
          <a:p>
            <a:r>
              <a:rPr lang="en-US" dirty="0" smtClean="0"/>
              <a:t>e.g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str</a:t>
            </a:r>
            <a:r>
              <a:rPr lang="en-US" dirty="0"/>
              <a:t>="comp </a:t>
            </a:r>
            <a:r>
              <a:rPr lang="en-US" dirty="0" err="1"/>
              <a:t>sc</a:t>
            </a:r>
            <a:r>
              <a:rPr lang="en-US" dirty="0"/>
              <a:t>" </a:t>
            </a:r>
            <a:endParaRPr lang="en-US" dirty="0" smtClean="0"/>
          </a:p>
          <a:p>
            <a:r>
              <a:rPr lang="en-US" dirty="0" smtClean="0"/>
              <a:t>b=</a:t>
            </a:r>
            <a:r>
              <a:rPr lang="en-US" dirty="0" err="1" smtClean="0"/>
              <a:t>str.isupper</a:t>
            </a:r>
            <a:r>
              <a:rPr lang="en-US" dirty="0"/>
              <a:t>() # test if string contains upper case </a:t>
            </a:r>
            <a:endParaRPr lang="en-US" dirty="0" smtClean="0"/>
          </a:p>
          <a:p>
            <a:r>
              <a:rPr lang="en-US" dirty="0" smtClean="0"/>
              <a:t>print(b)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Output :-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False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618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1183" y="492868"/>
            <a:ext cx="75616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Type conversion 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The </a:t>
            </a:r>
            <a:r>
              <a:rPr lang="en-US" sz="2000" dirty="0"/>
              <a:t>process of converting the value of one data type (integer, string, float, etc.) to another data type is called type conversion. 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B050"/>
                </a:solidFill>
              </a:rPr>
              <a:t>Python </a:t>
            </a:r>
            <a:r>
              <a:rPr lang="en-US" sz="2000" dirty="0">
                <a:solidFill>
                  <a:srgbClr val="00B050"/>
                </a:solidFill>
              </a:rPr>
              <a:t>has two types of type conversion. 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B050"/>
                </a:solidFill>
              </a:rPr>
              <a:t>Implicit </a:t>
            </a:r>
            <a:r>
              <a:rPr lang="en-US" sz="2000" dirty="0">
                <a:solidFill>
                  <a:srgbClr val="00B050"/>
                </a:solidFill>
              </a:rPr>
              <a:t>Type Conversion 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B050"/>
                </a:solidFill>
              </a:rPr>
              <a:t>Explicit </a:t>
            </a:r>
            <a:r>
              <a:rPr lang="en-US" sz="2000" dirty="0">
                <a:solidFill>
                  <a:srgbClr val="00B050"/>
                </a:solidFill>
              </a:rPr>
              <a:t>Type Conversion</a:t>
            </a:r>
            <a:endParaRPr lang="en-US" dirty="0">
              <a:solidFill>
                <a:srgbClr val="00B050"/>
              </a:solidFill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352171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1183" y="492868"/>
            <a:ext cx="756163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Implicit Type Conversion: </a:t>
            </a:r>
            <a:endParaRPr lang="en-US" sz="2400" dirty="0" smtClean="0"/>
          </a:p>
          <a:p>
            <a:pPr algn="ctr"/>
            <a:endParaRPr lang="en-US" sz="2400" dirty="0" smtClean="0"/>
          </a:p>
          <a:p>
            <a:r>
              <a:rPr lang="en-US" sz="2000" dirty="0" smtClean="0"/>
              <a:t>In </a:t>
            </a:r>
            <a:r>
              <a:rPr lang="en-US" sz="2000" dirty="0"/>
              <a:t>Implicit type conversion, Python automatically converts one data type to another data type. This process doesn't need any user involvement.</a:t>
            </a:r>
            <a:endParaRPr lang="en-US" dirty="0" smtClean="0"/>
          </a:p>
          <a:p>
            <a:endParaRPr lang="en-US" sz="2000" dirty="0" smtClean="0"/>
          </a:p>
          <a:p>
            <a:r>
              <a:rPr lang="en-US" sz="2000" dirty="0"/>
              <a:t>e.g. </a:t>
            </a:r>
            <a:endParaRPr lang="en-US" sz="2000" dirty="0" smtClean="0"/>
          </a:p>
          <a:p>
            <a:r>
              <a:rPr lang="en-US" sz="2000" dirty="0" smtClean="0"/>
              <a:t>n </a:t>
            </a:r>
            <a:r>
              <a:rPr lang="en-US" sz="2000" dirty="0"/>
              <a:t>= 12 </a:t>
            </a:r>
            <a:endParaRPr lang="en-US" sz="2000" dirty="0" smtClean="0"/>
          </a:p>
          <a:p>
            <a:r>
              <a:rPr lang="en-US" sz="2000" dirty="0" smtClean="0"/>
              <a:t>f </a:t>
            </a:r>
            <a:r>
              <a:rPr lang="en-US" sz="2000" dirty="0"/>
              <a:t>= 10.23 </a:t>
            </a:r>
            <a:endParaRPr lang="en-US" sz="2000" dirty="0" smtClean="0"/>
          </a:p>
          <a:p>
            <a:r>
              <a:rPr lang="en-US" sz="2000" dirty="0" err="1" smtClean="0"/>
              <a:t>num_new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dirty="0" smtClean="0"/>
              <a:t>n </a:t>
            </a:r>
            <a:r>
              <a:rPr lang="en-US" sz="2000" dirty="0"/>
              <a:t>+ </a:t>
            </a:r>
            <a:r>
              <a:rPr lang="en-US" sz="2000" dirty="0" smtClean="0"/>
              <a:t>f</a:t>
            </a:r>
          </a:p>
          <a:p>
            <a:r>
              <a:rPr lang="en-US" sz="2000" dirty="0" smtClean="0"/>
              <a:t>print</a:t>
            </a:r>
            <a:r>
              <a:rPr lang="en-US" sz="2000" dirty="0"/>
              <a:t>("</a:t>
            </a:r>
            <a:r>
              <a:rPr lang="en-US" sz="2000" dirty="0" err="1"/>
              <a:t>datatype</a:t>
            </a:r>
            <a:r>
              <a:rPr lang="en-US" sz="2000" dirty="0"/>
              <a:t> of </a:t>
            </a:r>
            <a:r>
              <a:rPr lang="en-US" sz="2000" dirty="0" smtClean="0"/>
              <a:t>n:",type(n)) </a:t>
            </a:r>
          </a:p>
          <a:p>
            <a:r>
              <a:rPr lang="en-US" sz="2000" dirty="0" smtClean="0"/>
              <a:t>print</a:t>
            </a:r>
            <a:r>
              <a:rPr lang="en-US" sz="2000" dirty="0"/>
              <a:t>("</a:t>
            </a:r>
            <a:r>
              <a:rPr lang="en-US" sz="2000" dirty="0" err="1"/>
              <a:t>datatype</a:t>
            </a:r>
            <a:r>
              <a:rPr lang="en-US" sz="2000" dirty="0"/>
              <a:t> of </a:t>
            </a:r>
            <a:r>
              <a:rPr lang="en-US" sz="2000" dirty="0" smtClean="0"/>
              <a:t>f:",type(f)) </a:t>
            </a:r>
          </a:p>
          <a:p>
            <a:r>
              <a:rPr lang="en-US" sz="2000" dirty="0" smtClean="0"/>
              <a:t>print</a:t>
            </a:r>
            <a:r>
              <a:rPr lang="en-US" sz="2000" dirty="0"/>
              <a:t>("Value of num_new:",</a:t>
            </a:r>
            <a:r>
              <a:rPr lang="en-US" sz="2000" dirty="0" err="1"/>
              <a:t>num_new</a:t>
            </a:r>
            <a:r>
              <a:rPr lang="en-US" sz="2000" dirty="0"/>
              <a:t>) </a:t>
            </a:r>
            <a:endParaRPr lang="en-US" sz="2000" dirty="0" smtClean="0"/>
          </a:p>
          <a:p>
            <a:r>
              <a:rPr lang="en-US" sz="2000" dirty="0" smtClean="0"/>
              <a:t>print</a:t>
            </a:r>
            <a:r>
              <a:rPr lang="en-US" sz="2000" dirty="0"/>
              <a:t>("</a:t>
            </a:r>
            <a:r>
              <a:rPr lang="en-US" sz="2000" dirty="0" err="1"/>
              <a:t>datatype</a:t>
            </a:r>
            <a:r>
              <a:rPr lang="en-US" sz="2000" dirty="0"/>
              <a:t> of </a:t>
            </a:r>
            <a:r>
              <a:rPr lang="en-US" sz="2000" dirty="0" err="1"/>
              <a:t>num_new:",type</a:t>
            </a:r>
            <a:r>
              <a:rPr lang="en-US" sz="2000" dirty="0"/>
              <a:t>(</a:t>
            </a:r>
            <a:r>
              <a:rPr lang="en-US" sz="2000" dirty="0" err="1"/>
              <a:t>num_new</a:t>
            </a:r>
            <a:r>
              <a:rPr lang="en-US" sz="2000" dirty="0"/>
              <a:t>))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804469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9847" y="1102467"/>
            <a:ext cx="75616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B050"/>
                </a:solidFill>
              </a:rPr>
              <a:t>Explicit Type Conversion: 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</a:p>
          <a:p>
            <a:pPr algn="ctr"/>
            <a:endParaRPr lang="en-US" sz="2400" dirty="0" smtClean="0"/>
          </a:p>
          <a:p>
            <a:r>
              <a:rPr lang="en-US" sz="2000" dirty="0"/>
              <a:t>In Explicit Type Conversion, users convert the data type of an object to required data type. We use the predefined functions like </a:t>
            </a:r>
            <a:r>
              <a:rPr lang="en-US" sz="2000" dirty="0" err="1"/>
              <a:t>int</a:t>
            </a:r>
            <a:r>
              <a:rPr lang="en-US" sz="2000" dirty="0"/>
              <a:t>(),float(),</a:t>
            </a:r>
            <a:r>
              <a:rPr lang="en-US" sz="2000" dirty="0" err="1"/>
              <a:t>str</a:t>
            </a:r>
            <a:r>
              <a:rPr lang="en-US" sz="2000" dirty="0"/>
              <a:t>() etc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5749724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1183" y="492868"/>
            <a:ext cx="674451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Type Conversion of Integer </a:t>
            </a:r>
            <a:endParaRPr lang="en-US" sz="2000" b="1" dirty="0" smtClean="0"/>
          </a:p>
          <a:p>
            <a:endParaRPr lang="en-US" dirty="0"/>
          </a:p>
          <a:p>
            <a:r>
              <a:rPr lang="en-US" dirty="0" err="1" smtClean="0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() function converts any data type to integer. 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/>
          </a:p>
          <a:p>
            <a:r>
              <a:rPr lang="en-US" dirty="0" smtClean="0"/>
              <a:t>e.g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= "101" </a:t>
            </a:r>
            <a:r>
              <a:rPr lang="en-US" dirty="0" smtClean="0"/>
              <a:t># </a:t>
            </a:r>
            <a:r>
              <a:rPr lang="en-US" dirty="0"/>
              <a:t>string </a:t>
            </a:r>
            <a:endParaRPr lang="en-US" dirty="0" smtClean="0"/>
          </a:p>
          <a:p>
            <a:r>
              <a:rPr lang="en-US" dirty="0" smtClean="0"/>
              <a:t>b=</a:t>
            </a:r>
            <a:r>
              <a:rPr lang="en-US" dirty="0" err="1" smtClean="0"/>
              <a:t>int</a:t>
            </a:r>
            <a:r>
              <a:rPr lang="en-US" dirty="0" smtClean="0"/>
              <a:t>(a</a:t>
            </a:r>
            <a:r>
              <a:rPr lang="en-US" dirty="0"/>
              <a:t>) # converts string data type to integer. </a:t>
            </a:r>
            <a:endParaRPr lang="en-US" dirty="0" smtClean="0"/>
          </a:p>
          <a:p>
            <a:r>
              <a:rPr lang="en-US" dirty="0" smtClean="0"/>
              <a:t>c=</a:t>
            </a:r>
            <a:r>
              <a:rPr lang="en-US" dirty="0" err="1" smtClean="0"/>
              <a:t>int</a:t>
            </a:r>
            <a:r>
              <a:rPr lang="en-US" dirty="0" smtClean="0"/>
              <a:t>(122.4</a:t>
            </a:r>
            <a:r>
              <a:rPr lang="en-US" dirty="0"/>
              <a:t>) # converts float data type to integer. </a:t>
            </a:r>
            <a:endParaRPr lang="en-US" dirty="0" smtClean="0"/>
          </a:p>
          <a:p>
            <a:r>
              <a:rPr lang="en-US" dirty="0" smtClean="0"/>
              <a:t>print(b</a:t>
            </a:r>
            <a:r>
              <a:rPr lang="en-US" dirty="0"/>
              <a:t>) </a:t>
            </a:r>
            <a:endParaRPr lang="en-US" dirty="0" smtClean="0"/>
          </a:p>
          <a:p>
            <a:r>
              <a:rPr lang="en-US" dirty="0" smtClean="0"/>
              <a:t>print(c)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Output :-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101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211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1183" y="492868"/>
            <a:ext cx="6744511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Type Conversion of </a:t>
            </a:r>
            <a:r>
              <a:rPr lang="en-US" sz="2000" b="1" dirty="0" smtClean="0"/>
              <a:t>Floating point numbers</a:t>
            </a:r>
          </a:p>
          <a:p>
            <a:r>
              <a:rPr lang="en-US" dirty="0" smtClean="0"/>
              <a:t>Floating point numbers is a positive or negative real numbers with a decimal point</a:t>
            </a:r>
            <a:r>
              <a:rPr lang="en-US" sz="2000" b="1" dirty="0" smtClean="0"/>
              <a:t> </a:t>
            </a:r>
          </a:p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float() function converts any data type to floating point number. 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/>
              <a:t>e.g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dirty="0"/>
              <a:t>='301.4' #string </a:t>
            </a:r>
            <a:endParaRPr lang="en-US" dirty="0" smtClean="0"/>
          </a:p>
          <a:p>
            <a:r>
              <a:rPr lang="en-US" dirty="0" smtClean="0"/>
              <a:t>b=float(a</a:t>
            </a:r>
            <a:r>
              <a:rPr lang="en-US" dirty="0"/>
              <a:t>) #converts string data type to floating point number. c=float(121) #converts integer data type to floating point number. print(b) </a:t>
            </a:r>
            <a:endParaRPr lang="en-US" dirty="0" smtClean="0"/>
          </a:p>
          <a:p>
            <a:r>
              <a:rPr lang="en-US" dirty="0" smtClean="0"/>
              <a:t>print(c)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Output :-</a:t>
            </a:r>
          </a:p>
          <a:p>
            <a:r>
              <a:rPr lang="en-US" dirty="0">
                <a:solidFill>
                  <a:srgbClr val="FF0000"/>
                </a:solidFill>
              </a:rPr>
              <a:t>301.4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121.0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209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8640" y="307848"/>
            <a:ext cx="7810662" cy="453847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31800" indent="-431800">
              <a:lnSpc>
                <a:spcPts val="3360"/>
              </a:lnSpc>
              <a:spcAft>
                <a:spcPts val="210"/>
              </a:spcAft>
            </a:pPr>
            <a:endParaRPr lang="en-US" sz="2600" b="1" spc="-50" dirty="0" smtClean="0">
              <a:latin typeface="Calibri"/>
            </a:endParaRPr>
          </a:p>
          <a:p>
            <a:pPr marL="431800" indent="-431800">
              <a:lnSpc>
                <a:spcPts val="3360"/>
              </a:lnSpc>
              <a:spcAft>
                <a:spcPts val="210"/>
              </a:spcAft>
            </a:pPr>
            <a:r>
              <a:rPr lang="en-US" sz="2600" b="1" spc="-50" dirty="0" smtClean="0">
                <a:latin typeface="Calibri"/>
              </a:rPr>
              <a:t>•    </a:t>
            </a:r>
            <a:r>
              <a:rPr lang="en-US" sz="2700" b="1" i="1" dirty="0">
                <a:latin typeface="Calibri"/>
              </a:rPr>
              <a:t>Python </a:t>
            </a:r>
            <a:r>
              <a:rPr lang="en-US" sz="2700" b="1" i="1" dirty="0" smtClean="0">
                <a:latin typeface="Calibri"/>
              </a:rPr>
              <a:t>BUILT-IN core </a:t>
            </a:r>
            <a:r>
              <a:rPr lang="en-US" sz="2700" b="1" i="1" dirty="0">
                <a:latin typeface="Calibri"/>
              </a:rPr>
              <a:t>data types:</a:t>
            </a:r>
          </a:p>
          <a:p>
            <a:pPr marL="431800" indent="0" algn="just">
              <a:lnSpc>
                <a:spcPts val="3456"/>
              </a:lnSpc>
            </a:pPr>
            <a:r>
              <a:rPr lang="en-US" sz="2300" b="1" spc="-50" dirty="0">
                <a:solidFill>
                  <a:srgbClr val="C00000"/>
                </a:solidFill>
                <a:latin typeface="Calibri"/>
              </a:rPr>
              <a:t>-    </a:t>
            </a:r>
            <a:r>
              <a:rPr lang="en-US" sz="2300" b="1" spc="-50" dirty="0" smtClean="0">
                <a:solidFill>
                  <a:srgbClr val="C00000"/>
                </a:solidFill>
                <a:latin typeface="Calibri"/>
              </a:rPr>
              <a:t>Numbers( integer(whole no), floating(number with decimal)</a:t>
            </a:r>
            <a:endParaRPr lang="en-US" sz="2300" b="1" spc="-50" dirty="0">
              <a:solidFill>
                <a:srgbClr val="C00000"/>
              </a:solidFill>
              <a:latin typeface="Calibri"/>
            </a:endParaRPr>
          </a:p>
          <a:p>
            <a:pPr marL="431800" indent="0" algn="just">
              <a:lnSpc>
                <a:spcPts val="3456"/>
              </a:lnSpc>
            </a:pPr>
            <a:r>
              <a:rPr lang="en-US" sz="2300" b="1" spc="-50" dirty="0">
                <a:solidFill>
                  <a:srgbClr val="C00000"/>
                </a:solidFill>
                <a:latin typeface="Calibri"/>
              </a:rPr>
              <a:t>-    String</a:t>
            </a:r>
          </a:p>
          <a:p>
            <a:pPr marL="431800" indent="0" algn="just">
              <a:lnSpc>
                <a:spcPts val="3456"/>
              </a:lnSpc>
            </a:pPr>
            <a:r>
              <a:rPr lang="en-US" sz="2300" b="1" spc="-50" dirty="0">
                <a:solidFill>
                  <a:srgbClr val="C00000"/>
                </a:solidFill>
                <a:latin typeface="Calibri"/>
              </a:rPr>
              <a:t>-    List</a:t>
            </a:r>
          </a:p>
          <a:p>
            <a:pPr marL="431800" indent="0" algn="just">
              <a:lnSpc>
                <a:spcPts val="3456"/>
              </a:lnSpc>
            </a:pPr>
            <a:r>
              <a:rPr lang="en-US" sz="2300" b="1" spc="-50" dirty="0">
                <a:solidFill>
                  <a:srgbClr val="C00000"/>
                </a:solidFill>
                <a:latin typeface="Calibri"/>
              </a:rPr>
              <a:t>-    Tuple</a:t>
            </a:r>
          </a:p>
          <a:p>
            <a:pPr marL="431800" indent="0" algn="just">
              <a:lnSpc>
                <a:spcPts val="3456"/>
              </a:lnSpc>
            </a:pPr>
            <a:r>
              <a:rPr lang="en-US" sz="2300" b="1" spc="-50" dirty="0">
                <a:solidFill>
                  <a:srgbClr val="C00000"/>
                </a:solidFill>
                <a:latin typeface="Calibri"/>
              </a:rPr>
              <a:t>-    Dictionary</a:t>
            </a:r>
          </a:p>
        </p:txBody>
      </p:sp>
    </p:spTree>
    <p:extLst>
      <p:ext uri="{BB962C8B-B14F-4D97-AF65-F5344CB8AC3E}">
        <p14:creationId xmlns:p14="http://schemas.microsoft.com/office/powerpoint/2010/main" val="17788321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4698" y="590145"/>
            <a:ext cx="66148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Explicit Type Conversion </a:t>
            </a:r>
          </a:p>
          <a:p>
            <a:pPr algn="ctr"/>
            <a:endParaRPr lang="en-US" sz="2400" b="1" dirty="0" smtClean="0"/>
          </a:p>
          <a:p>
            <a:r>
              <a:rPr lang="en-US" sz="2000" dirty="0" smtClean="0"/>
              <a:t>e.g</a:t>
            </a:r>
            <a:r>
              <a:rPr lang="en-US" sz="2000" dirty="0"/>
              <a:t>. </a:t>
            </a:r>
          </a:p>
          <a:p>
            <a:r>
              <a:rPr lang="en-US" dirty="0"/>
              <a:t>n = 12 </a:t>
            </a:r>
          </a:p>
          <a:p>
            <a:r>
              <a:rPr lang="en-US" dirty="0"/>
              <a:t>s = "45" </a:t>
            </a:r>
          </a:p>
          <a:p>
            <a:r>
              <a:rPr lang="en-US" dirty="0"/>
              <a:t>print("Data type of n:",type(n)) </a:t>
            </a:r>
          </a:p>
          <a:p>
            <a:r>
              <a:rPr lang="en-US" dirty="0"/>
              <a:t>print("Data type of s before Type </a:t>
            </a:r>
            <a:r>
              <a:rPr lang="en-US" dirty="0" err="1"/>
              <a:t>Casting:",type</a:t>
            </a:r>
            <a:r>
              <a:rPr lang="en-US" dirty="0"/>
              <a:t>(s)) </a:t>
            </a:r>
          </a:p>
          <a:p>
            <a:r>
              <a:rPr lang="en-US" dirty="0"/>
              <a:t>s = </a:t>
            </a:r>
            <a:r>
              <a:rPr lang="en-US" dirty="0" err="1"/>
              <a:t>int</a:t>
            </a:r>
            <a:r>
              <a:rPr lang="en-US" dirty="0"/>
              <a:t>(s) </a:t>
            </a:r>
          </a:p>
          <a:p>
            <a:r>
              <a:rPr lang="en-US" dirty="0"/>
              <a:t>print("Data type of s after Type </a:t>
            </a:r>
            <a:r>
              <a:rPr lang="en-US" dirty="0" err="1"/>
              <a:t>Casting:",type</a:t>
            </a:r>
            <a:r>
              <a:rPr lang="en-US" dirty="0"/>
              <a:t>(s)) </a:t>
            </a:r>
          </a:p>
          <a:p>
            <a:r>
              <a:rPr lang="en-US" dirty="0" err="1"/>
              <a:t>num_sum</a:t>
            </a:r>
            <a:r>
              <a:rPr lang="en-US" dirty="0"/>
              <a:t> = n + s </a:t>
            </a:r>
          </a:p>
          <a:p>
            <a:r>
              <a:rPr lang="en-US" dirty="0"/>
              <a:t>print("Sum of </a:t>
            </a:r>
            <a:r>
              <a:rPr lang="en-US" dirty="0" err="1"/>
              <a:t>num_int</a:t>
            </a:r>
            <a:r>
              <a:rPr lang="en-US" dirty="0"/>
              <a:t> and num_</a:t>
            </a:r>
            <a:r>
              <a:rPr lang="en-US" dirty="0" err="1"/>
              <a:t>str</a:t>
            </a:r>
            <a:r>
              <a:rPr lang="en-US" dirty="0"/>
              <a:t>:",</a:t>
            </a:r>
            <a:r>
              <a:rPr lang="en-US" dirty="0" err="1"/>
              <a:t>num_sum</a:t>
            </a:r>
            <a:r>
              <a:rPr lang="en-US" dirty="0"/>
              <a:t>) </a:t>
            </a:r>
          </a:p>
          <a:p>
            <a:r>
              <a:rPr lang="en-US" dirty="0"/>
              <a:t>print("Data type of the </a:t>
            </a:r>
            <a:r>
              <a:rPr lang="en-US" dirty="0" err="1"/>
              <a:t>sum:",type</a:t>
            </a:r>
            <a:r>
              <a:rPr lang="en-US" dirty="0"/>
              <a:t>(</a:t>
            </a:r>
            <a:r>
              <a:rPr lang="en-US" dirty="0" err="1"/>
              <a:t>num_sum</a:t>
            </a:r>
            <a:r>
              <a:rPr lang="en-US" dirty="0" smtClean="0"/>
              <a:t>))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60460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96" y="1127760"/>
            <a:ext cx="8759952" cy="2694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23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77952" y="237744"/>
            <a:ext cx="6565392" cy="119481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spcAft>
                <a:spcPts val="840"/>
              </a:spcAft>
            </a:pPr>
            <a:r>
              <a:rPr lang="en-US" sz="3200" b="1" dirty="0">
                <a:solidFill>
                  <a:srgbClr val="002060"/>
                </a:solidFill>
                <a:latin typeface="Calibri"/>
              </a:rPr>
              <a:t>Numbers</a:t>
            </a:r>
          </a:p>
          <a:p>
            <a:pPr marL="228600" indent="0">
              <a:lnSpc>
                <a:spcPts val="2880"/>
              </a:lnSpc>
            </a:pPr>
            <a:r>
              <a:rPr lang="en-US" sz="2300" b="1" spc="-50" dirty="0" smtClean="0">
                <a:latin typeface="Calibri"/>
              </a:rPr>
              <a:t>Number data types are used to store numeric values.</a:t>
            </a:r>
            <a:endParaRPr lang="en-US" sz="2300" b="1" spc="-50" dirty="0"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91348" y="1731264"/>
            <a:ext cx="6769634" cy="1065724"/>
          </a:xfrm>
          <a:prstGeom prst="rect">
            <a:avLst/>
          </a:prstGeom>
          <a:solidFill>
            <a:srgbClr val="68498B"/>
          </a:solidFill>
        </p:spPr>
        <p:txBody>
          <a:bodyPr lIns="0" tIns="0" rIns="0" bIns="0">
            <a:noAutofit/>
          </a:bodyPr>
          <a:lstStyle/>
          <a:p>
            <a:pPr indent="0" algn="just">
              <a:spcAft>
                <a:spcPts val="840"/>
              </a:spcAft>
            </a:pPr>
            <a:r>
              <a:rPr lang="en-US" sz="1700" b="1" dirty="0">
                <a:solidFill>
                  <a:srgbClr val="FFFFFF"/>
                </a:solidFill>
                <a:latin typeface="Calibri"/>
              </a:rPr>
              <a:t>Integer</a:t>
            </a:r>
          </a:p>
          <a:p>
            <a:pPr indent="0" algn="just">
              <a:spcAft>
                <a:spcPts val="420"/>
              </a:spcAft>
            </a:pPr>
            <a:r>
              <a:rPr lang="en-US" sz="1400" b="1" dirty="0">
                <a:solidFill>
                  <a:srgbClr val="FFFFFF"/>
                </a:solidFill>
                <a:latin typeface="Calibri"/>
              </a:rPr>
              <a:t>•   </a:t>
            </a:r>
            <a:r>
              <a:rPr lang="en-US" sz="1400" b="1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1400" b="1" dirty="0">
                <a:solidFill>
                  <a:srgbClr val="FFFFFF"/>
                </a:solidFill>
                <a:latin typeface="Calibri"/>
              </a:rPr>
              <a:t>Signed Integer</a:t>
            </a:r>
          </a:p>
          <a:p>
            <a:pPr indent="0" algn="just"/>
            <a:r>
              <a:rPr lang="en-US" sz="1400" b="1" dirty="0">
                <a:solidFill>
                  <a:srgbClr val="FFFFFF"/>
                </a:solidFill>
                <a:latin typeface="Calibri"/>
              </a:rPr>
              <a:t>•   </a:t>
            </a:r>
            <a:r>
              <a:rPr lang="en-US" sz="1400" b="1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1400" b="1" dirty="0">
                <a:solidFill>
                  <a:srgbClr val="FFFFFF"/>
                </a:solidFill>
                <a:latin typeface="Calibri"/>
              </a:rPr>
              <a:t>Booleans</a:t>
            </a:r>
          </a:p>
        </p:txBody>
      </p:sp>
      <p:sp>
        <p:nvSpPr>
          <p:cNvPr id="7" name="Rectangle 6"/>
          <p:cNvSpPr/>
          <p:nvPr/>
        </p:nvSpPr>
        <p:spPr>
          <a:xfrm>
            <a:off x="891348" y="3182112"/>
            <a:ext cx="6769634" cy="506224"/>
          </a:xfrm>
          <a:prstGeom prst="rect">
            <a:avLst/>
          </a:prstGeom>
          <a:solidFill>
            <a:srgbClr val="4253A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700" b="1" dirty="0">
                <a:solidFill>
                  <a:srgbClr val="FFFFFF"/>
                </a:solidFill>
                <a:latin typeface="Calibri"/>
              </a:rPr>
              <a:t>Floating-point Numbers</a:t>
            </a:r>
          </a:p>
        </p:txBody>
      </p:sp>
      <p:sp>
        <p:nvSpPr>
          <p:cNvPr id="8" name="Rectangle 7"/>
          <p:cNvSpPr/>
          <p:nvPr/>
        </p:nvSpPr>
        <p:spPr>
          <a:xfrm>
            <a:off x="891348" y="4095590"/>
            <a:ext cx="6769633" cy="552610"/>
          </a:xfrm>
          <a:prstGeom prst="rect">
            <a:avLst/>
          </a:prstGeom>
          <a:solidFill>
            <a:srgbClr val="32A3C0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700" b="1" dirty="0">
                <a:solidFill>
                  <a:srgbClr val="FFFFFF"/>
                </a:solidFill>
                <a:latin typeface="Calibri"/>
              </a:rPr>
              <a:t>Complex Numbers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8432" y="152400"/>
            <a:ext cx="1517904" cy="40843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3360"/>
              </a:spcAft>
            </a:pPr>
            <a:r>
              <a:rPr lang="en-US" sz="3500">
                <a:solidFill>
                  <a:srgbClr val="002060"/>
                </a:solidFill>
                <a:latin typeface="Calibri"/>
              </a:rPr>
              <a:t>Integers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7976" y="664898"/>
            <a:ext cx="5886995" cy="1564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just">
              <a:spcBef>
                <a:spcPts val="2730"/>
              </a:spcBef>
              <a:spcAft>
                <a:spcPts val="1260"/>
              </a:spcAft>
            </a:pPr>
            <a:r>
              <a:rPr lang="en-US" dirty="0" err="1" smtClean="0"/>
              <a:t>int</a:t>
            </a:r>
            <a:r>
              <a:rPr lang="en-US" dirty="0" smtClean="0"/>
              <a:t>()</a:t>
            </a:r>
            <a:endParaRPr lang="en-US" dirty="0"/>
          </a:p>
          <a:p>
            <a:pPr marL="292608" indent="-279400">
              <a:lnSpc>
                <a:spcPts val="3504"/>
              </a:lnSpc>
              <a:spcAft>
                <a:spcPts val="210"/>
              </a:spcAft>
            </a:pPr>
            <a:r>
              <a:rPr lang="en-US" dirty="0"/>
              <a:t>•    Stores any integer(signed or unsigned) (big or small)</a:t>
            </a:r>
          </a:p>
          <a:p>
            <a:pPr indent="0" algn="just"/>
            <a:r>
              <a:rPr lang="en-US" dirty="0"/>
              <a:t>•    e.g. -123, 1234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8432" y="2470161"/>
            <a:ext cx="5886995" cy="1880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just">
              <a:spcBef>
                <a:spcPts val="2730"/>
              </a:spcBef>
              <a:spcAft>
                <a:spcPts val="1260"/>
              </a:spcAft>
            </a:pPr>
            <a:r>
              <a:rPr lang="en-US" b="1" spc="-50" dirty="0">
                <a:solidFill>
                  <a:srgbClr val="FF0000"/>
                </a:solidFill>
              </a:rPr>
              <a:t>Booleans-</a:t>
            </a:r>
            <a:r>
              <a:rPr lang="en-US" b="1" spc="-50" dirty="0">
                <a:solidFill>
                  <a:srgbClr val="FFFFFF"/>
                </a:solidFill>
              </a:rPr>
              <a:t> </a:t>
            </a:r>
            <a:endParaRPr lang="en-US" b="1" spc="-50" dirty="0" smtClean="0">
              <a:solidFill>
                <a:srgbClr val="FFFFFF"/>
              </a:solidFill>
            </a:endParaRPr>
          </a:p>
          <a:p>
            <a:pPr marL="285750" indent="-285750" algn="just">
              <a:spcBef>
                <a:spcPts val="2730"/>
              </a:spcBef>
              <a:spcAft>
                <a:spcPts val="126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True </a:t>
            </a:r>
            <a:r>
              <a:rPr lang="en-US" dirty="0"/>
              <a:t>or False</a:t>
            </a:r>
          </a:p>
          <a:p>
            <a:pPr indent="0" algn="just"/>
            <a:r>
              <a:rPr lang="en-US" dirty="0"/>
              <a:t>•    1 or 0</a:t>
            </a:r>
          </a:p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832" y="1213104"/>
            <a:ext cx="7982712" cy="288340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60832" y="282772"/>
            <a:ext cx="4840224" cy="61334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2300" b="1" dirty="0">
                <a:solidFill>
                  <a:sysClr val="windowText" lastClr="000000"/>
                </a:solidFill>
                <a:latin typeface="Calibri"/>
              </a:rPr>
              <a:t>Example of integer </a:t>
            </a:r>
            <a:r>
              <a:rPr lang="en-US" sz="2300" b="1" dirty="0" err="1">
                <a:solidFill>
                  <a:sysClr val="windowText" lastClr="000000"/>
                </a:solidFill>
                <a:latin typeface="Calibri"/>
              </a:rPr>
              <a:t>datatype</a:t>
            </a:r>
            <a:r>
              <a:rPr lang="en-US" sz="2300" b="1" dirty="0">
                <a:solidFill>
                  <a:sysClr val="windowText" lastClr="000000"/>
                </a:solidFill>
                <a:latin typeface="Calibri"/>
              </a:rPr>
              <a:t> in Python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045464"/>
            <a:ext cx="8153400" cy="323697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43061" y="175964"/>
            <a:ext cx="5337048" cy="544183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en-US" sz="2300" b="1" dirty="0">
                <a:solidFill>
                  <a:sysClr val="windowText" lastClr="000000"/>
                </a:solidFill>
                <a:latin typeface="Calibri"/>
              </a:rPr>
              <a:t>Examples of Boolean Expression in Python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2272" y="576303"/>
            <a:ext cx="5760720" cy="862353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520"/>
              </a:spcAft>
            </a:pPr>
            <a:r>
              <a:rPr lang="en-US" sz="4700" spc="-50" dirty="0">
                <a:solidFill>
                  <a:sysClr val="windowText" lastClr="000000"/>
                </a:solidFill>
                <a:latin typeface="Calibri"/>
              </a:rPr>
              <a:t>Floating Point Numbers</a:t>
            </a:r>
          </a:p>
        </p:txBody>
      </p:sp>
      <p:sp>
        <p:nvSpPr>
          <p:cNvPr id="3" name="Rectangle 2"/>
          <p:cNvSpPr/>
          <p:nvPr/>
        </p:nvSpPr>
        <p:spPr>
          <a:xfrm>
            <a:off x="658368" y="1776984"/>
            <a:ext cx="7211568" cy="221894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spcBef>
                <a:spcPts val="2520"/>
              </a:spcBef>
              <a:spcAft>
                <a:spcPts val="1470"/>
              </a:spcAft>
            </a:pPr>
            <a:r>
              <a:rPr lang="en-US" sz="3500" dirty="0">
                <a:latin typeface="Calibri"/>
              </a:rPr>
              <a:t>•    </a:t>
            </a:r>
            <a:r>
              <a:rPr lang="en-US" sz="3500" dirty="0" smtClean="0">
                <a:latin typeface="Calibri"/>
              </a:rPr>
              <a:t>float()</a:t>
            </a:r>
            <a:endParaRPr lang="en-US" sz="3500" dirty="0">
              <a:latin typeface="Calibri"/>
            </a:endParaRPr>
          </a:p>
          <a:p>
            <a:pPr marL="294132" indent="-279400">
              <a:lnSpc>
                <a:spcPts val="4080"/>
              </a:lnSpc>
              <a:spcAft>
                <a:spcPts val="420"/>
              </a:spcAft>
            </a:pPr>
            <a:r>
              <a:rPr lang="en-US" sz="3500" dirty="0">
                <a:latin typeface="Calibri"/>
              </a:rPr>
              <a:t>•    Represents double precision floating point numbers (15 digit precision)</a:t>
            </a:r>
          </a:p>
          <a:p>
            <a:pPr indent="0" algn="just"/>
            <a:r>
              <a:rPr lang="en-US" sz="3500" dirty="0">
                <a:latin typeface="Calibri"/>
              </a:rPr>
              <a:t>•    e.g. </a:t>
            </a:r>
            <a:r>
              <a:rPr lang="en-US" sz="3500" dirty="0" smtClean="0">
                <a:latin typeface="Calibri"/>
              </a:rPr>
              <a:t>12.345, -12.345</a:t>
            </a:r>
            <a:endParaRPr lang="en-US" sz="3500" dirty="0">
              <a:latin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168</TotalTime>
  <Words>1175</Words>
  <Application>Microsoft Office PowerPoint</Application>
  <PresentationFormat>Custom</PresentationFormat>
  <Paragraphs>204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Courier New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jnv18</dc:creator>
  <cp:keywords/>
  <cp:lastModifiedBy>user</cp:lastModifiedBy>
  <cp:revision>17</cp:revision>
  <dcterms:modified xsi:type="dcterms:W3CDTF">2021-02-02T09:23:09Z</dcterms:modified>
</cp:coreProperties>
</file>