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76" r:id="rId5"/>
    <p:sldId id="288" r:id="rId6"/>
    <p:sldId id="289" r:id="rId7"/>
    <p:sldId id="275" r:id="rId8"/>
    <p:sldId id="260" r:id="rId9"/>
    <p:sldId id="262" r:id="rId10"/>
    <p:sldId id="261" r:id="rId11"/>
    <p:sldId id="278" r:id="rId12"/>
    <p:sldId id="281" r:id="rId13"/>
    <p:sldId id="273" r:id="rId14"/>
    <p:sldId id="279" r:id="rId15"/>
    <p:sldId id="280" r:id="rId16"/>
    <p:sldId id="282" r:id="rId17"/>
    <p:sldId id="263" r:id="rId18"/>
    <p:sldId id="283" r:id="rId19"/>
    <p:sldId id="265" r:id="rId20"/>
    <p:sldId id="268" r:id="rId21"/>
    <p:sldId id="269" r:id="rId22"/>
    <p:sldId id="270" r:id="rId23"/>
    <p:sldId id="284" r:id="rId24"/>
    <p:sldId id="285" r:id="rId25"/>
    <p:sldId id="274" r:id="rId26"/>
    <p:sldId id="286" r:id="rId27"/>
    <p:sldId id="287" r:id="rId28"/>
    <p:sldId id="272" r:id="rId29"/>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1" autoAdjust="0"/>
    <p:restoredTop sz="94660"/>
  </p:normalViewPr>
  <p:slideViewPr>
    <p:cSldViewPr>
      <p:cViewPr>
        <p:scale>
          <a:sx n="74" d="100"/>
          <a:sy n="74" d="100"/>
        </p:scale>
        <p:origin x="1284" y="-348"/>
      </p:cViewPr>
      <p:guideLst>
        <p:guide orient="horz" pos="2880"/>
        <p:guide pos="2160"/>
      </p:guideLst>
    </p:cSldViewPr>
  </p:slideViewPr>
  <p:notesTextViewPr>
    <p:cViewPr>
      <p:scale>
        <a:sx n="100" d="100"/>
        <a:sy n="100" d="100"/>
      </p:scale>
      <p:origin x="0" y="0"/>
    </p:cViewPr>
  </p:notesTextViewPr>
  <p:sorterViewPr>
    <p:cViewPr>
      <p:scale>
        <a:sx n="104" d="100"/>
        <a:sy n="104" d="100"/>
      </p:scale>
      <p:origin x="0" y="-104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92F69D-B454-411B-8AD8-8F731A5D8283}"/>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xmlns="" id="{BDA4E181-2CB8-4867-8E7D-05E43C82055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xmlns="" id="{BED62471-7BC0-48CD-9BE4-499307879B73}"/>
              </a:ext>
            </a:extLst>
          </p:cNvPr>
          <p:cNvSpPr>
            <a:spLocks noGrp="1"/>
          </p:cNvSpPr>
          <p:nvPr>
            <p:ph type="dt" sz="half" idx="10"/>
          </p:nvPr>
        </p:nvSpPr>
        <p:spPr/>
        <p:txBody>
          <a:bodyPr/>
          <a:lstStyle/>
          <a:p>
            <a:fld id="{1D8BD707-D9CF-40AE-B4C6-C98DA3205C09}" type="datetimeFigureOut">
              <a:rPr lang="en-US" smtClean="0"/>
              <a:t>2/1/2021</a:t>
            </a:fld>
            <a:endParaRPr lang="en-US"/>
          </a:p>
        </p:txBody>
      </p:sp>
      <p:sp>
        <p:nvSpPr>
          <p:cNvPr id="5" name="Footer Placeholder 4">
            <a:extLst>
              <a:ext uri="{FF2B5EF4-FFF2-40B4-BE49-F238E27FC236}">
                <a16:creationId xmlns:a16="http://schemas.microsoft.com/office/drawing/2014/main" xmlns="" id="{55601DD8-2817-49AA-99FB-25000C31323A}"/>
              </a:ext>
            </a:extLst>
          </p:cNvPr>
          <p:cNvSpPr>
            <a:spLocks noGrp="1"/>
          </p:cNvSpPr>
          <p:nvPr>
            <p:ph type="ftr" sz="quarter" idx="11"/>
          </p:nvPr>
        </p:nvSpPr>
        <p:spPr/>
        <p:txBody>
          <a:bodyPr/>
          <a:lstStyle/>
          <a:p>
            <a:pPr marL="12700">
              <a:lnSpc>
                <a:spcPts val="2090"/>
              </a:lnSpc>
            </a:pPr>
            <a:r>
              <a:rPr lang="en-US" spc="-10"/>
              <a:t>Visit </a:t>
            </a:r>
            <a:r>
              <a:rPr lang="en-US"/>
              <a:t>: </a:t>
            </a:r>
            <a:r>
              <a:rPr lang="en-US" spc="-5"/>
              <a:t>python.mykvs.in for </a:t>
            </a:r>
            <a:r>
              <a:rPr lang="en-US"/>
              <a:t>regular</a:t>
            </a:r>
            <a:r>
              <a:rPr lang="en-US" spc="5"/>
              <a:t> </a:t>
            </a:r>
            <a:r>
              <a:rPr lang="en-US"/>
              <a:t>updates</a:t>
            </a:r>
            <a:endParaRPr lang="en-US" dirty="0"/>
          </a:p>
        </p:txBody>
      </p:sp>
      <p:sp>
        <p:nvSpPr>
          <p:cNvPr id="6" name="Slide Number Placeholder 5">
            <a:extLst>
              <a:ext uri="{FF2B5EF4-FFF2-40B4-BE49-F238E27FC236}">
                <a16:creationId xmlns:a16="http://schemas.microsoft.com/office/drawing/2014/main" xmlns="" id="{EB67D931-2E0F-48FC-B0B7-61A1B7E2F4FC}"/>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311684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585529-57A7-47CB-943F-AF88A46E10D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CBE227A4-51E9-40BC-8781-E36775B751C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1A3C063-4EF9-4520-BB9A-B920E9568726}"/>
              </a:ext>
            </a:extLst>
          </p:cNvPr>
          <p:cNvSpPr>
            <a:spLocks noGrp="1"/>
          </p:cNvSpPr>
          <p:nvPr>
            <p:ph type="dt" sz="half" idx="10"/>
          </p:nvPr>
        </p:nvSpPr>
        <p:spPr/>
        <p:txBody>
          <a:bodyPr/>
          <a:lstStyle/>
          <a:p>
            <a:fld id="{1D8BD707-D9CF-40AE-B4C6-C98DA3205C09}" type="datetimeFigureOut">
              <a:rPr lang="en-US" smtClean="0"/>
              <a:t>2/1/2021</a:t>
            </a:fld>
            <a:endParaRPr lang="en-US"/>
          </a:p>
        </p:txBody>
      </p:sp>
      <p:sp>
        <p:nvSpPr>
          <p:cNvPr id="5" name="Footer Placeholder 4">
            <a:extLst>
              <a:ext uri="{FF2B5EF4-FFF2-40B4-BE49-F238E27FC236}">
                <a16:creationId xmlns:a16="http://schemas.microsoft.com/office/drawing/2014/main" xmlns="" id="{75F49BBD-43A3-462B-8F82-8DB104A534A1}"/>
              </a:ext>
            </a:extLst>
          </p:cNvPr>
          <p:cNvSpPr>
            <a:spLocks noGrp="1"/>
          </p:cNvSpPr>
          <p:nvPr>
            <p:ph type="ftr" sz="quarter" idx="11"/>
          </p:nvPr>
        </p:nvSpPr>
        <p:spPr/>
        <p:txBody>
          <a:bodyPr/>
          <a:lstStyle/>
          <a:p>
            <a:pPr marL="12700">
              <a:lnSpc>
                <a:spcPts val="2090"/>
              </a:lnSpc>
            </a:pPr>
            <a:r>
              <a:rPr lang="en-US" spc="-10"/>
              <a:t>Visit </a:t>
            </a:r>
            <a:r>
              <a:rPr lang="en-US"/>
              <a:t>: </a:t>
            </a:r>
            <a:r>
              <a:rPr lang="en-US" spc="-5"/>
              <a:t>python.mykvs.in for </a:t>
            </a:r>
            <a:r>
              <a:rPr lang="en-US"/>
              <a:t>regular</a:t>
            </a:r>
            <a:r>
              <a:rPr lang="en-US" spc="5"/>
              <a:t> </a:t>
            </a:r>
            <a:r>
              <a:rPr lang="en-US"/>
              <a:t>updates</a:t>
            </a:r>
            <a:endParaRPr lang="en-US" dirty="0"/>
          </a:p>
        </p:txBody>
      </p:sp>
      <p:sp>
        <p:nvSpPr>
          <p:cNvPr id="6" name="Slide Number Placeholder 5">
            <a:extLst>
              <a:ext uri="{FF2B5EF4-FFF2-40B4-BE49-F238E27FC236}">
                <a16:creationId xmlns:a16="http://schemas.microsoft.com/office/drawing/2014/main" xmlns="" id="{D36EABBA-A091-4447-8265-88BD987432F2}"/>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932223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9013688-26A1-4F07-A0F2-36C941F14C5D}"/>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CCD3A74-EC7E-4D01-85FA-228FF08EBFBA}"/>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E08EE94-55CD-45B7-B5FC-81A8762F54CB}"/>
              </a:ext>
            </a:extLst>
          </p:cNvPr>
          <p:cNvSpPr>
            <a:spLocks noGrp="1"/>
          </p:cNvSpPr>
          <p:nvPr>
            <p:ph type="dt" sz="half" idx="10"/>
          </p:nvPr>
        </p:nvSpPr>
        <p:spPr/>
        <p:txBody>
          <a:bodyPr/>
          <a:lstStyle/>
          <a:p>
            <a:fld id="{1D8BD707-D9CF-40AE-B4C6-C98DA3205C09}" type="datetimeFigureOut">
              <a:rPr lang="en-US" smtClean="0"/>
              <a:t>2/1/2021</a:t>
            </a:fld>
            <a:endParaRPr lang="en-US"/>
          </a:p>
        </p:txBody>
      </p:sp>
      <p:sp>
        <p:nvSpPr>
          <p:cNvPr id="5" name="Footer Placeholder 4">
            <a:extLst>
              <a:ext uri="{FF2B5EF4-FFF2-40B4-BE49-F238E27FC236}">
                <a16:creationId xmlns:a16="http://schemas.microsoft.com/office/drawing/2014/main" xmlns="" id="{BDA84F74-10EB-4636-A6FB-CC3063920510}"/>
              </a:ext>
            </a:extLst>
          </p:cNvPr>
          <p:cNvSpPr>
            <a:spLocks noGrp="1"/>
          </p:cNvSpPr>
          <p:nvPr>
            <p:ph type="ftr" sz="quarter" idx="11"/>
          </p:nvPr>
        </p:nvSpPr>
        <p:spPr/>
        <p:txBody>
          <a:bodyPr/>
          <a:lstStyle/>
          <a:p>
            <a:pPr marL="12700">
              <a:lnSpc>
                <a:spcPts val="2090"/>
              </a:lnSpc>
            </a:pPr>
            <a:r>
              <a:rPr lang="en-US" spc="-10"/>
              <a:t>Visit </a:t>
            </a:r>
            <a:r>
              <a:rPr lang="en-US"/>
              <a:t>: </a:t>
            </a:r>
            <a:r>
              <a:rPr lang="en-US" spc="-5"/>
              <a:t>python.mykvs.in for </a:t>
            </a:r>
            <a:r>
              <a:rPr lang="en-US"/>
              <a:t>regular</a:t>
            </a:r>
            <a:r>
              <a:rPr lang="en-US" spc="5"/>
              <a:t> </a:t>
            </a:r>
            <a:r>
              <a:rPr lang="en-US"/>
              <a:t>updates</a:t>
            </a:r>
            <a:endParaRPr lang="en-US" dirty="0"/>
          </a:p>
        </p:txBody>
      </p:sp>
      <p:sp>
        <p:nvSpPr>
          <p:cNvPr id="6" name="Slide Number Placeholder 5">
            <a:extLst>
              <a:ext uri="{FF2B5EF4-FFF2-40B4-BE49-F238E27FC236}">
                <a16:creationId xmlns:a16="http://schemas.microsoft.com/office/drawing/2014/main" xmlns="" id="{8FC460D5-24C7-47B9-8E65-BA920FE97E2A}"/>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040819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68059E-C847-4765-90CD-7A8AFC7306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75828E7-3B5B-4331-B0B3-6844D112FC0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341A3DF-8F2A-42B8-8C2B-C01DECEB61B3}"/>
              </a:ext>
            </a:extLst>
          </p:cNvPr>
          <p:cNvSpPr>
            <a:spLocks noGrp="1"/>
          </p:cNvSpPr>
          <p:nvPr>
            <p:ph type="dt" sz="half" idx="10"/>
          </p:nvPr>
        </p:nvSpPr>
        <p:spPr/>
        <p:txBody>
          <a:bodyPr/>
          <a:lstStyle/>
          <a:p>
            <a:fld id="{1D8BD707-D9CF-40AE-B4C6-C98DA3205C09}" type="datetimeFigureOut">
              <a:rPr lang="en-US" smtClean="0"/>
              <a:t>2/1/2021</a:t>
            </a:fld>
            <a:endParaRPr lang="en-US"/>
          </a:p>
        </p:txBody>
      </p:sp>
      <p:sp>
        <p:nvSpPr>
          <p:cNvPr id="5" name="Footer Placeholder 4">
            <a:extLst>
              <a:ext uri="{FF2B5EF4-FFF2-40B4-BE49-F238E27FC236}">
                <a16:creationId xmlns:a16="http://schemas.microsoft.com/office/drawing/2014/main" xmlns="" id="{EE443926-AB03-44B0-9BA8-6C2416DCC540}"/>
              </a:ext>
            </a:extLst>
          </p:cNvPr>
          <p:cNvSpPr>
            <a:spLocks noGrp="1"/>
          </p:cNvSpPr>
          <p:nvPr>
            <p:ph type="ftr" sz="quarter" idx="11"/>
          </p:nvPr>
        </p:nvSpPr>
        <p:spPr/>
        <p:txBody>
          <a:bodyPr/>
          <a:lstStyle/>
          <a:p>
            <a:pPr marL="12700">
              <a:lnSpc>
                <a:spcPts val="2090"/>
              </a:lnSpc>
            </a:pPr>
            <a:r>
              <a:rPr lang="en-US" spc="-10"/>
              <a:t>Visit </a:t>
            </a:r>
            <a:r>
              <a:rPr lang="en-US"/>
              <a:t>: </a:t>
            </a:r>
            <a:r>
              <a:rPr lang="en-US" spc="-5"/>
              <a:t>python.mykvs.in for </a:t>
            </a:r>
            <a:r>
              <a:rPr lang="en-US"/>
              <a:t>regular</a:t>
            </a:r>
            <a:r>
              <a:rPr lang="en-US" spc="5"/>
              <a:t> </a:t>
            </a:r>
            <a:r>
              <a:rPr lang="en-US"/>
              <a:t>updates</a:t>
            </a:r>
            <a:endParaRPr lang="en-US" dirty="0"/>
          </a:p>
        </p:txBody>
      </p:sp>
      <p:sp>
        <p:nvSpPr>
          <p:cNvPr id="6" name="Slide Number Placeholder 5">
            <a:extLst>
              <a:ext uri="{FF2B5EF4-FFF2-40B4-BE49-F238E27FC236}">
                <a16:creationId xmlns:a16="http://schemas.microsoft.com/office/drawing/2014/main" xmlns="" id="{E5C141A4-0024-4BB5-8E25-B0E3DB0F2CAC}"/>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991576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33C8A7-8737-4DFA-BE3D-4645302FD667}"/>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xmlns="" id="{7A4A2BA8-0174-450E-A183-68E16F38A574}"/>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9A26E645-D893-4A7E-9190-16EA4C846040}"/>
              </a:ext>
            </a:extLst>
          </p:cNvPr>
          <p:cNvSpPr>
            <a:spLocks noGrp="1"/>
          </p:cNvSpPr>
          <p:nvPr>
            <p:ph type="dt" sz="half" idx="10"/>
          </p:nvPr>
        </p:nvSpPr>
        <p:spPr/>
        <p:txBody>
          <a:bodyPr/>
          <a:lstStyle/>
          <a:p>
            <a:fld id="{1D8BD707-D9CF-40AE-B4C6-C98DA3205C09}" type="datetimeFigureOut">
              <a:rPr lang="en-US" smtClean="0"/>
              <a:t>2/1/2021</a:t>
            </a:fld>
            <a:endParaRPr lang="en-US"/>
          </a:p>
        </p:txBody>
      </p:sp>
      <p:sp>
        <p:nvSpPr>
          <p:cNvPr id="5" name="Footer Placeholder 4">
            <a:extLst>
              <a:ext uri="{FF2B5EF4-FFF2-40B4-BE49-F238E27FC236}">
                <a16:creationId xmlns:a16="http://schemas.microsoft.com/office/drawing/2014/main" xmlns="" id="{F292A7F2-44F8-4C71-9AA7-30BFC77B0772}"/>
              </a:ext>
            </a:extLst>
          </p:cNvPr>
          <p:cNvSpPr>
            <a:spLocks noGrp="1"/>
          </p:cNvSpPr>
          <p:nvPr>
            <p:ph type="ftr" sz="quarter" idx="11"/>
          </p:nvPr>
        </p:nvSpPr>
        <p:spPr/>
        <p:txBody>
          <a:bodyPr/>
          <a:lstStyle/>
          <a:p>
            <a:pPr marL="12700">
              <a:lnSpc>
                <a:spcPts val="2090"/>
              </a:lnSpc>
            </a:pPr>
            <a:r>
              <a:rPr lang="en-US" spc="-10"/>
              <a:t>Visit </a:t>
            </a:r>
            <a:r>
              <a:rPr lang="en-US"/>
              <a:t>: </a:t>
            </a:r>
            <a:r>
              <a:rPr lang="en-US" spc="-5"/>
              <a:t>python.mykvs.in for </a:t>
            </a:r>
            <a:r>
              <a:rPr lang="en-US"/>
              <a:t>regular</a:t>
            </a:r>
            <a:r>
              <a:rPr lang="en-US" spc="5"/>
              <a:t> </a:t>
            </a:r>
            <a:r>
              <a:rPr lang="en-US"/>
              <a:t>updates</a:t>
            </a:r>
            <a:endParaRPr lang="en-US" dirty="0"/>
          </a:p>
        </p:txBody>
      </p:sp>
      <p:sp>
        <p:nvSpPr>
          <p:cNvPr id="6" name="Slide Number Placeholder 5">
            <a:extLst>
              <a:ext uri="{FF2B5EF4-FFF2-40B4-BE49-F238E27FC236}">
                <a16:creationId xmlns:a16="http://schemas.microsoft.com/office/drawing/2014/main" xmlns="" id="{9EA07081-7B8A-4976-90EE-7AF605B22782}"/>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848594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7255D0-B49C-4698-8AFB-28DD99F287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8DBADD68-FA4E-44D6-9F4E-1654B9F533A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4FA7887-8069-4560-B7E9-65CE7250B70A}"/>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14C6449-84F7-4725-AAC1-ABFFFF32FD94}"/>
              </a:ext>
            </a:extLst>
          </p:cNvPr>
          <p:cNvSpPr>
            <a:spLocks noGrp="1"/>
          </p:cNvSpPr>
          <p:nvPr>
            <p:ph type="dt" sz="half" idx="10"/>
          </p:nvPr>
        </p:nvSpPr>
        <p:spPr/>
        <p:txBody>
          <a:bodyPr/>
          <a:lstStyle/>
          <a:p>
            <a:fld id="{1D8BD707-D9CF-40AE-B4C6-C98DA3205C09}" type="datetimeFigureOut">
              <a:rPr lang="en-US" smtClean="0"/>
              <a:t>2/1/2021</a:t>
            </a:fld>
            <a:endParaRPr lang="en-US"/>
          </a:p>
        </p:txBody>
      </p:sp>
      <p:sp>
        <p:nvSpPr>
          <p:cNvPr id="6" name="Footer Placeholder 5">
            <a:extLst>
              <a:ext uri="{FF2B5EF4-FFF2-40B4-BE49-F238E27FC236}">
                <a16:creationId xmlns:a16="http://schemas.microsoft.com/office/drawing/2014/main" xmlns="" id="{422488B9-19B7-4139-908D-AF820936077F}"/>
              </a:ext>
            </a:extLst>
          </p:cNvPr>
          <p:cNvSpPr>
            <a:spLocks noGrp="1"/>
          </p:cNvSpPr>
          <p:nvPr>
            <p:ph type="ftr" sz="quarter" idx="11"/>
          </p:nvPr>
        </p:nvSpPr>
        <p:spPr/>
        <p:txBody>
          <a:bodyPr/>
          <a:lstStyle/>
          <a:p>
            <a:pPr marL="12700">
              <a:lnSpc>
                <a:spcPts val="2090"/>
              </a:lnSpc>
            </a:pPr>
            <a:r>
              <a:rPr lang="en-US" spc="-10"/>
              <a:t>Visit </a:t>
            </a:r>
            <a:r>
              <a:rPr lang="en-US"/>
              <a:t>: </a:t>
            </a:r>
            <a:r>
              <a:rPr lang="en-US" spc="-5"/>
              <a:t>python.mykvs.in for </a:t>
            </a:r>
            <a:r>
              <a:rPr lang="en-US"/>
              <a:t>regular</a:t>
            </a:r>
            <a:r>
              <a:rPr lang="en-US" spc="5"/>
              <a:t> </a:t>
            </a:r>
            <a:r>
              <a:rPr lang="en-US"/>
              <a:t>updates</a:t>
            </a:r>
            <a:endParaRPr lang="en-US" dirty="0"/>
          </a:p>
        </p:txBody>
      </p:sp>
      <p:sp>
        <p:nvSpPr>
          <p:cNvPr id="7" name="Slide Number Placeholder 6">
            <a:extLst>
              <a:ext uri="{FF2B5EF4-FFF2-40B4-BE49-F238E27FC236}">
                <a16:creationId xmlns:a16="http://schemas.microsoft.com/office/drawing/2014/main" xmlns="" id="{DDFA2BBB-0507-42D7-8CDB-865E3923DFF4}"/>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108384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E7AB2E-35FB-4E0D-8B10-BD2B34223413}"/>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424DEE03-C5DE-4D96-9F3F-AB6B37DC723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0D17AA8D-0FA6-4AA5-8DDF-0CE2D94ABE1B}"/>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4D92CAAC-942A-4588-AC95-8357D3BBC82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EB054CD2-D216-4CBA-B1A1-0F3AF0F153D8}"/>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AC67AF10-A9E1-41B6-9CEB-8F1159FE2D12}"/>
              </a:ext>
            </a:extLst>
          </p:cNvPr>
          <p:cNvSpPr>
            <a:spLocks noGrp="1"/>
          </p:cNvSpPr>
          <p:nvPr>
            <p:ph type="dt" sz="half" idx="10"/>
          </p:nvPr>
        </p:nvSpPr>
        <p:spPr/>
        <p:txBody>
          <a:bodyPr/>
          <a:lstStyle/>
          <a:p>
            <a:fld id="{1D8BD707-D9CF-40AE-B4C6-C98DA3205C09}" type="datetimeFigureOut">
              <a:rPr lang="en-US" smtClean="0"/>
              <a:t>2/1/2021</a:t>
            </a:fld>
            <a:endParaRPr lang="en-US"/>
          </a:p>
        </p:txBody>
      </p:sp>
      <p:sp>
        <p:nvSpPr>
          <p:cNvPr id="8" name="Footer Placeholder 7">
            <a:extLst>
              <a:ext uri="{FF2B5EF4-FFF2-40B4-BE49-F238E27FC236}">
                <a16:creationId xmlns:a16="http://schemas.microsoft.com/office/drawing/2014/main" xmlns="" id="{2FEAFEDC-5F7E-4C9D-9118-6687C801DA7A}"/>
              </a:ext>
            </a:extLst>
          </p:cNvPr>
          <p:cNvSpPr>
            <a:spLocks noGrp="1"/>
          </p:cNvSpPr>
          <p:nvPr>
            <p:ph type="ftr" sz="quarter" idx="11"/>
          </p:nvPr>
        </p:nvSpPr>
        <p:spPr/>
        <p:txBody>
          <a:bodyPr/>
          <a:lstStyle/>
          <a:p>
            <a:pPr marL="12700">
              <a:lnSpc>
                <a:spcPts val="2090"/>
              </a:lnSpc>
            </a:pPr>
            <a:r>
              <a:rPr lang="en-US" spc="-10"/>
              <a:t>Visit </a:t>
            </a:r>
            <a:r>
              <a:rPr lang="en-US"/>
              <a:t>: </a:t>
            </a:r>
            <a:r>
              <a:rPr lang="en-US" spc="-5"/>
              <a:t>python.mykvs.in for </a:t>
            </a:r>
            <a:r>
              <a:rPr lang="en-US"/>
              <a:t>regular</a:t>
            </a:r>
            <a:r>
              <a:rPr lang="en-US" spc="5"/>
              <a:t> </a:t>
            </a:r>
            <a:r>
              <a:rPr lang="en-US"/>
              <a:t>updates</a:t>
            </a:r>
            <a:endParaRPr lang="en-US" dirty="0"/>
          </a:p>
        </p:txBody>
      </p:sp>
      <p:sp>
        <p:nvSpPr>
          <p:cNvPr id="9" name="Slide Number Placeholder 8">
            <a:extLst>
              <a:ext uri="{FF2B5EF4-FFF2-40B4-BE49-F238E27FC236}">
                <a16:creationId xmlns:a16="http://schemas.microsoft.com/office/drawing/2014/main" xmlns="" id="{C45409C0-B0D5-45AB-AEF9-BE56802D0893}"/>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119053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3EBBE5-39D3-4002-8569-438F07D9BD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742E3AA0-2FFD-4F44-882C-F8F32340BADD}"/>
              </a:ext>
            </a:extLst>
          </p:cNvPr>
          <p:cNvSpPr>
            <a:spLocks noGrp="1"/>
          </p:cNvSpPr>
          <p:nvPr>
            <p:ph type="dt" sz="half" idx="10"/>
          </p:nvPr>
        </p:nvSpPr>
        <p:spPr/>
        <p:txBody>
          <a:bodyPr/>
          <a:lstStyle/>
          <a:p>
            <a:fld id="{1D8BD707-D9CF-40AE-B4C6-C98DA3205C09}" type="datetimeFigureOut">
              <a:rPr lang="en-US" smtClean="0"/>
              <a:t>2/1/2021</a:t>
            </a:fld>
            <a:endParaRPr lang="en-US"/>
          </a:p>
        </p:txBody>
      </p:sp>
      <p:sp>
        <p:nvSpPr>
          <p:cNvPr id="4" name="Footer Placeholder 3">
            <a:extLst>
              <a:ext uri="{FF2B5EF4-FFF2-40B4-BE49-F238E27FC236}">
                <a16:creationId xmlns:a16="http://schemas.microsoft.com/office/drawing/2014/main" xmlns="" id="{31E0925F-CFEC-43CF-9456-336F9784C56B}"/>
              </a:ext>
            </a:extLst>
          </p:cNvPr>
          <p:cNvSpPr>
            <a:spLocks noGrp="1"/>
          </p:cNvSpPr>
          <p:nvPr>
            <p:ph type="ftr" sz="quarter" idx="11"/>
          </p:nvPr>
        </p:nvSpPr>
        <p:spPr/>
        <p:txBody>
          <a:bodyPr/>
          <a:lstStyle/>
          <a:p>
            <a:pPr marL="12700">
              <a:lnSpc>
                <a:spcPts val="2090"/>
              </a:lnSpc>
            </a:pPr>
            <a:r>
              <a:rPr lang="en-US" spc="-10"/>
              <a:t>Visit </a:t>
            </a:r>
            <a:r>
              <a:rPr lang="en-US"/>
              <a:t>: </a:t>
            </a:r>
            <a:r>
              <a:rPr lang="en-US" spc="-5"/>
              <a:t>python.mykvs.in for </a:t>
            </a:r>
            <a:r>
              <a:rPr lang="en-US"/>
              <a:t>regular</a:t>
            </a:r>
            <a:r>
              <a:rPr lang="en-US" spc="5"/>
              <a:t> </a:t>
            </a:r>
            <a:r>
              <a:rPr lang="en-US"/>
              <a:t>updates</a:t>
            </a:r>
            <a:endParaRPr lang="en-US" dirty="0"/>
          </a:p>
        </p:txBody>
      </p:sp>
      <p:sp>
        <p:nvSpPr>
          <p:cNvPr id="5" name="Slide Number Placeholder 4">
            <a:extLst>
              <a:ext uri="{FF2B5EF4-FFF2-40B4-BE49-F238E27FC236}">
                <a16:creationId xmlns:a16="http://schemas.microsoft.com/office/drawing/2014/main" xmlns="" id="{27E46545-1BB4-44F4-A815-142D635496CF}"/>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292310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D594B5C-7FD0-4293-8ADC-EE0BFB9E8538}"/>
              </a:ext>
            </a:extLst>
          </p:cNvPr>
          <p:cNvSpPr>
            <a:spLocks noGrp="1"/>
          </p:cNvSpPr>
          <p:nvPr>
            <p:ph type="dt" sz="half" idx="10"/>
          </p:nvPr>
        </p:nvSpPr>
        <p:spPr/>
        <p:txBody>
          <a:bodyPr/>
          <a:lstStyle/>
          <a:p>
            <a:fld id="{1D8BD707-D9CF-40AE-B4C6-C98DA3205C09}" type="datetimeFigureOut">
              <a:rPr lang="en-US" smtClean="0"/>
              <a:t>2/1/2021</a:t>
            </a:fld>
            <a:endParaRPr lang="en-US"/>
          </a:p>
        </p:txBody>
      </p:sp>
      <p:sp>
        <p:nvSpPr>
          <p:cNvPr id="3" name="Footer Placeholder 2">
            <a:extLst>
              <a:ext uri="{FF2B5EF4-FFF2-40B4-BE49-F238E27FC236}">
                <a16:creationId xmlns:a16="http://schemas.microsoft.com/office/drawing/2014/main" xmlns="" id="{62F5739D-ED9B-4210-9897-9D93E23A2197}"/>
              </a:ext>
            </a:extLst>
          </p:cNvPr>
          <p:cNvSpPr>
            <a:spLocks noGrp="1"/>
          </p:cNvSpPr>
          <p:nvPr>
            <p:ph type="ftr" sz="quarter" idx="11"/>
          </p:nvPr>
        </p:nvSpPr>
        <p:spPr/>
        <p:txBody>
          <a:bodyPr/>
          <a:lstStyle/>
          <a:p>
            <a:pPr marL="12700">
              <a:lnSpc>
                <a:spcPts val="2090"/>
              </a:lnSpc>
            </a:pPr>
            <a:r>
              <a:rPr lang="en-US" spc="-10"/>
              <a:t>Visit </a:t>
            </a:r>
            <a:r>
              <a:rPr lang="en-US"/>
              <a:t>: </a:t>
            </a:r>
            <a:r>
              <a:rPr lang="en-US" spc="-5"/>
              <a:t>python.mykvs.in for </a:t>
            </a:r>
            <a:r>
              <a:rPr lang="en-US"/>
              <a:t>regular</a:t>
            </a:r>
            <a:r>
              <a:rPr lang="en-US" spc="5"/>
              <a:t> </a:t>
            </a:r>
            <a:r>
              <a:rPr lang="en-US"/>
              <a:t>updates</a:t>
            </a:r>
            <a:endParaRPr lang="en-US" dirty="0"/>
          </a:p>
        </p:txBody>
      </p:sp>
      <p:sp>
        <p:nvSpPr>
          <p:cNvPr id="4" name="Slide Number Placeholder 3">
            <a:extLst>
              <a:ext uri="{FF2B5EF4-FFF2-40B4-BE49-F238E27FC236}">
                <a16:creationId xmlns:a16="http://schemas.microsoft.com/office/drawing/2014/main" xmlns="" id="{90EEE115-C434-4391-9019-738C35B23297}"/>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569551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DD36EF-B692-49FB-B104-D3C00FC8F86C}"/>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xmlns="" id="{A08C0E27-D1C1-4042-A3B8-1CABBDE39A1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9E436204-20F5-46D7-B144-3115B9BACA3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216895DE-EE00-45BE-A6A6-2E6C4F4A460E}"/>
              </a:ext>
            </a:extLst>
          </p:cNvPr>
          <p:cNvSpPr>
            <a:spLocks noGrp="1"/>
          </p:cNvSpPr>
          <p:nvPr>
            <p:ph type="dt" sz="half" idx="10"/>
          </p:nvPr>
        </p:nvSpPr>
        <p:spPr/>
        <p:txBody>
          <a:bodyPr/>
          <a:lstStyle/>
          <a:p>
            <a:fld id="{1D8BD707-D9CF-40AE-B4C6-C98DA3205C09}" type="datetimeFigureOut">
              <a:rPr lang="en-US" smtClean="0"/>
              <a:t>2/1/2021</a:t>
            </a:fld>
            <a:endParaRPr lang="en-US"/>
          </a:p>
        </p:txBody>
      </p:sp>
      <p:sp>
        <p:nvSpPr>
          <p:cNvPr id="6" name="Footer Placeholder 5">
            <a:extLst>
              <a:ext uri="{FF2B5EF4-FFF2-40B4-BE49-F238E27FC236}">
                <a16:creationId xmlns:a16="http://schemas.microsoft.com/office/drawing/2014/main" xmlns="" id="{15B7788F-0C92-40CE-A4FA-2A1E1884FCA2}"/>
              </a:ext>
            </a:extLst>
          </p:cNvPr>
          <p:cNvSpPr>
            <a:spLocks noGrp="1"/>
          </p:cNvSpPr>
          <p:nvPr>
            <p:ph type="ftr" sz="quarter" idx="11"/>
          </p:nvPr>
        </p:nvSpPr>
        <p:spPr/>
        <p:txBody>
          <a:bodyPr/>
          <a:lstStyle/>
          <a:p>
            <a:pPr marL="12700">
              <a:lnSpc>
                <a:spcPts val="2090"/>
              </a:lnSpc>
            </a:pPr>
            <a:r>
              <a:rPr lang="en-US" spc="-10"/>
              <a:t>Visit </a:t>
            </a:r>
            <a:r>
              <a:rPr lang="en-US"/>
              <a:t>: </a:t>
            </a:r>
            <a:r>
              <a:rPr lang="en-US" spc="-5"/>
              <a:t>python.mykvs.in for </a:t>
            </a:r>
            <a:r>
              <a:rPr lang="en-US"/>
              <a:t>regular</a:t>
            </a:r>
            <a:r>
              <a:rPr lang="en-US" spc="5"/>
              <a:t> </a:t>
            </a:r>
            <a:r>
              <a:rPr lang="en-US"/>
              <a:t>updates</a:t>
            </a:r>
            <a:endParaRPr lang="en-US" dirty="0"/>
          </a:p>
        </p:txBody>
      </p:sp>
      <p:sp>
        <p:nvSpPr>
          <p:cNvPr id="7" name="Slide Number Placeholder 6">
            <a:extLst>
              <a:ext uri="{FF2B5EF4-FFF2-40B4-BE49-F238E27FC236}">
                <a16:creationId xmlns:a16="http://schemas.microsoft.com/office/drawing/2014/main" xmlns="" id="{21F18D44-5EF3-4F5C-ACF7-11F9BB3068D3}"/>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116762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981160-B341-41A4-9BF8-6064026FEFE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xmlns="" id="{3CCDD5D5-5B18-489B-92A2-90CC2A7374E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xmlns="" id="{D62DE6BC-5CFD-4683-BE9F-955588D70EA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xmlns="" id="{A32194C1-BB68-4F09-9DBD-5D7270F9DAFD}"/>
              </a:ext>
            </a:extLst>
          </p:cNvPr>
          <p:cNvSpPr>
            <a:spLocks noGrp="1"/>
          </p:cNvSpPr>
          <p:nvPr>
            <p:ph type="dt" sz="half" idx="10"/>
          </p:nvPr>
        </p:nvSpPr>
        <p:spPr/>
        <p:txBody>
          <a:bodyPr/>
          <a:lstStyle/>
          <a:p>
            <a:fld id="{1D8BD707-D9CF-40AE-B4C6-C98DA3205C09}" type="datetimeFigureOut">
              <a:rPr lang="en-US" smtClean="0"/>
              <a:t>2/1/2021</a:t>
            </a:fld>
            <a:endParaRPr lang="en-US"/>
          </a:p>
        </p:txBody>
      </p:sp>
      <p:sp>
        <p:nvSpPr>
          <p:cNvPr id="6" name="Footer Placeholder 5">
            <a:extLst>
              <a:ext uri="{FF2B5EF4-FFF2-40B4-BE49-F238E27FC236}">
                <a16:creationId xmlns:a16="http://schemas.microsoft.com/office/drawing/2014/main" xmlns="" id="{9FAB0A5D-C82F-4871-8307-8993865930D3}"/>
              </a:ext>
            </a:extLst>
          </p:cNvPr>
          <p:cNvSpPr>
            <a:spLocks noGrp="1"/>
          </p:cNvSpPr>
          <p:nvPr>
            <p:ph type="ftr" sz="quarter" idx="11"/>
          </p:nvPr>
        </p:nvSpPr>
        <p:spPr/>
        <p:txBody>
          <a:bodyPr/>
          <a:lstStyle/>
          <a:p>
            <a:pPr marL="12700">
              <a:lnSpc>
                <a:spcPts val="2090"/>
              </a:lnSpc>
            </a:pPr>
            <a:r>
              <a:rPr lang="en-US" spc="-10"/>
              <a:t>Visit </a:t>
            </a:r>
            <a:r>
              <a:rPr lang="en-US"/>
              <a:t>: </a:t>
            </a:r>
            <a:r>
              <a:rPr lang="en-US" spc="-5"/>
              <a:t>python.mykvs.in for </a:t>
            </a:r>
            <a:r>
              <a:rPr lang="en-US"/>
              <a:t>regular</a:t>
            </a:r>
            <a:r>
              <a:rPr lang="en-US" spc="5"/>
              <a:t> </a:t>
            </a:r>
            <a:r>
              <a:rPr lang="en-US"/>
              <a:t>updates</a:t>
            </a:r>
            <a:endParaRPr lang="en-US" dirty="0"/>
          </a:p>
        </p:txBody>
      </p:sp>
      <p:sp>
        <p:nvSpPr>
          <p:cNvPr id="7" name="Slide Number Placeholder 6">
            <a:extLst>
              <a:ext uri="{FF2B5EF4-FFF2-40B4-BE49-F238E27FC236}">
                <a16:creationId xmlns:a16="http://schemas.microsoft.com/office/drawing/2014/main" xmlns="" id="{F6B2A63D-A65B-4105-95F5-DA9680154126}"/>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71148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22A25C9-A358-4693-AC93-A19A6F2A3A1F}"/>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52BF48AF-A8C7-455F-825E-21F1A0C2B93B}"/>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52FA0035-95F9-4F4E-A86A-C334F4D9437C}"/>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t>2/1/2021</a:t>
            </a:fld>
            <a:endParaRPr lang="en-US"/>
          </a:p>
        </p:txBody>
      </p:sp>
      <p:sp>
        <p:nvSpPr>
          <p:cNvPr id="5" name="Footer Placeholder 4">
            <a:extLst>
              <a:ext uri="{FF2B5EF4-FFF2-40B4-BE49-F238E27FC236}">
                <a16:creationId xmlns:a16="http://schemas.microsoft.com/office/drawing/2014/main" xmlns="" id="{688D84F8-63E5-4491-91DE-4A9071B56C3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marL="12700">
              <a:lnSpc>
                <a:spcPts val="2090"/>
              </a:lnSpc>
            </a:pPr>
            <a:r>
              <a:rPr lang="en-US" spc="-10"/>
              <a:t>Visit </a:t>
            </a:r>
            <a:r>
              <a:rPr lang="en-US"/>
              <a:t>: </a:t>
            </a:r>
            <a:r>
              <a:rPr lang="en-US" spc="-5"/>
              <a:t>python.mykvs.in for </a:t>
            </a:r>
            <a:r>
              <a:rPr lang="en-US"/>
              <a:t>regular</a:t>
            </a:r>
            <a:r>
              <a:rPr lang="en-US" spc="5"/>
              <a:t> </a:t>
            </a:r>
            <a:r>
              <a:rPr lang="en-US"/>
              <a:t>updates</a:t>
            </a:r>
            <a:endParaRPr lang="en-US" dirty="0"/>
          </a:p>
        </p:txBody>
      </p:sp>
      <p:sp>
        <p:nvSpPr>
          <p:cNvPr id="6" name="Slide Number Placeholder 5">
            <a:extLst>
              <a:ext uri="{FF2B5EF4-FFF2-40B4-BE49-F238E27FC236}">
                <a16:creationId xmlns:a16="http://schemas.microsoft.com/office/drawing/2014/main" xmlns="" id="{80C9DDFC-78E0-4D4E-9199-BC322718442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152636502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25" name="Title 224">
            <a:extLst>
              <a:ext uri="{FF2B5EF4-FFF2-40B4-BE49-F238E27FC236}">
                <a16:creationId xmlns:a16="http://schemas.microsoft.com/office/drawing/2014/main" xmlns="" id="{8A09FC1B-4E23-4F29-957B-9EFAAC499A4B}"/>
              </a:ext>
            </a:extLst>
          </p:cNvPr>
          <p:cNvSpPr>
            <a:spLocks noGrp="1"/>
          </p:cNvSpPr>
          <p:nvPr>
            <p:ph type="title"/>
          </p:nvPr>
        </p:nvSpPr>
        <p:spPr>
          <a:xfrm>
            <a:off x="626161" y="2438400"/>
            <a:ext cx="7891678" cy="574675"/>
          </a:xfrm>
          <a:solidFill>
            <a:srgbClr val="FFFF00"/>
          </a:solidFill>
        </p:spPr>
        <p:txBody>
          <a:bodyPr/>
          <a:lstStyle/>
          <a:p>
            <a:pPr algn="ctr"/>
            <a:r>
              <a:rPr lang="en-US" dirty="0">
                <a:solidFill>
                  <a:srgbClr val="FF0000"/>
                </a:solidFill>
              </a:rPr>
              <a:t>FILE HANDLING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10005"/>
            <a:ext cx="3483610" cy="452120"/>
          </a:xfrm>
          <a:prstGeom prst="rect">
            <a:avLst/>
          </a:prstGeom>
        </p:spPr>
        <p:txBody>
          <a:bodyPr vert="horz" wrap="square" lIns="0" tIns="12065" rIns="0" bIns="0" rtlCol="0">
            <a:spAutoFit/>
          </a:bodyPr>
          <a:lstStyle/>
          <a:p>
            <a:pPr marL="12700">
              <a:lnSpc>
                <a:spcPct val="100000"/>
              </a:lnSpc>
              <a:spcBef>
                <a:spcPts val="95"/>
              </a:spcBef>
            </a:pPr>
            <a:r>
              <a:rPr sz="2800" b="1" spc="-5" dirty="0">
                <a:solidFill>
                  <a:srgbClr val="FF0000"/>
                </a:solidFill>
                <a:latin typeface="Arial"/>
                <a:cs typeface="Arial"/>
              </a:rPr>
              <a:t>File opening</a:t>
            </a:r>
            <a:r>
              <a:rPr sz="2800" b="1" spc="-10" dirty="0">
                <a:solidFill>
                  <a:srgbClr val="FF0000"/>
                </a:solidFill>
                <a:latin typeface="Arial"/>
                <a:cs typeface="Arial"/>
              </a:rPr>
              <a:t> </a:t>
            </a:r>
            <a:r>
              <a:rPr sz="2800" b="1" spc="-5" dirty="0">
                <a:solidFill>
                  <a:srgbClr val="FF0000"/>
                </a:solidFill>
                <a:latin typeface="Arial"/>
                <a:cs typeface="Arial"/>
              </a:rPr>
              <a:t>modes-</a:t>
            </a:r>
            <a:endParaRPr sz="2800">
              <a:latin typeface="Arial"/>
              <a:cs typeface="Arial"/>
            </a:endParaRPr>
          </a:p>
        </p:txBody>
      </p:sp>
      <p:graphicFrame>
        <p:nvGraphicFramePr>
          <p:cNvPr id="14" name="object 14"/>
          <p:cNvGraphicFramePr>
            <a:graphicFrameLocks noGrp="1"/>
          </p:cNvGraphicFramePr>
          <p:nvPr>
            <p:extLst>
              <p:ext uri="{D42A27DB-BD31-4B8C-83A1-F6EECF244321}">
                <p14:modId xmlns:p14="http://schemas.microsoft.com/office/powerpoint/2010/main" val="1029474797"/>
              </p:ext>
            </p:extLst>
          </p:nvPr>
        </p:nvGraphicFramePr>
        <p:xfrm>
          <a:off x="573163" y="1347686"/>
          <a:ext cx="8139430" cy="4964912"/>
        </p:xfrm>
        <a:graphic>
          <a:graphicData uri="http://schemas.openxmlformats.org/drawingml/2006/table">
            <a:tbl>
              <a:tblPr firstRow="1" bandRow="1">
                <a:tableStyleId>{2D5ABB26-0587-4C30-8999-92F81FD0307C}</a:tableStyleId>
              </a:tblPr>
              <a:tblGrid>
                <a:gridCol w="402590">
                  <a:extLst>
                    <a:ext uri="{9D8B030D-6E8A-4147-A177-3AD203B41FA5}">
                      <a16:colId xmlns:a16="http://schemas.microsoft.com/office/drawing/2014/main" xmlns="" val="20000"/>
                    </a:ext>
                  </a:extLst>
                </a:gridCol>
                <a:gridCol w="7736840">
                  <a:extLst>
                    <a:ext uri="{9D8B030D-6E8A-4147-A177-3AD203B41FA5}">
                      <a16:colId xmlns:a16="http://schemas.microsoft.com/office/drawing/2014/main" xmlns="" val="20001"/>
                    </a:ext>
                  </a:extLst>
                </a:gridCol>
              </a:tblGrid>
              <a:tr h="541723">
                <a:tc>
                  <a:txBody>
                    <a:bodyPr/>
                    <a:lstStyle/>
                    <a:p>
                      <a:pPr marL="85725" marR="72390" indent="-1270" algn="ctr">
                        <a:lnSpc>
                          <a:spcPct val="107100"/>
                        </a:lnSpc>
                        <a:spcBef>
                          <a:spcPts val="305"/>
                        </a:spcBef>
                      </a:pPr>
                      <a:r>
                        <a:rPr sz="1400" b="1" dirty="0">
                          <a:solidFill>
                            <a:srgbClr val="6F2F9F"/>
                          </a:solidFill>
                          <a:latin typeface="Arial"/>
                          <a:cs typeface="Arial"/>
                        </a:rPr>
                        <a:t>S</a:t>
                      </a:r>
                      <a:r>
                        <a:rPr sz="1400" b="1" spc="-70" dirty="0">
                          <a:solidFill>
                            <a:srgbClr val="6F2F9F"/>
                          </a:solidFill>
                          <a:latin typeface="Arial"/>
                          <a:cs typeface="Arial"/>
                        </a:rPr>
                        <a:t>r</a:t>
                      </a:r>
                      <a:r>
                        <a:rPr sz="1400" b="1" dirty="0">
                          <a:solidFill>
                            <a:srgbClr val="6F2F9F"/>
                          </a:solidFill>
                          <a:latin typeface="Arial"/>
                          <a:cs typeface="Arial"/>
                        </a:rPr>
                        <a:t>.  </a:t>
                      </a:r>
                      <a:r>
                        <a:rPr sz="1400" b="1" spc="-10" dirty="0">
                          <a:solidFill>
                            <a:srgbClr val="6F2F9F"/>
                          </a:solidFill>
                          <a:latin typeface="Arial"/>
                          <a:cs typeface="Arial"/>
                        </a:rPr>
                        <a:t>No</a:t>
                      </a:r>
                      <a:endParaRPr sz="1400" dirty="0">
                        <a:latin typeface="Arial"/>
                        <a:cs typeface="Arial"/>
                      </a:endParaRPr>
                    </a:p>
                  </a:txBody>
                  <a:tcPr marL="0" marR="0" marT="38735" marB="0">
                    <a:lnB w="12700">
                      <a:solidFill>
                        <a:srgbClr val="FFDBA6"/>
                      </a:solidFill>
                      <a:prstDash val="solid"/>
                    </a:lnB>
                    <a:solidFill>
                      <a:srgbClr val="FFEAD0"/>
                    </a:solidFill>
                  </a:tcPr>
                </a:tc>
                <a:tc>
                  <a:txBody>
                    <a:bodyPr/>
                    <a:lstStyle/>
                    <a:p>
                      <a:pPr marL="5080" algn="ctr">
                        <a:lnSpc>
                          <a:spcPct val="100000"/>
                        </a:lnSpc>
                        <a:spcBef>
                          <a:spcPts val="425"/>
                        </a:spcBef>
                      </a:pPr>
                      <a:r>
                        <a:rPr sz="1400" b="1" dirty="0">
                          <a:solidFill>
                            <a:srgbClr val="6F2F9F"/>
                          </a:solidFill>
                          <a:latin typeface="Arial"/>
                          <a:cs typeface="Arial"/>
                        </a:rPr>
                        <a:t>Mode &amp;</a:t>
                      </a:r>
                      <a:r>
                        <a:rPr sz="1400" b="1" spc="-55" dirty="0">
                          <a:solidFill>
                            <a:srgbClr val="6F2F9F"/>
                          </a:solidFill>
                          <a:latin typeface="Arial"/>
                          <a:cs typeface="Arial"/>
                        </a:rPr>
                        <a:t> </a:t>
                      </a:r>
                      <a:r>
                        <a:rPr sz="1400" b="1" spc="-5" dirty="0">
                          <a:solidFill>
                            <a:srgbClr val="6F2F9F"/>
                          </a:solidFill>
                          <a:latin typeface="Arial"/>
                          <a:cs typeface="Arial"/>
                        </a:rPr>
                        <a:t>Description</a:t>
                      </a:r>
                      <a:endParaRPr sz="1400">
                        <a:latin typeface="Arial"/>
                        <a:cs typeface="Arial"/>
                      </a:endParaRPr>
                    </a:p>
                  </a:txBody>
                  <a:tcPr marL="0" marR="0" marT="53975" marB="0">
                    <a:lnB w="12700">
                      <a:solidFill>
                        <a:srgbClr val="FFDBA6"/>
                      </a:solidFill>
                      <a:prstDash val="solid"/>
                    </a:lnB>
                    <a:solidFill>
                      <a:srgbClr val="FFEAD0"/>
                    </a:solidFill>
                  </a:tcPr>
                </a:tc>
                <a:extLst>
                  <a:ext uri="{0D108BD9-81ED-4DB2-BD59-A6C34878D82A}">
                    <a16:rowId xmlns:a16="http://schemas.microsoft.com/office/drawing/2014/main" xmlns="" val="10000"/>
                  </a:ext>
                </a:extLst>
              </a:tr>
              <a:tr h="340097">
                <a:tc>
                  <a:txBody>
                    <a:bodyPr/>
                    <a:lstStyle/>
                    <a:p>
                      <a:pPr marL="64135">
                        <a:lnSpc>
                          <a:spcPct val="100000"/>
                        </a:lnSpc>
                        <a:spcBef>
                          <a:spcPts val="425"/>
                        </a:spcBef>
                      </a:pPr>
                      <a:r>
                        <a:rPr sz="1400" b="1" dirty="0">
                          <a:solidFill>
                            <a:srgbClr val="6F2F9F"/>
                          </a:solidFill>
                          <a:latin typeface="Arial"/>
                          <a:cs typeface="Arial"/>
                        </a:rPr>
                        <a:t>1</a:t>
                      </a:r>
                      <a:endParaRPr sz="1400">
                        <a:latin typeface="Arial"/>
                        <a:cs typeface="Arial"/>
                      </a:endParaRPr>
                    </a:p>
                  </a:txBody>
                  <a:tcPr marL="0" marR="0" marT="53975" marB="0">
                    <a:lnL w="6350">
                      <a:solidFill>
                        <a:srgbClr val="FFEAD0"/>
                      </a:solidFill>
                      <a:prstDash val="solid"/>
                    </a:lnL>
                    <a:lnR w="12700">
                      <a:solidFill>
                        <a:srgbClr val="FFEAD0"/>
                      </a:solidFill>
                      <a:prstDash val="solid"/>
                    </a:lnR>
                    <a:lnT w="12700">
                      <a:solidFill>
                        <a:srgbClr val="FFDBA6"/>
                      </a:solidFill>
                      <a:prstDash val="solid"/>
                    </a:lnT>
                    <a:lnB w="6350">
                      <a:solidFill>
                        <a:srgbClr val="FFEAD0"/>
                      </a:solidFill>
                      <a:prstDash val="solid"/>
                    </a:lnB>
                    <a:solidFill>
                      <a:srgbClr val="FFEAD0">
                        <a:alpha val="39999"/>
                      </a:srgbClr>
                    </a:solidFill>
                  </a:tcPr>
                </a:tc>
                <a:tc>
                  <a:txBody>
                    <a:bodyPr/>
                    <a:lstStyle/>
                    <a:p>
                      <a:pPr marL="93980">
                        <a:lnSpc>
                          <a:spcPct val="100000"/>
                        </a:lnSpc>
                        <a:spcBef>
                          <a:spcPts val="434"/>
                        </a:spcBef>
                      </a:pPr>
                      <a:r>
                        <a:rPr sz="1400" b="1" dirty="0">
                          <a:solidFill>
                            <a:srgbClr val="6F2F9F"/>
                          </a:solidFill>
                          <a:latin typeface="Arial"/>
                          <a:cs typeface="Arial"/>
                        </a:rPr>
                        <a:t>r </a:t>
                      </a:r>
                      <a:r>
                        <a:rPr sz="1400" dirty="0">
                          <a:solidFill>
                            <a:srgbClr val="6F2F9F"/>
                          </a:solidFill>
                          <a:latin typeface="Arial"/>
                          <a:cs typeface="Arial"/>
                        </a:rPr>
                        <a:t>- reading </a:t>
                      </a:r>
                      <a:r>
                        <a:rPr sz="1400" spc="-15" dirty="0">
                          <a:solidFill>
                            <a:srgbClr val="6F2F9F"/>
                          </a:solidFill>
                          <a:latin typeface="Arial"/>
                          <a:cs typeface="Arial"/>
                        </a:rPr>
                        <a:t>only.Sets </a:t>
                      </a:r>
                      <a:r>
                        <a:rPr sz="1400" dirty="0">
                          <a:solidFill>
                            <a:srgbClr val="6F2F9F"/>
                          </a:solidFill>
                          <a:latin typeface="Arial"/>
                          <a:cs typeface="Arial"/>
                        </a:rPr>
                        <a:t>file pointer </a:t>
                      </a:r>
                      <a:r>
                        <a:rPr sz="1400" spc="-5" dirty="0">
                          <a:solidFill>
                            <a:srgbClr val="6F2F9F"/>
                          </a:solidFill>
                          <a:latin typeface="Arial"/>
                          <a:cs typeface="Arial"/>
                        </a:rPr>
                        <a:t>at </a:t>
                      </a:r>
                      <a:r>
                        <a:rPr sz="1400" b="1" u="sng" spc="-5" dirty="0">
                          <a:solidFill>
                            <a:srgbClr val="6F2F9F"/>
                          </a:solidFill>
                          <a:latin typeface="Arial"/>
                          <a:cs typeface="Arial"/>
                        </a:rPr>
                        <a:t>beginning of </a:t>
                      </a:r>
                      <a:r>
                        <a:rPr sz="1400" b="1" u="sng" dirty="0">
                          <a:solidFill>
                            <a:srgbClr val="6F2F9F"/>
                          </a:solidFill>
                          <a:latin typeface="Arial"/>
                          <a:cs typeface="Arial"/>
                        </a:rPr>
                        <a:t>the file </a:t>
                      </a:r>
                      <a:r>
                        <a:rPr sz="1400" dirty="0">
                          <a:solidFill>
                            <a:srgbClr val="6F2F9F"/>
                          </a:solidFill>
                          <a:latin typeface="Arial"/>
                          <a:cs typeface="Arial"/>
                        </a:rPr>
                        <a:t>. </a:t>
                      </a:r>
                      <a:r>
                        <a:rPr sz="1400" spc="-5" dirty="0">
                          <a:solidFill>
                            <a:srgbClr val="6F2F9F"/>
                          </a:solidFill>
                          <a:latin typeface="Arial"/>
                          <a:cs typeface="Arial"/>
                        </a:rPr>
                        <a:t>This </a:t>
                      </a:r>
                      <a:r>
                        <a:rPr sz="1400" dirty="0">
                          <a:solidFill>
                            <a:srgbClr val="6F2F9F"/>
                          </a:solidFill>
                          <a:latin typeface="Arial"/>
                          <a:cs typeface="Arial"/>
                        </a:rPr>
                        <a:t>is the </a:t>
                      </a:r>
                      <a:r>
                        <a:rPr sz="1400" b="1" u="sng" dirty="0">
                          <a:solidFill>
                            <a:srgbClr val="6F2F9F"/>
                          </a:solidFill>
                          <a:latin typeface="Arial"/>
                          <a:cs typeface="Arial"/>
                        </a:rPr>
                        <a:t>default</a:t>
                      </a:r>
                      <a:r>
                        <a:rPr sz="1400" b="1" u="sng" spc="-260" dirty="0">
                          <a:solidFill>
                            <a:srgbClr val="6F2F9F"/>
                          </a:solidFill>
                          <a:latin typeface="Arial"/>
                          <a:cs typeface="Arial"/>
                        </a:rPr>
                        <a:t> </a:t>
                      </a:r>
                      <a:r>
                        <a:rPr sz="1400" b="1" u="sng" dirty="0">
                          <a:solidFill>
                            <a:srgbClr val="6F2F9F"/>
                          </a:solidFill>
                          <a:latin typeface="Arial"/>
                          <a:cs typeface="Arial"/>
                        </a:rPr>
                        <a:t>mode</a:t>
                      </a:r>
                      <a:r>
                        <a:rPr sz="1400" dirty="0">
                          <a:solidFill>
                            <a:srgbClr val="6F2F9F"/>
                          </a:solidFill>
                          <a:latin typeface="Arial"/>
                          <a:cs typeface="Arial"/>
                        </a:rPr>
                        <a:t>.</a:t>
                      </a:r>
                      <a:endParaRPr sz="1400" dirty="0">
                        <a:latin typeface="Arial"/>
                        <a:cs typeface="Arial"/>
                      </a:endParaRPr>
                    </a:p>
                  </a:txBody>
                  <a:tcPr marL="0" marR="0" marT="55244" marB="0">
                    <a:lnL w="12700">
                      <a:solidFill>
                        <a:srgbClr val="FFEAD0"/>
                      </a:solidFill>
                      <a:prstDash val="solid"/>
                    </a:lnL>
                    <a:lnR w="6350">
                      <a:solidFill>
                        <a:srgbClr val="FFEAD0"/>
                      </a:solidFill>
                      <a:prstDash val="solid"/>
                    </a:lnR>
                    <a:lnT w="12700">
                      <a:solidFill>
                        <a:srgbClr val="FFDBA6"/>
                      </a:solidFill>
                      <a:prstDash val="solid"/>
                    </a:lnT>
                    <a:lnB w="6350">
                      <a:solidFill>
                        <a:srgbClr val="FFEAD0"/>
                      </a:solidFill>
                      <a:prstDash val="solid"/>
                    </a:lnB>
                    <a:solidFill>
                      <a:srgbClr val="FFEAD0">
                        <a:alpha val="39999"/>
                      </a:srgbClr>
                    </a:solidFill>
                  </a:tcPr>
                </a:tc>
                <a:extLst>
                  <a:ext uri="{0D108BD9-81ED-4DB2-BD59-A6C34878D82A}">
                    <a16:rowId xmlns:a16="http://schemas.microsoft.com/office/drawing/2014/main" xmlns="" val="10001"/>
                  </a:ext>
                </a:extLst>
              </a:tr>
              <a:tr h="340097">
                <a:tc>
                  <a:txBody>
                    <a:bodyPr/>
                    <a:lstStyle/>
                    <a:p>
                      <a:pPr marL="64135">
                        <a:lnSpc>
                          <a:spcPct val="100000"/>
                        </a:lnSpc>
                        <a:spcBef>
                          <a:spcPts val="425"/>
                        </a:spcBef>
                      </a:pPr>
                      <a:r>
                        <a:rPr sz="1400" b="1" dirty="0">
                          <a:solidFill>
                            <a:srgbClr val="6F2F9F"/>
                          </a:solidFill>
                          <a:latin typeface="Arial"/>
                          <a:cs typeface="Arial"/>
                        </a:rPr>
                        <a:t>2</a:t>
                      </a:r>
                      <a:endParaRPr sz="1400">
                        <a:latin typeface="Arial"/>
                        <a:cs typeface="Arial"/>
                      </a:endParaRPr>
                    </a:p>
                  </a:txBody>
                  <a:tcPr marL="0" marR="0" marT="53975" marB="0">
                    <a:lnL w="6350">
                      <a:solidFill>
                        <a:srgbClr val="FFEAD0"/>
                      </a:solidFill>
                      <a:prstDash val="solid"/>
                    </a:lnL>
                    <a:lnR w="12700">
                      <a:solidFill>
                        <a:srgbClr val="FFEAD0"/>
                      </a:solidFill>
                      <a:prstDash val="solid"/>
                    </a:lnR>
                    <a:lnT w="6350">
                      <a:solidFill>
                        <a:srgbClr val="FFEAD0"/>
                      </a:solidFill>
                      <a:prstDash val="solid"/>
                    </a:lnT>
                    <a:lnB w="6350">
                      <a:solidFill>
                        <a:srgbClr val="FFEAD0"/>
                      </a:solidFill>
                      <a:prstDash val="solid"/>
                    </a:lnB>
                  </a:tcPr>
                </a:tc>
                <a:tc>
                  <a:txBody>
                    <a:bodyPr/>
                    <a:lstStyle/>
                    <a:p>
                      <a:pPr marL="93980">
                        <a:lnSpc>
                          <a:spcPct val="100000"/>
                        </a:lnSpc>
                        <a:spcBef>
                          <a:spcPts val="440"/>
                        </a:spcBef>
                      </a:pPr>
                      <a:r>
                        <a:rPr sz="1400" b="1" dirty="0">
                          <a:solidFill>
                            <a:srgbClr val="6F2F9F"/>
                          </a:solidFill>
                          <a:latin typeface="Arial"/>
                          <a:cs typeface="Arial"/>
                        </a:rPr>
                        <a:t>rb </a:t>
                      </a:r>
                      <a:r>
                        <a:rPr sz="1400" dirty="0">
                          <a:solidFill>
                            <a:srgbClr val="6F2F9F"/>
                          </a:solidFill>
                          <a:latin typeface="Arial"/>
                          <a:cs typeface="Arial"/>
                        </a:rPr>
                        <a:t>– </a:t>
                      </a:r>
                      <a:r>
                        <a:rPr sz="1400" spc="-5" dirty="0">
                          <a:solidFill>
                            <a:srgbClr val="6F2F9F"/>
                          </a:solidFill>
                          <a:latin typeface="Arial"/>
                          <a:cs typeface="Arial"/>
                        </a:rPr>
                        <a:t>same as </a:t>
                      </a:r>
                      <a:r>
                        <a:rPr sz="1400" dirty="0">
                          <a:solidFill>
                            <a:srgbClr val="6F2F9F"/>
                          </a:solidFill>
                          <a:latin typeface="Arial"/>
                          <a:cs typeface="Arial"/>
                        </a:rPr>
                        <a:t>r </a:t>
                      </a:r>
                      <a:r>
                        <a:rPr sz="1400" spc="-5" dirty="0">
                          <a:solidFill>
                            <a:srgbClr val="6F2F9F"/>
                          </a:solidFill>
                          <a:latin typeface="Arial"/>
                          <a:cs typeface="Arial"/>
                        </a:rPr>
                        <a:t>mode but with </a:t>
                      </a:r>
                      <a:r>
                        <a:rPr sz="1400" dirty="0">
                          <a:solidFill>
                            <a:srgbClr val="6F2F9F"/>
                          </a:solidFill>
                          <a:latin typeface="Arial"/>
                          <a:cs typeface="Arial"/>
                        </a:rPr>
                        <a:t>binary</a:t>
                      </a:r>
                      <a:r>
                        <a:rPr sz="1400" spc="-110" dirty="0">
                          <a:solidFill>
                            <a:srgbClr val="6F2F9F"/>
                          </a:solidFill>
                          <a:latin typeface="Arial"/>
                          <a:cs typeface="Arial"/>
                        </a:rPr>
                        <a:t> </a:t>
                      </a:r>
                      <a:r>
                        <a:rPr sz="1400" dirty="0">
                          <a:solidFill>
                            <a:srgbClr val="6F2F9F"/>
                          </a:solidFill>
                          <a:latin typeface="Arial"/>
                          <a:cs typeface="Arial"/>
                        </a:rPr>
                        <a:t>file</a:t>
                      </a:r>
                      <a:endParaRPr sz="1400">
                        <a:latin typeface="Arial"/>
                        <a:cs typeface="Arial"/>
                      </a:endParaRPr>
                    </a:p>
                  </a:txBody>
                  <a:tcPr marL="0" marR="0" marT="55880" marB="0">
                    <a:lnL w="12700">
                      <a:solidFill>
                        <a:srgbClr val="FFEAD0"/>
                      </a:solidFill>
                      <a:prstDash val="solid"/>
                    </a:lnL>
                    <a:lnR w="6350">
                      <a:solidFill>
                        <a:srgbClr val="FFEAD0"/>
                      </a:solidFill>
                      <a:prstDash val="solid"/>
                    </a:lnR>
                    <a:lnT w="6350">
                      <a:solidFill>
                        <a:srgbClr val="FFEAD0"/>
                      </a:solidFill>
                      <a:prstDash val="solid"/>
                    </a:lnT>
                    <a:lnB w="6350">
                      <a:solidFill>
                        <a:srgbClr val="FFEAD0"/>
                      </a:solidFill>
                      <a:prstDash val="solid"/>
                    </a:lnB>
                  </a:tcPr>
                </a:tc>
                <a:extLst>
                  <a:ext uri="{0D108BD9-81ED-4DB2-BD59-A6C34878D82A}">
                    <a16:rowId xmlns:a16="http://schemas.microsoft.com/office/drawing/2014/main" xmlns="" val="10002"/>
                  </a:ext>
                </a:extLst>
              </a:tr>
              <a:tr h="340097">
                <a:tc>
                  <a:txBody>
                    <a:bodyPr/>
                    <a:lstStyle/>
                    <a:p>
                      <a:pPr marL="64135">
                        <a:lnSpc>
                          <a:spcPct val="100000"/>
                        </a:lnSpc>
                        <a:spcBef>
                          <a:spcPts val="425"/>
                        </a:spcBef>
                      </a:pPr>
                      <a:r>
                        <a:rPr sz="1400" b="1" dirty="0">
                          <a:solidFill>
                            <a:srgbClr val="6F2F9F"/>
                          </a:solidFill>
                          <a:latin typeface="Arial"/>
                          <a:cs typeface="Arial"/>
                        </a:rPr>
                        <a:t>3</a:t>
                      </a:r>
                      <a:endParaRPr sz="1400">
                        <a:latin typeface="Arial"/>
                        <a:cs typeface="Arial"/>
                      </a:endParaRPr>
                    </a:p>
                  </a:txBody>
                  <a:tcPr marL="0" marR="0" marT="53975" marB="0">
                    <a:lnL w="6350">
                      <a:solidFill>
                        <a:srgbClr val="FFEAD0"/>
                      </a:solidFill>
                      <a:prstDash val="solid"/>
                    </a:lnL>
                    <a:lnR w="12700">
                      <a:solidFill>
                        <a:srgbClr val="FFEAD0"/>
                      </a:solidFill>
                      <a:prstDash val="solid"/>
                    </a:lnR>
                    <a:lnT w="6350">
                      <a:solidFill>
                        <a:srgbClr val="FFEAD0"/>
                      </a:solidFill>
                      <a:prstDash val="solid"/>
                    </a:lnT>
                    <a:lnB w="6350">
                      <a:solidFill>
                        <a:srgbClr val="FFEAD0"/>
                      </a:solidFill>
                      <a:prstDash val="solid"/>
                    </a:lnB>
                    <a:solidFill>
                      <a:srgbClr val="FFEAD0">
                        <a:alpha val="39999"/>
                      </a:srgbClr>
                    </a:solidFill>
                  </a:tcPr>
                </a:tc>
                <a:tc>
                  <a:txBody>
                    <a:bodyPr/>
                    <a:lstStyle/>
                    <a:p>
                      <a:pPr marL="93980">
                        <a:lnSpc>
                          <a:spcPct val="100000"/>
                        </a:lnSpc>
                        <a:spcBef>
                          <a:spcPts val="440"/>
                        </a:spcBef>
                      </a:pPr>
                      <a:r>
                        <a:rPr sz="1400" b="1" dirty="0">
                          <a:solidFill>
                            <a:srgbClr val="6F2F9F"/>
                          </a:solidFill>
                          <a:latin typeface="Arial"/>
                          <a:cs typeface="Arial"/>
                        </a:rPr>
                        <a:t>r+</a:t>
                      </a:r>
                      <a:r>
                        <a:rPr sz="1400" b="1" spc="-10" dirty="0">
                          <a:solidFill>
                            <a:srgbClr val="6F2F9F"/>
                          </a:solidFill>
                          <a:latin typeface="Arial"/>
                          <a:cs typeface="Arial"/>
                        </a:rPr>
                        <a:t> </a:t>
                      </a:r>
                      <a:r>
                        <a:rPr sz="1400" dirty="0">
                          <a:solidFill>
                            <a:srgbClr val="6F2F9F"/>
                          </a:solidFill>
                          <a:latin typeface="Arial"/>
                          <a:cs typeface="Arial"/>
                        </a:rPr>
                        <a:t>-</a:t>
                      </a:r>
                      <a:r>
                        <a:rPr sz="1400" spc="-5" dirty="0">
                          <a:solidFill>
                            <a:srgbClr val="6F2F9F"/>
                          </a:solidFill>
                          <a:latin typeface="Arial"/>
                          <a:cs typeface="Arial"/>
                        </a:rPr>
                        <a:t> </a:t>
                      </a:r>
                      <a:r>
                        <a:rPr sz="1400" dirty="0">
                          <a:solidFill>
                            <a:srgbClr val="6F2F9F"/>
                          </a:solidFill>
                          <a:latin typeface="Arial"/>
                          <a:cs typeface="Arial"/>
                        </a:rPr>
                        <a:t>both</a:t>
                      </a:r>
                      <a:r>
                        <a:rPr sz="1400" spc="-30" dirty="0">
                          <a:solidFill>
                            <a:srgbClr val="6F2F9F"/>
                          </a:solidFill>
                          <a:latin typeface="Arial"/>
                          <a:cs typeface="Arial"/>
                        </a:rPr>
                        <a:t> </a:t>
                      </a:r>
                      <a:r>
                        <a:rPr sz="1400" dirty="0">
                          <a:solidFill>
                            <a:srgbClr val="6F2F9F"/>
                          </a:solidFill>
                          <a:latin typeface="Arial"/>
                          <a:cs typeface="Arial"/>
                        </a:rPr>
                        <a:t>reading</a:t>
                      </a:r>
                      <a:r>
                        <a:rPr sz="1400" spc="-25" dirty="0">
                          <a:solidFill>
                            <a:srgbClr val="6F2F9F"/>
                          </a:solidFill>
                          <a:latin typeface="Arial"/>
                          <a:cs typeface="Arial"/>
                        </a:rPr>
                        <a:t> </a:t>
                      </a:r>
                      <a:r>
                        <a:rPr sz="1400" spc="-5" dirty="0">
                          <a:solidFill>
                            <a:srgbClr val="6F2F9F"/>
                          </a:solidFill>
                          <a:latin typeface="Arial"/>
                          <a:cs typeface="Arial"/>
                        </a:rPr>
                        <a:t>and</a:t>
                      </a:r>
                      <a:r>
                        <a:rPr sz="1400" spc="-20" dirty="0">
                          <a:solidFill>
                            <a:srgbClr val="6F2F9F"/>
                          </a:solidFill>
                          <a:latin typeface="Arial"/>
                          <a:cs typeface="Arial"/>
                        </a:rPr>
                        <a:t> </a:t>
                      </a:r>
                      <a:r>
                        <a:rPr sz="1400" spc="-5" dirty="0">
                          <a:solidFill>
                            <a:srgbClr val="6F2F9F"/>
                          </a:solidFill>
                          <a:latin typeface="Arial"/>
                          <a:cs typeface="Arial"/>
                        </a:rPr>
                        <a:t>writing.</a:t>
                      </a:r>
                      <a:r>
                        <a:rPr sz="1400" spc="-40" dirty="0">
                          <a:solidFill>
                            <a:srgbClr val="6F2F9F"/>
                          </a:solidFill>
                          <a:latin typeface="Arial"/>
                          <a:cs typeface="Arial"/>
                        </a:rPr>
                        <a:t> </a:t>
                      </a:r>
                      <a:r>
                        <a:rPr sz="1400" spc="-5" dirty="0">
                          <a:solidFill>
                            <a:srgbClr val="6F2F9F"/>
                          </a:solidFill>
                          <a:latin typeface="Arial"/>
                          <a:cs typeface="Arial"/>
                        </a:rPr>
                        <a:t>The</a:t>
                      </a:r>
                      <a:r>
                        <a:rPr sz="1400" spc="-15" dirty="0">
                          <a:solidFill>
                            <a:srgbClr val="6F2F9F"/>
                          </a:solidFill>
                          <a:latin typeface="Arial"/>
                          <a:cs typeface="Arial"/>
                        </a:rPr>
                        <a:t> </a:t>
                      </a:r>
                      <a:r>
                        <a:rPr sz="1400" dirty="0">
                          <a:solidFill>
                            <a:srgbClr val="6F2F9F"/>
                          </a:solidFill>
                          <a:latin typeface="Arial"/>
                          <a:cs typeface="Arial"/>
                        </a:rPr>
                        <a:t>file</a:t>
                      </a:r>
                      <a:r>
                        <a:rPr sz="1400" spc="-20" dirty="0">
                          <a:solidFill>
                            <a:srgbClr val="6F2F9F"/>
                          </a:solidFill>
                          <a:latin typeface="Arial"/>
                          <a:cs typeface="Arial"/>
                        </a:rPr>
                        <a:t> </a:t>
                      </a:r>
                      <a:r>
                        <a:rPr sz="1400" dirty="0">
                          <a:solidFill>
                            <a:srgbClr val="6F2F9F"/>
                          </a:solidFill>
                          <a:latin typeface="Arial"/>
                          <a:cs typeface="Arial"/>
                        </a:rPr>
                        <a:t>pointer</a:t>
                      </a:r>
                      <a:r>
                        <a:rPr sz="1400" spc="-25" dirty="0">
                          <a:solidFill>
                            <a:srgbClr val="6F2F9F"/>
                          </a:solidFill>
                          <a:latin typeface="Arial"/>
                          <a:cs typeface="Arial"/>
                        </a:rPr>
                        <a:t> </a:t>
                      </a:r>
                      <a:r>
                        <a:rPr sz="1400" dirty="0">
                          <a:solidFill>
                            <a:srgbClr val="6F2F9F"/>
                          </a:solidFill>
                          <a:latin typeface="Arial"/>
                          <a:cs typeface="Arial"/>
                        </a:rPr>
                        <a:t>placed</a:t>
                      </a:r>
                      <a:r>
                        <a:rPr sz="1400" spc="-30" dirty="0">
                          <a:solidFill>
                            <a:srgbClr val="6F2F9F"/>
                          </a:solidFill>
                          <a:latin typeface="Arial"/>
                          <a:cs typeface="Arial"/>
                        </a:rPr>
                        <a:t> </a:t>
                      </a:r>
                      <a:r>
                        <a:rPr sz="1400" spc="-5" dirty="0">
                          <a:solidFill>
                            <a:srgbClr val="6F2F9F"/>
                          </a:solidFill>
                          <a:latin typeface="Arial"/>
                          <a:cs typeface="Arial"/>
                        </a:rPr>
                        <a:t>at </a:t>
                      </a:r>
                      <a:r>
                        <a:rPr sz="1400" b="1" u="sng" dirty="0">
                          <a:solidFill>
                            <a:srgbClr val="6F2F9F"/>
                          </a:solidFill>
                          <a:latin typeface="Arial"/>
                          <a:cs typeface="Arial"/>
                        </a:rPr>
                        <a:t>the</a:t>
                      </a:r>
                      <a:r>
                        <a:rPr sz="1400" b="1" u="sng" spc="-20" dirty="0">
                          <a:solidFill>
                            <a:srgbClr val="6F2F9F"/>
                          </a:solidFill>
                          <a:latin typeface="Arial"/>
                          <a:cs typeface="Arial"/>
                        </a:rPr>
                        <a:t> </a:t>
                      </a:r>
                      <a:r>
                        <a:rPr sz="1400" b="1" u="sng" spc="-5" dirty="0">
                          <a:solidFill>
                            <a:srgbClr val="6F2F9F"/>
                          </a:solidFill>
                          <a:latin typeface="Arial"/>
                          <a:cs typeface="Arial"/>
                        </a:rPr>
                        <a:t>beginning</a:t>
                      </a:r>
                      <a:r>
                        <a:rPr sz="1400" b="1" u="sng" spc="-40" dirty="0">
                          <a:solidFill>
                            <a:srgbClr val="6F2F9F"/>
                          </a:solidFill>
                          <a:latin typeface="Arial"/>
                          <a:cs typeface="Arial"/>
                        </a:rPr>
                        <a:t> </a:t>
                      </a:r>
                      <a:r>
                        <a:rPr sz="1400" b="1" u="sng" spc="-5" dirty="0">
                          <a:solidFill>
                            <a:srgbClr val="6F2F9F"/>
                          </a:solidFill>
                          <a:latin typeface="Arial"/>
                          <a:cs typeface="Arial"/>
                        </a:rPr>
                        <a:t>of</a:t>
                      </a:r>
                      <a:r>
                        <a:rPr sz="1400" b="1" u="sng" spc="-10" dirty="0">
                          <a:solidFill>
                            <a:srgbClr val="6F2F9F"/>
                          </a:solidFill>
                          <a:latin typeface="Arial"/>
                          <a:cs typeface="Arial"/>
                        </a:rPr>
                        <a:t> </a:t>
                      </a:r>
                      <a:r>
                        <a:rPr sz="1400" b="1" u="sng" dirty="0">
                          <a:solidFill>
                            <a:srgbClr val="6F2F9F"/>
                          </a:solidFill>
                          <a:latin typeface="Arial"/>
                          <a:cs typeface="Arial"/>
                        </a:rPr>
                        <a:t>the</a:t>
                      </a:r>
                      <a:r>
                        <a:rPr sz="1400" b="1" u="sng" spc="-20" dirty="0">
                          <a:solidFill>
                            <a:srgbClr val="6F2F9F"/>
                          </a:solidFill>
                          <a:latin typeface="Arial"/>
                          <a:cs typeface="Arial"/>
                        </a:rPr>
                        <a:t> </a:t>
                      </a:r>
                      <a:r>
                        <a:rPr sz="1400" b="1" u="sng" dirty="0">
                          <a:solidFill>
                            <a:srgbClr val="6F2F9F"/>
                          </a:solidFill>
                          <a:latin typeface="Arial"/>
                          <a:cs typeface="Arial"/>
                        </a:rPr>
                        <a:t>file</a:t>
                      </a:r>
                      <a:r>
                        <a:rPr sz="1400" dirty="0">
                          <a:solidFill>
                            <a:srgbClr val="6F2F9F"/>
                          </a:solidFill>
                          <a:latin typeface="Arial"/>
                          <a:cs typeface="Arial"/>
                        </a:rPr>
                        <a:t>.</a:t>
                      </a:r>
                      <a:endParaRPr sz="1400" dirty="0">
                        <a:latin typeface="Arial"/>
                        <a:cs typeface="Arial"/>
                      </a:endParaRPr>
                    </a:p>
                  </a:txBody>
                  <a:tcPr marL="0" marR="0" marT="55880" marB="0">
                    <a:lnL w="12700">
                      <a:solidFill>
                        <a:srgbClr val="FFEAD0"/>
                      </a:solidFill>
                      <a:prstDash val="solid"/>
                    </a:lnL>
                    <a:lnR w="6350">
                      <a:solidFill>
                        <a:srgbClr val="FFEAD0"/>
                      </a:solidFill>
                      <a:prstDash val="solid"/>
                    </a:lnR>
                    <a:lnT w="6350">
                      <a:solidFill>
                        <a:srgbClr val="FFEAD0"/>
                      </a:solidFill>
                      <a:prstDash val="solid"/>
                    </a:lnT>
                    <a:lnB w="6350">
                      <a:solidFill>
                        <a:srgbClr val="FFEAD0"/>
                      </a:solidFill>
                      <a:prstDash val="solid"/>
                    </a:lnB>
                    <a:solidFill>
                      <a:srgbClr val="FFEAD0">
                        <a:alpha val="39999"/>
                      </a:srgbClr>
                    </a:solidFill>
                  </a:tcPr>
                </a:tc>
                <a:extLst>
                  <a:ext uri="{0D108BD9-81ED-4DB2-BD59-A6C34878D82A}">
                    <a16:rowId xmlns:a16="http://schemas.microsoft.com/office/drawing/2014/main" xmlns="" val="10003"/>
                  </a:ext>
                </a:extLst>
              </a:tr>
              <a:tr h="340097">
                <a:tc>
                  <a:txBody>
                    <a:bodyPr/>
                    <a:lstStyle/>
                    <a:p>
                      <a:pPr marL="64135">
                        <a:lnSpc>
                          <a:spcPct val="100000"/>
                        </a:lnSpc>
                        <a:spcBef>
                          <a:spcPts val="425"/>
                        </a:spcBef>
                      </a:pPr>
                      <a:r>
                        <a:rPr sz="1400" b="1" dirty="0">
                          <a:solidFill>
                            <a:srgbClr val="6F2F9F"/>
                          </a:solidFill>
                          <a:latin typeface="Arial"/>
                          <a:cs typeface="Arial"/>
                        </a:rPr>
                        <a:t>4</a:t>
                      </a:r>
                      <a:endParaRPr sz="1400">
                        <a:latin typeface="Arial"/>
                        <a:cs typeface="Arial"/>
                      </a:endParaRPr>
                    </a:p>
                  </a:txBody>
                  <a:tcPr marL="0" marR="0" marT="53975" marB="0">
                    <a:lnL w="6350">
                      <a:solidFill>
                        <a:srgbClr val="FFEAD0"/>
                      </a:solidFill>
                      <a:prstDash val="solid"/>
                    </a:lnL>
                    <a:lnR w="12700">
                      <a:solidFill>
                        <a:srgbClr val="FFEAD0"/>
                      </a:solidFill>
                      <a:prstDash val="solid"/>
                    </a:lnR>
                    <a:lnT w="6350">
                      <a:solidFill>
                        <a:srgbClr val="FFEAD0"/>
                      </a:solidFill>
                      <a:prstDash val="solid"/>
                    </a:lnT>
                    <a:lnB w="6350">
                      <a:solidFill>
                        <a:srgbClr val="FFEAD0"/>
                      </a:solidFill>
                      <a:prstDash val="solid"/>
                    </a:lnB>
                  </a:tcPr>
                </a:tc>
                <a:tc>
                  <a:txBody>
                    <a:bodyPr/>
                    <a:lstStyle/>
                    <a:p>
                      <a:pPr marL="93980">
                        <a:lnSpc>
                          <a:spcPct val="100000"/>
                        </a:lnSpc>
                        <a:spcBef>
                          <a:spcPts val="439"/>
                        </a:spcBef>
                      </a:pPr>
                      <a:r>
                        <a:rPr sz="1400" b="1" dirty="0">
                          <a:solidFill>
                            <a:srgbClr val="6F2F9F"/>
                          </a:solidFill>
                          <a:latin typeface="Arial"/>
                          <a:cs typeface="Arial"/>
                        </a:rPr>
                        <a:t>rb+ </a:t>
                      </a:r>
                      <a:r>
                        <a:rPr sz="1400" dirty="0">
                          <a:solidFill>
                            <a:srgbClr val="6F2F9F"/>
                          </a:solidFill>
                          <a:latin typeface="Arial"/>
                          <a:cs typeface="Arial"/>
                        </a:rPr>
                        <a:t>- </a:t>
                      </a:r>
                      <a:r>
                        <a:rPr sz="1400" spc="-5" dirty="0">
                          <a:solidFill>
                            <a:srgbClr val="6F2F9F"/>
                          </a:solidFill>
                          <a:latin typeface="Arial"/>
                          <a:cs typeface="Arial"/>
                        </a:rPr>
                        <a:t>same as </a:t>
                      </a:r>
                      <a:r>
                        <a:rPr sz="1400" dirty="0">
                          <a:solidFill>
                            <a:srgbClr val="6F2F9F"/>
                          </a:solidFill>
                          <a:latin typeface="Arial"/>
                          <a:cs typeface="Arial"/>
                        </a:rPr>
                        <a:t>r+ </a:t>
                      </a:r>
                      <a:r>
                        <a:rPr sz="1400" spc="-5" dirty="0">
                          <a:solidFill>
                            <a:srgbClr val="6F2F9F"/>
                          </a:solidFill>
                          <a:latin typeface="Arial"/>
                          <a:cs typeface="Arial"/>
                        </a:rPr>
                        <a:t>mode but with </a:t>
                      </a:r>
                      <a:r>
                        <a:rPr sz="1400" dirty="0">
                          <a:solidFill>
                            <a:srgbClr val="6F2F9F"/>
                          </a:solidFill>
                          <a:latin typeface="Arial"/>
                          <a:cs typeface="Arial"/>
                        </a:rPr>
                        <a:t>binary</a:t>
                      </a:r>
                      <a:r>
                        <a:rPr sz="1400" spc="-114" dirty="0">
                          <a:solidFill>
                            <a:srgbClr val="6F2F9F"/>
                          </a:solidFill>
                          <a:latin typeface="Arial"/>
                          <a:cs typeface="Arial"/>
                        </a:rPr>
                        <a:t> </a:t>
                      </a:r>
                      <a:r>
                        <a:rPr sz="1400" dirty="0">
                          <a:solidFill>
                            <a:srgbClr val="6F2F9F"/>
                          </a:solidFill>
                          <a:latin typeface="Arial"/>
                          <a:cs typeface="Arial"/>
                        </a:rPr>
                        <a:t>file</a:t>
                      </a:r>
                      <a:endParaRPr sz="1400" dirty="0">
                        <a:latin typeface="Arial"/>
                        <a:cs typeface="Arial"/>
                      </a:endParaRPr>
                    </a:p>
                  </a:txBody>
                  <a:tcPr marL="0" marR="0" marT="55879" marB="0">
                    <a:lnL w="12700">
                      <a:solidFill>
                        <a:srgbClr val="FFEAD0"/>
                      </a:solidFill>
                      <a:prstDash val="solid"/>
                    </a:lnL>
                    <a:lnR w="6350">
                      <a:solidFill>
                        <a:srgbClr val="FFEAD0"/>
                      </a:solidFill>
                      <a:prstDash val="solid"/>
                    </a:lnR>
                    <a:lnT w="6350">
                      <a:solidFill>
                        <a:srgbClr val="FFEAD0"/>
                      </a:solidFill>
                      <a:prstDash val="solid"/>
                    </a:lnT>
                    <a:lnB w="6350">
                      <a:solidFill>
                        <a:srgbClr val="FFEAD0"/>
                      </a:solidFill>
                      <a:prstDash val="solid"/>
                    </a:lnB>
                  </a:tcPr>
                </a:tc>
                <a:extLst>
                  <a:ext uri="{0D108BD9-81ED-4DB2-BD59-A6C34878D82A}">
                    <a16:rowId xmlns:a16="http://schemas.microsoft.com/office/drawing/2014/main" xmlns="" val="10004"/>
                  </a:ext>
                </a:extLst>
              </a:tr>
              <a:tr h="340097">
                <a:tc>
                  <a:txBody>
                    <a:bodyPr/>
                    <a:lstStyle/>
                    <a:p>
                      <a:pPr marL="64135">
                        <a:lnSpc>
                          <a:spcPct val="100000"/>
                        </a:lnSpc>
                        <a:spcBef>
                          <a:spcPts val="425"/>
                        </a:spcBef>
                      </a:pPr>
                      <a:r>
                        <a:rPr sz="1400" b="1" dirty="0">
                          <a:solidFill>
                            <a:srgbClr val="6F2F9F"/>
                          </a:solidFill>
                          <a:latin typeface="Arial"/>
                          <a:cs typeface="Arial"/>
                        </a:rPr>
                        <a:t>5</a:t>
                      </a:r>
                      <a:endParaRPr sz="1400">
                        <a:latin typeface="Arial"/>
                        <a:cs typeface="Arial"/>
                      </a:endParaRPr>
                    </a:p>
                  </a:txBody>
                  <a:tcPr marL="0" marR="0" marT="53975" marB="0">
                    <a:lnL w="6350">
                      <a:solidFill>
                        <a:srgbClr val="FFEAD0"/>
                      </a:solidFill>
                      <a:prstDash val="solid"/>
                    </a:lnL>
                    <a:lnR w="12700">
                      <a:solidFill>
                        <a:srgbClr val="FFEAD0"/>
                      </a:solidFill>
                      <a:prstDash val="solid"/>
                    </a:lnR>
                    <a:lnT w="6350">
                      <a:solidFill>
                        <a:srgbClr val="FFEAD0"/>
                      </a:solidFill>
                      <a:prstDash val="solid"/>
                    </a:lnT>
                    <a:lnB w="6350">
                      <a:solidFill>
                        <a:srgbClr val="FFEAD0"/>
                      </a:solidFill>
                      <a:prstDash val="solid"/>
                    </a:lnB>
                    <a:solidFill>
                      <a:srgbClr val="FFEAD0">
                        <a:alpha val="39999"/>
                      </a:srgbClr>
                    </a:solidFill>
                  </a:tcPr>
                </a:tc>
                <a:tc>
                  <a:txBody>
                    <a:bodyPr/>
                    <a:lstStyle/>
                    <a:p>
                      <a:pPr marL="93980">
                        <a:lnSpc>
                          <a:spcPct val="100000"/>
                        </a:lnSpc>
                        <a:spcBef>
                          <a:spcPts val="440"/>
                        </a:spcBef>
                      </a:pPr>
                      <a:r>
                        <a:rPr sz="1400" b="1" dirty="0">
                          <a:solidFill>
                            <a:srgbClr val="6F2F9F"/>
                          </a:solidFill>
                          <a:latin typeface="Arial"/>
                          <a:cs typeface="Arial"/>
                        </a:rPr>
                        <a:t>w </a:t>
                      </a:r>
                      <a:r>
                        <a:rPr sz="1400" dirty="0">
                          <a:solidFill>
                            <a:srgbClr val="6F2F9F"/>
                          </a:solidFill>
                          <a:latin typeface="Arial"/>
                          <a:cs typeface="Arial"/>
                        </a:rPr>
                        <a:t>- </a:t>
                      </a:r>
                      <a:r>
                        <a:rPr sz="1400" spc="-5" dirty="0">
                          <a:solidFill>
                            <a:srgbClr val="6F2F9F"/>
                          </a:solidFill>
                          <a:latin typeface="Arial"/>
                          <a:cs typeface="Arial"/>
                        </a:rPr>
                        <a:t>writing </a:t>
                      </a:r>
                      <a:r>
                        <a:rPr sz="1400" spc="-30" dirty="0">
                          <a:solidFill>
                            <a:srgbClr val="6F2F9F"/>
                          </a:solidFill>
                          <a:latin typeface="Arial"/>
                          <a:cs typeface="Arial"/>
                        </a:rPr>
                        <a:t>only. </a:t>
                      </a:r>
                      <a:r>
                        <a:rPr sz="1400" spc="-5" dirty="0">
                          <a:solidFill>
                            <a:srgbClr val="6F2F9F"/>
                          </a:solidFill>
                          <a:latin typeface="Arial"/>
                          <a:cs typeface="Arial"/>
                        </a:rPr>
                        <a:t>Overwrites </a:t>
                      </a:r>
                      <a:r>
                        <a:rPr sz="1400" dirty="0">
                          <a:solidFill>
                            <a:srgbClr val="6F2F9F"/>
                          </a:solidFill>
                          <a:latin typeface="Arial"/>
                          <a:cs typeface="Arial"/>
                        </a:rPr>
                        <a:t>the file if the file </a:t>
                      </a:r>
                      <a:r>
                        <a:rPr sz="1400" spc="-5" dirty="0">
                          <a:solidFill>
                            <a:srgbClr val="6F2F9F"/>
                          </a:solidFill>
                          <a:latin typeface="Arial"/>
                          <a:cs typeface="Arial"/>
                        </a:rPr>
                        <a:t>exists. </a:t>
                      </a:r>
                      <a:r>
                        <a:rPr sz="1400" dirty="0">
                          <a:solidFill>
                            <a:srgbClr val="6F2F9F"/>
                          </a:solidFill>
                          <a:latin typeface="Arial"/>
                          <a:cs typeface="Arial"/>
                        </a:rPr>
                        <a:t>If not, </a:t>
                      </a:r>
                      <a:r>
                        <a:rPr sz="1400" spc="-5" dirty="0">
                          <a:solidFill>
                            <a:srgbClr val="6F2F9F"/>
                          </a:solidFill>
                          <a:latin typeface="Arial"/>
                          <a:cs typeface="Arial"/>
                        </a:rPr>
                        <a:t>creates </a:t>
                      </a:r>
                      <a:r>
                        <a:rPr sz="1400" dirty="0">
                          <a:solidFill>
                            <a:srgbClr val="6F2F9F"/>
                          </a:solidFill>
                          <a:latin typeface="Arial"/>
                          <a:cs typeface="Arial"/>
                        </a:rPr>
                        <a:t>a </a:t>
                      </a:r>
                      <a:r>
                        <a:rPr sz="1400" spc="-5" dirty="0">
                          <a:solidFill>
                            <a:srgbClr val="6F2F9F"/>
                          </a:solidFill>
                          <a:latin typeface="Arial"/>
                          <a:cs typeface="Arial"/>
                        </a:rPr>
                        <a:t>new </a:t>
                      </a:r>
                      <a:r>
                        <a:rPr sz="1400" dirty="0">
                          <a:solidFill>
                            <a:srgbClr val="6F2F9F"/>
                          </a:solidFill>
                          <a:latin typeface="Arial"/>
                          <a:cs typeface="Arial"/>
                        </a:rPr>
                        <a:t>file for</a:t>
                      </a:r>
                      <a:r>
                        <a:rPr sz="1400" spc="-130" dirty="0">
                          <a:solidFill>
                            <a:srgbClr val="6F2F9F"/>
                          </a:solidFill>
                          <a:latin typeface="Arial"/>
                          <a:cs typeface="Arial"/>
                        </a:rPr>
                        <a:t> </a:t>
                      </a:r>
                      <a:r>
                        <a:rPr sz="1400" spc="-5" dirty="0">
                          <a:solidFill>
                            <a:srgbClr val="6F2F9F"/>
                          </a:solidFill>
                          <a:latin typeface="Arial"/>
                          <a:cs typeface="Arial"/>
                        </a:rPr>
                        <a:t>writing.</a:t>
                      </a:r>
                      <a:endParaRPr sz="1400">
                        <a:latin typeface="Arial"/>
                        <a:cs typeface="Arial"/>
                      </a:endParaRPr>
                    </a:p>
                  </a:txBody>
                  <a:tcPr marL="0" marR="0" marT="55880" marB="0">
                    <a:lnL w="12700">
                      <a:solidFill>
                        <a:srgbClr val="FFEAD0"/>
                      </a:solidFill>
                      <a:prstDash val="solid"/>
                    </a:lnL>
                    <a:lnR w="6350">
                      <a:solidFill>
                        <a:srgbClr val="FFEAD0"/>
                      </a:solidFill>
                      <a:prstDash val="solid"/>
                    </a:lnR>
                    <a:lnT w="6350">
                      <a:solidFill>
                        <a:srgbClr val="FFEAD0"/>
                      </a:solidFill>
                      <a:prstDash val="solid"/>
                    </a:lnT>
                    <a:lnB w="6350">
                      <a:solidFill>
                        <a:srgbClr val="FFEAD0"/>
                      </a:solidFill>
                      <a:prstDash val="solid"/>
                    </a:lnB>
                    <a:solidFill>
                      <a:srgbClr val="FFEAD0">
                        <a:alpha val="39999"/>
                      </a:srgbClr>
                    </a:solidFill>
                  </a:tcPr>
                </a:tc>
                <a:extLst>
                  <a:ext uri="{0D108BD9-81ED-4DB2-BD59-A6C34878D82A}">
                    <a16:rowId xmlns:a16="http://schemas.microsoft.com/office/drawing/2014/main" xmlns="" val="10005"/>
                  </a:ext>
                </a:extLst>
              </a:tr>
              <a:tr h="340097">
                <a:tc>
                  <a:txBody>
                    <a:bodyPr/>
                    <a:lstStyle/>
                    <a:p>
                      <a:pPr marL="64135">
                        <a:lnSpc>
                          <a:spcPct val="100000"/>
                        </a:lnSpc>
                        <a:spcBef>
                          <a:spcPts val="425"/>
                        </a:spcBef>
                      </a:pPr>
                      <a:r>
                        <a:rPr sz="1400" b="1" dirty="0">
                          <a:solidFill>
                            <a:srgbClr val="6F2F9F"/>
                          </a:solidFill>
                          <a:latin typeface="Arial"/>
                          <a:cs typeface="Arial"/>
                        </a:rPr>
                        <a:t>6</a:t>
                      </a:r>
                      <a:endParaRPr sz="1400">
                        <a:latin typeface="Arial"/>
                        <a:cs typeface="Arial"/>
                      </a:endParaRPr>
                    </a:p>
                  </a:txBody>
                  <a:tcPr marL="0" marR="0" marT="53975" marB="0">
                    <a:lnL w="6350">
                      <a:solidFill>
                        <a:srgbClr val="FFEAD0"/>
                      </a:solidFill>
                      <a:prstDash val="solid"/>
                    </a:lnL>
                    <a:lnR w="12700">
                      <a:solidFill>
                        <a:srgbClr val="FFEAD0"/>
                      </a:solidFill>
                      <a:prstDash val="solid"/>
                    </a:lnR>
                    <a:lnT w="6350">
                      <a:solidFill>
                        <a:srgbClr val="FFEAD0"/>
                      </a:solidFill>
                      <a:prstDash val="solid"/>
                    </a:lnT>
                    <a:lnB w="6350">
                      <a:solidFill>
                        <a:srgbClr val="FFEAD0"/>
                      </a:solidFill>
                      <a:prstDash val="solid"/>
                    </a:lnB>
                  </a:tcPr>
                </a:tc>
                <a:tc>
                  <a:txBody>
                    <a:bodyPr/>
                    <a:lstStyle/>
                    <a:p>
                      <a:pPr marL="93980">
                        <a:lnSpc>
                          <a:spcPct val="100000"/>
                        </a:lnSpc>
                        <a:spcBef>
                          <a:spcPts val="440"/>
                        </a:spcBef>
                      </a:pPr>
                      <a:r>
                        <a:rPr sz="1400" b="1" spc="20" dirty="0">
                          <a:solidFill>
                            <a:srgbClr val="6F2F9F"/>
                          </a:solidFill>
                          <a:latin typeface="Arial"/>
                          <a:cs typeface="Arial"/>
                        </a:rPr>
                        <a:t>wb </a:t>
                      </a:r>
                      <a:r>
                        <a:rPr sz="1400" dirty="0">
                          <a:solidFill>
                            <a:srgbClr val="6F2F9F"/>
                          </a:solidFill>
                          <a:latin typeface="Arial"/>
                          <a:cs typeface="Arial"/>
                        </a:rPr>
                        <a:t>– </a:t>
                      </a:r>
                      <a:r>
                        <a:rPr sz="1400" spc="-5" dirty="0">
                          <a:solidFill>
                            <a:srgbClr val="6F2F9F"/>
                          </a:solidFill>
                          <a:latin typeface="Arial"/>
                          <a:cs typeface="Arial"/>
                        </a:rPr>
                        <a:t>same as </a:t>
                      </a:r>
                      <a:r>
                        <a:rPr sz="1400" dirty="0">
                          <a:solidFill>
                            <a:srgbClr val="6F2F9F"/>
                          </a:solidFill>
                          <a:latin typeface="Arial"/>
                          <a:cs typeface="Arial"/>
                        </a:rPr>
                        <a:t>w </a:t>
                      </a:r>
                      <a:r>
                        <a:rPr sz="1400" spc="-5" dirty="0">
                          <a:solidFill>
                            <a:srgbClr val="6F2F9F"/>
                          </a:solidFill>
                          <a:latin typeface="Arial"/>
                          <a:cs typeface="Arial"/>
                        </a:rPr>
                        <a:t>mode but with </a:t>
                      </a:r>
                      <a:r>
                        <a:rPr sz="1400" dirty="0">
                          <a:solidFill>
                            <a:srgbClr val="6F2F9F"/>
                          </a:solidFill>
                          <a:latin typeface="Arial"/>
                          <a:cs typeface="Arial"/>
                        </a:rPr>
                        <a:t>binary</a:t>
                      </a:r>
                      <a:r>
                        <a:rPr sz="1400" spc="-170" dirty="0">
                          <a:solidFill>
                            <a:srgbClr val="6F2F9F"/>
                          </a:solidFill>
                          <a:latin typeface="Arial"/>
                          <a:cs typeface="Arial"/>
                        </a:rPr>
                        <a:t> </a:t>
                      </a:r>
                      <a:r>
                        <a:rPr sz="1400" dirty="0">
                          <a:solidFill>
                            <a:srgbClr val="6F2F9F"/>
                          </a:solidFill>
                          <a:latin typeface="Arial"/>
                          <a:cs typeface="Arial"/>
                        </a:rPr>
                        <a:t>file.</a:t>
                      </a:r>
                      <a:endParaRPr sz="1400">
                        <a:latin typeface="Arial"/>
                        <a:cs typeface="Arial"/>
                      </a:endParaRPr>
                    </a:p>
                  </a:txBody>
                  <a:tcPr marL="0" marR="0" marT="55880" marB="0">
                    <a:lnL w="12700">
                      <a:solidFill>
                        <a:srgbClr val="FFEAD0"/>
                      </a:solidFill>
                      <a:prstDash val="solid"/>
                    </a:lnL>
                    <a:lnR w="6350">
                      <a:solidFill>
                        <a:srgbClr val="FFEAD0"/>
                      </a:solidFill>
                      <a:prstDash val="solid"/>
                    </a:lnR>
                    <a:lnT w="6350">
                      <a:solidFill>
                        <a:srgbClr val="FFEAD0"/>
                      </a:solidFill>
                      <a:prstDash val="solid"/>
                    </a:lnT>
                    <a:lnB w="6350">
                      <a:solidFill>
                        <a:srgbClr val="FFEAD0"/>
                      </a:solidFill>
                      <a:prstDash val="solid"/>
                    </a:lnB>
                  </a:tcPr>
                </a:tc>
                <a:extLst>
                  <a:ext uri="{0D108BD9-81ED-4DB2-BD59-A6C34878D82A}">
                    <a16:rowId xmlns:a16="http://schemas.microsoft.com/office/drawing/2014/main" xmlns="" val="10006"/>
                  </a:ext>
                </a:extLst>
              </a:tr>
              <a:tr h="340097">
                <a:tc>
                  <a:txBody>
                    <a:bodyPr/>
                    <a:lstStyle/>
                    <a:p>
                      <a:pPr marL="64135">
                        <a:lnSpc>
                          <a:spcPct val="100000"/>
                        </a:lnSpc>
                        <a:spcBef>
                          <a:spcPts val="430"/>
                        </a:spcBef>
                      </a:pPr>
                      <a:r>
                        <a:rPr sz="1400" b="1" dirty="0">
                          <a:solidFill>
                            <a:srgbClr val="6F2F9F"/>
                          </a:solidFill>
                          <a:latin typeface="Arial"/>
                          <a:cs typeface="Arial"/>
                        </a:rPr>
                        <a:t>7</a:t>
                      </a:r>
                      <a:endParaRPr sz="1400">
                        <a:latin typeface="Arial"/>
                        <a:cs typeface="Arial"/>
                      </a:endParaRPr>
                    </a:p>
                  </a:txBody>
                  <a:tcPr marL="0" marR="0" marT="54610" marB="0">
                    <a:lnL w="6350">
                      <a:solidFill>
                        <a:srgbClr val="FFEAD0"/>
                      </a:solidFill>
                      <a:prstDash val="solid"/>
                    </a:lnL>
                    <a:lnR w="12700">
                      <a:solidFill>
                        <a:srgbClr val="FFEAD0"/>
                      </a:solidFill>
                      <a:prstDash val="solid"/>
                    </a:lnR>
                    <a:lnT w="6350">
                      <a:solidFill>
                        <a:srgbClr val="FFEAD0"/>
                      </a:solidFill>
                      <a:prstDash val="solid"/>
                    </a:lnT>
                    <a:lnB w="6350">
                      <a:solidFill>
                        <a:srgbClr val="FFEAD0"/>
                      </a:solidFill>
                      <a:prstDash val="solid"/>
                    </a:lnB>
                    <a:solidFill>
                      <a:srgbClr val="FFEAD0">
                        <a:alpha val="39999"/>
                      </a:srgbClr>
                    </a:solidFill>
                  </a:tcPr>
                </a:tc>
                <a:tc>
                  <a:txBody>
                    <a:bodyPr/>
                    <a:lstStyle/>
                    <a:p>
                      <a:pPr marL="93980">
                        <a:lnSpc>
                          <a:spcPct val="100000"/>
                        </a:lnSpc>
                        <a:spcBef>
                          <a:spcPts val="440"/>
                        </a:spcBef>
                      </a:pPr>
                      <a:r>
                        <a:rPr sz="1400" b="1" spc="20" dirty="0">
                          <a:solidFill>
                            <a:srgbClr val="6F2F9F"/>
                          </a:solidFill>
                          <a:latin typeface="Arial"/>
                          <a:cs typeface="Arial"/>
                        </a:rPr>
                        <a:t>w+ </a:t>
                      </a:r>
                      <a:r>
                        <a:rPr sz="1400" dirty="0">
                          <a:solidFill>
                            <a:srgbClr val="6F2F9F"/>
                          </a:solidFill>
                          <a:latin typeface="Arial"/>
                          <a:cs typeface="Arial"/>
                        </a:rPr>
                        <a:t>- both </a:t>
                      </a:r>
                      <a:r>
                        <a:rPr sz="1400" spc="-5" dirty="0">
                          <a:solidFill>
                            <a:srgbClr val="6F2F9F"/>
                          </a:solidFill>
                          <a:latin typeface="Arial"/>
                          <a:cs typeface="Arial"/>
                        </a:rPr>
                        <a:t>writing and </a:t>
                      </a:r>
                      <a:r>
                        <a:rPr sz="1400" dirty="0">
                          <a:solidFill>
                            <a:srgbClr val="6F2F9F"/>
                          </a:solidFill>
                          <a:latin typeface="Arial"/>
                          <a:cs typeface="Arial"/>
                        </a:rPr>
                        <a:t>reading. </a:t>
                      </a:r>
                      <a:r>
                        <a:rPr sz="1400" spc="-5" dirty="0">
                          <a:solidFill>
                            <a:srgbClr val="6F2F9F"/>
                          </a:solidFill>
                          <a:latin typeface="Arial"/>
                          <a:cs typeface="Arial"/>
                        </a:rPr>
                        <a:t>Overwrites </a:t>
                      </a:r>
                      <a:r>
                        <a:rPr sz="1400" dirty="0">
                          <a:solidFill>
                            <a:srgbClr val="6F2F9F"/>
                          </a:solidFill>
                          <a:latin typeface="Arial"/>
                          <a:cs typeface="Arial"/>
                        </a:rPr>
                        <a:t>. If </a:t>
                      </a:r>
                      <a:r>
                        <a:rPr sz="1400" spc="-5" dirty="0">
                          <a:solidFill>
                            <a:srgbClr val="6F2F9F"/>
                          </a:solidFill>
                          <a:latin typeface="Arial"/>
                          <a:cs typeface="Arial"/>
                        </a:rPr>
                        <a:t>no </a:t>
                      </a:r>
                      <a:r>
                        <a:rPr sz="1400" dirty="0">
                          <a:solidFill>
                            <a:srgbClr val="6F2F9F"/>
                          </a:solidFill>
                          <a:latin typeface="Arial"/>
                          <a:cs typeface="Arial"/>
                        </a:rPr>
                        <a:t>file </a:t>
                      </a:r>
                      <a:r>
                        <a:rPr sz="1400" spc="-5" dirty="0">
                          <a:solidFill>
                            <a:srgbClr val="6F2F9F"/>
                          </a:solidFill>
                          <a:latin typeface="Arial"/>
                          <a:cs typeface="Arial"/>
                        </a:rPr>
                        <a:t>exist, creates </a:t>
                      </a:r>
                      <a:r>
                        <a:rPr sz="1400" dirty="0">
                          <a:solidFill>
                            <a:srgbClr val="6F2F9F"/>
                          </a:solidFill>
                          <a:latin typeface="Arial"/>
                          <a:cs typeface="Arial"/>
                        </a:rPr>
                        <a:t>a </a:t>
                      </a:r>
                      <a:r>
                        <a:rPr sz="1400" spc="-5" dirty="0">
                          <a:solidFill>
                            <a:srgbClr val="6F2F9F"/>
                          </a:solidFill>
                          <a:latin typeface="Arial"/>
                          <a:cs typeface="Arial"/>
                        </a:rPr>
                        <a:t>new </a:t>
                      </a:r>
                      <a:r>
                        <a:rPr sz="1400" dirty="0">
                          <a:solidFill>
                            <a:srgbClr val="6F2F9F"/>
                          </a:solidFill>
                          <a:latin typeface="Arial"/>
                          <a:cs typeface="Arial"/>
                        </a:rPr>
                        <a:t>file for R &amp;</a:t>
                      </a:r>
                      <a:r>
                        <a:rPr sz="1400" spc="-260" dirty="0">
                          <a:solidFill>
                            <a:srgbClr val="6F2F9F"/>
                          </a:solidFill>
                          <a:latin typeface="Arial"/>
                          <a:cs typeface="Arial"/>
                        </a:rPr>
                        <a:t> </a:t>
                      </a:r>
                      <a:r>
                        <a:rPr sz="1400" spc="-25" dirty="0">
                          <a:solidFill>
                            <a:srgbClr val="6F2F9F"/>
                          </a:solidFill>
                          <a:latin typeface="Arial"/>
                          <a:cs typeface="Arial"/>
                        </a:rPr>
                        <a:t>W.</a:t>
                      </a:r>
                      <a:endParaRPr sz="1400">
                        <a:latin typeface="Arial"/>
                        <a:cs typeface="Arial"/>
                      </a:endParaRPr>
                    </a:p>
                  </a:txBody>
                  <a:tcPr marL="0" marR="0" marT="55880" marB="0">
                    <a:lnL w="12700">
                      <a:solidFill>
                        <a:srgbClr val="FFEAD0"/>
                      </a:solidFill>
                      <a:prstDash val="solid"/>
                    </a:lnL>
                    <a:lnR w="6350">
                      <a:solidFill>
                        <a:srgbClr val="FFEAD0"/>
                      </a:solidFill>
                      <a:prstDash val="solid"/>
                    </a:lnR>
                    <a:lnT w="6350">
                      <a:solidFill>
                        <a:srgbClr val="FFEAD0"/>
                      </a:solidFill>
                      <a:prstDash val="solid"/>
                    </a:lnT>
                    <a:lnB w="6350">
                      <a:solidFill>
                        <a:srgbClr val="FFEAD0"/>
                      </a:solidFill>
                      <a:prstDash val="solid"/>
                    </a:lnB>
                    <a:solidFill>
                      <a:srgbClr val="FFEAD0">
                        <a:alpha val="39999"/>
                      </a:srgbClr>
                    </a:solidFill>
                  </a:tcPr>
                </a:tc>
                <a:extLst>
                  <a:ext uri="{0D108BD9-81ED-4DB2-BD59-A6C34878D82A}">
                    <a16:rowId xmlns:a16="http://schemas.microsoft.com/office/drawing/2014/main" xmlns="" val="10007"/>
                  </a:ext>
                </a:extLst>
              </a:tr>
              <a:tr h="340097">
                <a:tc>
                  <a:txBody>
                    <a:bodyPr/>
                    <a:lstStyle/>
                    <a:p>
                      <a:pPr marL="64135">
                        <a:lnSpc>
                          <a:spcPct val="100000"/>
                        </a:lnSpc>
                        <a:spcBef>
                          <a:spcPts val="430"/>
                        </a:spcBef>
                      </a:pPr>
                      <a:r>
                        <a:rPr sz="1400" b="1" dirty="0">
                          <a:solidFill>
                            <a:srgbClr val="6F2F9F"/>
                          </a:solidFill>
                          <a:latin typeface="Arial"/>
                          <a:cs typeface="Arial"/>
                        </a:rPr>
                        <a:t>8</a:t>
                      </a:r>
                      <a:endParaRPr sz="1400">
                        <a:latin typeface="Arial"/>
                        <a:cs typeface="Arial"/>
                      </a:endParaRPr>
                    </a:p>
                  </a:txBody>
                  <a:tcPr marL="0" marR="0" marT="54610" marB="0">
                    <a:lnL w="6350">
                      <a:solidFill>
                        <a:srgbClr val="FFEAD0"/>
                      </a:solidFill>
                      <a:prstDash val="solid"/>
                    </a:lnL>
                    <a:lnR w="12700">
                      <a:solidFill>
                        <a:srgbClr val="FFEAD0"/>
                      </a:solidFill>
                      <a:prstDash val="solid"/>
                    </a:lnR>
                    <a:lnT w="6350">
                      <a:solidFill>
                        <a:srgbClr val="FFEAD0"/>
                      </a:solidFill>
                      <a:prstDash val="solid"/>
                    </a:lnT>
                    <a:lnB w="6350">
                      <a:solidFill>
                        <a:srgbClr val="FFEAD0"/>
                      </a:solidFill>
                      <a:prstDash val="solid"/>
                    </a:lnB>
                  </a:tcPr>
                </a:tc>
                <a:tc>
                  <a:txBody>
                    <a:bodyPr/>
                    <a:lstStyle/>
                    <a:p>
                      <a:pPr marL="93980">
                        <a:lnSpc>
                          <a:spcPct val="100000"/>
                        </a:lnSpc>
                        <a:spcBef>
                          <a:spcPts val="440"/>
                        </a:spcBef>
                      </a:pPr>
                      <a:r>
                        <a:rPr sz="1400" b="1" spc="5" dirty="0">
                          <a:solidFill>
                            <a:srgbClr val="6F2F9F"/>
                          </a:solidFill>
                          <a:latin typeface="Arial"/>
                          <a:cs typeface="Arial"/>
                        </a:rPr>
                        <a:t>wb+ </a:t>
                      </a:r>
                      <a:r>
                        <a:rPr sz="1400" dirty="0">
                          <a:solidFill>
                            <a:srgbClr val="6F2F9F"/>
                          </a:solidFill>
                          <a:latin typeface="Arial"/>
                          <a:cs typeface="Arial"/>
                        </a:rPr>
                        <a:t>- </a:t>
                      </a:r>
                      <a:r>
                        <a:rPr sz="1400" spc="-5" dirty="0">
                          <a:solidFill>
                            <a:srgbClr val="6F2F9F"/>
                          </a:solidFill>
                          <a:latin typeface="Arial"/>
                          <a:cs typeface="Arial"/>
                        </a:rPr>
                        <a:t>same as </a:t>
                      </a:r>
                      <a:r>
                        <a:rPr sz="1400" spc="-10" dirty="0">
                          <a:solidFill>
                            <a:srgbClr val="6F2F9F"/>
                          </a:solidFill>
                          <a:latin typeface="Arial"/>
                          <a:cs typeface="Arial"/>
                        </a:rPr>
                        <a:t>w+ </a:t>
                      </a:r>
                      <a:r>
                        <a:rPr sz="1400" spc="-5" dirty="0">
                          <a:solidFill>
                            <a:srgbClr val="6F2F9F"/>
                          </a:solidFill>
                          <a:latin typeface="Arial"/>
                          <a:cs typeface="Arial"/>
                        </a:rPr>
                        <a:t>mode but with </a:t>
                      </a:r>
                      <a:r>
                        <a:rPr sz="1400" dirty="0">
                          <a:solidFill>
                            <a:srgbClr val="6F2F9F"/>
                          </a:solidFill>
                          <a:latin typeface="Arial"/>
                          <a:cs typeface="Arial"/>
                        </a:rPr>
                        <a:t>binary</a:t>
                      </a:r>
                      <a:r>
                        <a:rPr sz="1400" spc="-105" dirty="0">
                          <a:solidFill>
                            <a:srgbClr val="6F2F9F"/>
                          </a:solidFill>
                          <a:latin typeface="Arial"/>
                          <a:cs typeface="Arial"/>
                        </a:rPr>
                        <a:t> </a:t>
                      </a:r>
                      <a:r>
                        <a:rPr sz="1400" dirty="0">
                          <a:solidFill>
                            <a:srgbClr val="6F2F9F"/>
                          </a:solidFill>
                          <a:latin typeface="Arial"/>
                          <a:cs typeface="Arial"/>
                        </a:rPr>
                        <a:t>file.</a:t>
                      </a:r>
                      <a:endParaRPr sz="1400">
                        <a:latin typeface="Arial"/>
                        <a:cs typeface="Arial"/>
                      </a:endParaRPr>
                    </a:p>
                  </a:txBody>
                  <a:tcPr marL="0" marR="0" marT="55880" marB="0">
                    <a:lnL w="12700">
                      <a:solidFill>
                        <a:srgbClr val="FFEAD0"/>
                      </a:solidFill>
                      <a:prstDash val="solid"/>
                    </a:lnL>
                    <a:lnR w="6350">
                      <a:solidFill>
                        <a:srgbClr val="FFEAD0"/>
                      </a:solidFill>
                      <a:prstDash val="solid"/>
                    </a:lnR>
                    <a:lnT w="6350">
                      <a:solidFill>
                        <a:srgbClr val="FFEAD0"/>
                      </a:solidFill>
                      <a:prstDash val="solid"/>
                    </a:lnT>
                    <a:lnB w="6350">
                      <a:solidFill>
                        <a:srgbClr val="FFEAD0"/>
                      </a:solidFill>
                      <a:prstDash val="solid"/>
                    </a:lnB>
                  </a:tcPr>
                </a:tc>
                <a:extLst>
                  <a:ext uri="{0D108BD9-81ED-4DB2-BD59-A6C34878D82A}">
                    <a16:rowId xmlns:a16="http://schemas.microsoft.com/office/drawing/2014/main" xmlns="" val="10008"/>
                  </a:ext>
                </a:extLst>
              </a:tr>
              <a:tr h="340097">
                <a:tc>
                  <a:txBody>
                    <a:bodyPr/>
                    <a:lstStyle/>
                    <a:p>
                      <a:pPr marL="64135">
                        <a:lnSpc>
                          <a:spcPct val="100000"/>
                        </a:lnSpc>
                        <a:spcBef>
                          <a:spcPts val="430"/>
                        </a:spcBef>
                      </a:pPr>
                      <a:r>
                        <a:rPr sz="1400" b="1" dirty="0">
                          <a:solidFill>
                            <a:srgbClr val="6F2F9F"/>
                          </a:solidFill>
                          <a:latin typeface="Arial"/>
                          <a:cs typeface="Arial"/>
                        </a:rPr>
                        <a:t>9</a:t>
                      </a:r>
                      <a:endParaRPr sz="1400">
                        <a:latin typeface="Arial"/>
                        <a:cs typeface="Arial"/>
                      </a:endParaRPr>
                    </a:p>
                  </a:txBody>
                  <a:tcPr marL="0" marR="0" marT="54610" marB="0">
                    <a:lnL w="6350">
                      <a:solidFill>
                        <a:srgbClr val="FFEAD0"/>
                      </a:solidFill>
                      <a:prstDash val="solid"/>
                    </a:lnL>
                    <a:lnR w="12700">
                      <a:solidFill>
                        <a:srgbClr val="FFEAD0"/>
                      </a:solidFill>
                      <a:prstDash val="solid"/>
                    </a:lnR>
                    <a:lnT w="6350">
                      <a:solidFill>
                        <a:srgbClr val="FFEAD0"/>
                      </a:solidFill>
                      <a:prstDash val="solid"/>
                    </a:lnT>
                    <a:lnB w="6350">
                      <a:solidFill>
                        <a:srgbClr val="FFEAD0"/>
                      </a:solidFill>
                      <a:prstDash val="solid"/>
                    </a:lnB>
                    <a:solidFill>
                      <a:srgbClr val="FFEAD0">
                        <a:alpha val="39999"/>
                      </a:srgbClr>
                    </a:solidFill>
                  </a:tcPr>
                </a:tc>
                <a:tc>
                  <a:txBody>
                    <a:bodyPr/>
                    <a:lstStyle/>
                    <a:p>
                      <a:pPr marL="93980">
                        <a:lnSpc>
                          <a:spcPct val="100000"/>
                        </a:lnSpc>
                        <a:spcBef>
                          <a:spcPts val="440"/>
                        </a:spcBef>
                      </a:pPr>
                      <a:r>
                        <a:rPr sz="1400" b="1" dirty="0">
                          <a:solidFill>
                            <a:srgbClr val="6F2F9F"/>
                          </a:solidFill>
                          <a:latin typeface="Arial"/>
                          <a:cs typeface="Arial"/>
                        </a:rPr>
                        <a:t>a</a:t>
                      </a:r>
                      <a:r>
                        <a:rPr sz="1400" b="1" spc="-15" dirty="0">
                          <a:solidFill>
                            <a:srgbClr val="6F2F9F"/>
                          </a:solidFill>
                          <a:latin typeface="Arial"/>
                          <a:cs typeface="Arial"/>
                        </a:rPr>
                        <a:t> </a:t>
                      </a:r>
                      <a:r>
                        <a:rPr sz="1400" dirty="0">
                          <a:solidFill>
                            <a:srgbClr val="6F2F9F"/>
                          </a:solidFill>
                          <a:latin typeface="Arial"/>
                          <a:cs typeface="Arial"/>
                        </a:rPr>
                        <a:t>-for</a:t>
                      </a:r>
                      <a:r>
                        <a:rPr sz="1400" spc="-35" dirty="0">
                          <a:solidFill>
                            <a:srgbClr val="6F2F9F"/>
                          </a:solidFill>
                          <a:latin typeface="Arial"/>
                          <a:cs typeface="Arial"/>
                        </a:rPr>
                        <a:t> </a:t>
                      </a:r>
                      <a:r>
                        <a:rPr sz="1400" dirty="0">
                          <a:solidFill>
                            <a:srgbClr val="6F2F9F"/>
                          </a:solidFill>
                          <a:latin typeface="Arial"/>
                          <a:cs typeface="Arial"/>
                        </a:rPr>
                        <a:t>appending.</a:t>
                      </a:r>
                      <a:r>
                        <a:rPr sz="1400" spc="-50" dirty="0">
                          <a:solidFill>
                            <a:srgbClr val="6F2F9F"/>
                          </a:solidFill>
                          <a:latin typeface="Arial"/>
                          <a:cs typeface="Arial"/>
                        </a:rPr>
                        <a:t> </a:t>
                      </a:r>
                      <a:r>
                        <a:rPr sz="1400" spc="-5" dirty="0">
                          <a:solidFill>
                            <a:srgbClr val="6F2F9F"/>
                          </a:solidFill>
                          <a:latin typeface="Arial"/>
                          <a:cs typeface="Arial"/>
                        </a:rPr>
                        <a:t>Move</a:t>
                      </a:r>
                      <a:r>
                        <a:rPr sz="1400" dirty="0">
                          <a:solidFill>
                            <a:srgbClr val="6F2F9F"/>
                          </a:solidFill>
                          <a:latin typeface="Arial"/>
                          <a:cs typeface="Arial"/>
                        </a:rPr>
                        <a:t> file</a:t>
                      </a:r>
                      <a:r>
                        <a:rPr sz="1400" spc="-20" dirty="0">
                          <a:solidFill>
                            <a:srgbClr val="6F2F9F"/>
                          </a:solidFill>
                          <a:latin typeface="Arial"/>
                          <a:cs typeface="Arial"/>
                        </a:rPr>
                        <a:t> </a:t>
                      </a:r>
                      <a:r>
                        <a:rPr sz="1400" dirty="0">
                          <a:solidFill>
                            <a:srgbClr val="6F2F9F"/>
                          </a:solidFill>
                          <a:latin typeface="Arial"/>
                          <a:cs typeface="Arial"/>
                        </a:rPr>
                        <a:t>pointer</a:t>
                      </a:r>
                      <a:r>
                        <a:rPr sz="1400" spc="-30" dirty="0">
                          <a:solidFill>
                            <a:srgbClr val="6F2F9F"/>
                          </a:solidFill>
                          <a:latin typeface="Arial"/>
                          <a:cs typeface="Arial"/>
                        </a:rPr>
                        <a:t> </a:t>
                      </a:r>
                      <a:r>
                        <a:rPr sz="1400" b="1" u="sng" dirty="0">
                          <a:solidFill>
                            <a:srgbClr val="6F2F9F"/>
                          </a:solidFill>
                          <a:latin typeface="Arial"/>
                          <a:cs typeface="Arial"/>
                        </a:rPr>
                        <a:t>at</a:t>
                      </a:r>
                      <a:r>
                        <a:rPr sz="1400" b="1" u="sng" spc="-15" dirty="0">
                          <a:solidFill>
                            <a:srgbClr val="6F2F9F"/>
                          </a:solidFill>
                          <a:latin typeface="Arial"/>
                          <a:cs typeface="Arial"/>
                        </a:rPr>
                        <a:t> </a:t>
                      </a:r>
                      <a:r>
                        <a:rPr sz="1400" b="1" u="sng" dirty="0">
                          <a:solidFill>
                            <a:srgbClr val="6F2F9F"/>
                          </a:solidFill>
                          <a:latin typeface="Arial"/>
                          <a:cs typeface="Arial"/>
                        </a:rPr>
                        <a:t>end</a:t>
                      </a:r>
                      <a:r>
                        <a:rPr sz="1400" b="1" u="sng" spc="-20" dirty="0">
                          <a:solidFill>
                            <a:srgbClr val="6F2F9F"/>
                          </a:solidFill>
                          <a:latin typeface="Arial"/>
                          <a:cs typeface="Arial"/>
                        </a:rPr>
                        <a:t> </a:t>
                      </a:r>
                      <a:r>
                        <a:rPr sz="1400" b="1" u="sng" dirty="0">
                          <a:solidFill>
                            <a:srgbClr val="6F2F9F"/>
                          </a:solidFill>
                          <a:latin typeface="Arial"/>
                          <a:cs typeface="Arial"/>
                        </a:rPr>
                        <a:t>of</a:t>
                      </a:r>
                      <a:r>
                        <a:rPr sz="1400" b="1" u="sng" spc="-15" dirty="0">
                          <a:solidFill>
                            <a:srgbClr val="6F2F9F"/>
                          </a:solidFill>
                          <a:latin typeface="Arial"/>
                          <a:cs typeface="Arial"/>
                        </a:rPr>
                        <a:t> </a:t>
                      </a:r>
                      <a:r>
                        <a:rPr sz="1400" b="1" u="sng" dirty="0">
                          <a:solidFill>
                            <a:srgbClr val="6F2F9F"/>
                          </a:solidFill>
                          <a:latin typeface="Arial"/>
                          <a:cs typeface="Arial"/>
                        </a:rPr>
                        <a:t>the</a:t>
                      </a:r>
                      <a:r>
                        <a:rPr sz="1400" b="1" u="sng" spc="-25" dirty="0">
                          <a:solidFill>
                            <a:srgbClr val="6F2F9F"/>
                          </a:solidFill>
                          <a:latin typeface="Arial"/>
                          <a:cs typeface="Arial"/>
                        </a:rPr>
                        <a:t> </a:t>
                      </a:r>
                      <a:r>
                        <a:rPr sz="1400" b="1" u="sng" dirty="0">
                          <a:solidFill>
                            <a:srgbClr val="6F2F9F"/>
                          </a:solidFill>
                          <a:latin typeface="Arial"/>
                          <a:cs typeface="Arial"/>
                        </a:rPr>
                        <a:t>file</a:t>
                      </a:r>
                      <a:r>
                        <a:rPr sz="1400" dirty="0">
                          <a:solidFill>
                            <a:srgbClr val="6F2F9F"/>
                          </a:solidFill>
                          <a:latin typeface="Arial"/>
                          <a:cs typeface="Arial"/>
                        </a:rPr>
                        <a:t>.Creates</a:t>
                      </a:r>
                      <a:r>
                        <a:rPr sz="1400" spc="-35" dirty="0">
                          <a:solidFill>
                            <a:srgbClr val="6F2F9F"/>
                          </a:solidFill>
                          <a:latin typeface="Arial"/>
                          <a:cs typeface="Arial"/>
                        </a:rPr>
                        <a:t> </a:t>
                      </a:r>
                      <a:r>
                        <a:rPr sz="1400" dirty="0">
                          <a:solidFill>
                            <a:srgbClr val="6F2F9F"/>
                          </a:solidFill>
                          <a:latin typeface="Arial"/>
                          <a:cs typeface="Arial"/>
                        </a:rPr>
                        <a:t>new</a:t>
                      </a:r>
                      <a:r>
                        <a:rPr sz="1400" spc="-15" dirty="0">
                          <a:solidFill>
                            <a:srgbClr val="6F2F9F"/>
                          </a:solidFill>
                          <a:latin typeface="Arial"/>
                          <a:cs typeface="Arial"/>
                        </a:rPr>
                        <a:t> </a:t>
                      </a:r>
                      <a:r>
                        <a:rPr sz="1400" dirty="0">
                          <a:solidFill>
                            <a:srgbClr val="6F2F9F"/>
                          </a:solidFill>
                          <a:latin typeface="Arial"/>
                          <a:cs typeface="Arial"/>
                        </a:rPr>
                        <a:t>file</a:t>
                      </a:r>
                      <a:r>
                        <a:rPr sz="1400" spc="-20" dirty="0">
                          <a:solidFill>
                            <a:srgbClr val="6F2F9F"/>
                          </a:solidFill>
                          <a:latin typeface="Arial"/>
                          <a:cs typeface="Arial"/>
                        </a:rPr>
                        <a:t> </a:t>
                      </a:r>
                      <a:r>
                        <a:rPr sz="1400" dirty="0">
                          <a:solidFill>
                            <a:srgbClr val="6F2F9F"/>
                          </a:solidFill>
                          <a:latin typeface="Arial"/>
                          <a:cs typeface="Arial"/>
                        </a:rPr>
                        <a:t>for</a:t>
                      </a:r>
                      <a:r>
                        <a:rPr sz="1400" spc="-20" dirty="0">
                          <a:solidFill>
                            <a:srgbClr val="6F2F9F"/>
                          </a:solidFill>
                          <a:latin typeface="Arial"/>
                          <a:cs typeface="Arial"/>
                        </a:rPr>
                        <a:t> </a:t>
                      </a:r>
                      <a:r>
                        <a:rPr sz="1400" dirty="0">
                          <a:solidFill>
                            <a:srgbClr val="6F2F9F"/>
                          </a:solidFill>
                          <a:latin typeface="Arial"/>
                          <a:cs typeface="Arial"/>
                        </a:rPr>
                        <a:t>writing,if</a:t>
                      </a:r>
                      <a:r>
                        <a:rPr sz="1400" spc="-20" dirty="0">
                          <a:solidFill>
                            <a:srgbClr val="6F2F9F"/>
                          </a:solidFill>
                          <a:latin typeface="Arial"/>
                          <a:cs typeface="Arial"/>
                        </a:rPr>
                        <a:t> </a:t>
                      </a:r>
                      <a:r>
                        <a:rPr sz="1400" spc="-5" dirty="0">
                          <a:solidFill>
                            <a:srgbClr val="6F2F9F"/>
                          </a:solidFill>
                          <a:latin typeface="Arial"/>
                          <a:cs typeface="Arial"/>
                        </a:rPr>
                        <a:t>not</a:t>
                      </a:r>
                      <a:r>
                        <a:rPr sz="1400" spc="-15" dirty="0">
                          <a:solidFill>
                            <a:srgbClr val="6F2F9F"/>
                          </a:solidFill>
                          <a:latin typeface="Arial"/>
                          <a:cs typeface="Arial"/>
                        </a:rPr>
                        <a:t> </a:t>
                      </a:r>
                      <a:r>
                        <a:rPr sz="1400" spc="-5" dirty="0">
                          <a:solidFill>
                            <a:srgbClr val="6F2F9F"/>
                          </a:solidFill>
                          <a:latin typeface="Arial"/>
                          <a:cs typeface="Arial"/>
                        </a:rPr>
                        <a:t>exist.</a:t>
                      </a:r>
                      <a:endParaRPr sz="1400" dirty="0">
                        <a:latin typeface="Arial"/>
                        <a:cs typeface="Arial"/>
                      </a:endParaRPr>
                    </a:p>
                  </a:txBody>
                  <a:tcPr marL="0" marR="0" marT="55880" marB="0">
                    <a:lnL w="12700">
                      <a:solidFill>
                        <a:srgbClr val="FFEAD0"/>
                      </a:solidFill>
                      <a:prstDash val="solid"/>
                    </a:lnL>
                    <a:lnR w="6350">
                      <a:solidFill>
                        <a:srgbClr val="FFEAD0"/>
                      </a:solidFill>
                      <a:prstDash val="solid"/>
                    </a:lnR>
                    <a:lnT w="6350">
                      <a:solidFill>
                        <a:srgbClr val="FFEAD0"/>
                      </a:solidFill>
                      <a:prstDash val="solid"/>
                    </a:lnT>
                    <a:lnB w="6350">
                      <a:solidFill>
                        <a:srgbClr val="FFEAD0"/>
                      </a:solidFill>
                      <a:prstDash val="solid"/>
                    </a:lnB>
                    <a:solidFill>
                      <a:srgbClr val="FFEAD0">
                        <a:alpha val="39999"/>
                      </a:srgbClr>
                    </a:solidFill>
                  </a:tcPr>
                </a:tc>
                <a:extLst>
                  <a:ext uri="{0D108BD9-81ED-4DB2-BD59-A6C34878D82A}">
                    <a16:rowId xmlns:a16="http://schemas.microsoft.com/office/drawing/2014/main" xmlns="" val="10009"/>
                  </a:ext>
                </a:extLst>
              </a:tr>
              <a:tr h="459918">
                <a:tc>
                  <a:txBody>
                    <a:bodyPr/>
                    <a:lstStyle/>
                    <a:p>
                      <a:pPr marL="64135">
                        <a:lnSpc>
                          <a:spcPct val="100000"/>
                        </a:lnSpc>
                        <a:spcBef>
                          <a:spcPts val="430"/>
                        </a:spcBef>
                      </a:pPr>
                      <a:r>
                        <a:rPr sz="1400" b="1" spc="-5" dirty="0">
                          <a:solidFill>
                            <a:srgbClr val="6F2F9F"/>
                          </a:solidFill>
                          <a:latin typeface="Arial"/>
                          <a:cs typeface="Arial"/>
                        </a:rPr>
                        <a:t>10</a:t>
                      </a:r>
                      <a:endParaRPr sz="1400">
                        <a:latin typeface="Arial"/>
                        <a:cs typeface="Arial"/>
                      </a:endParaRPr>
                    </a:p>
                  </a:txBody>
                  <a:tcPr marL="0" marR="0" marT="54610" marB="0">
                    <a:lnL w="6350">
                      <a:solidFill>
                        <a:srgbClr val="FFEAD0"/>
                      </a:solidFill>
                      <a:prstDash val="solid"/>
                    </a:lnL>
                    <a:lnR w="12700">
                      <a:solidFill>
                        <a:srgbClr val="FFEAD0"/>
                      </a:solidFill>
                      <a:prstDash val="solid"/>
                    </a:lnR>
                    <a:lnT w="6350">
                      <a:solidFill>
                        <a:srgbClr val="FFEAD0"/>
                      </a:solidFill>
                      <a:prstDash val="solid"/>
                    </a:lnT>
                    <a:lnB w="6350">
                      <a:solidFill>
                        <a:srgbClr val="FFEAD0"/>
                      </a:solidFill>
                      <a:prstDash val="solid"/>
                    </a:lnB>
                  </a:tcPr>
                </a:tc>
                <a:tc>
                  <a:txBody>
                    <a:bodyPr/>
                    <a:lstStyle/>
                    <a:p>
                      <a:pPr marL="93980">
                        <a:lnSpc>
                          <a:spcPct val="100000"/>
                        </a:lnSpc>
                        <a:spcBef>
                          <a:spcPts val="440"/>
                        </a:spcBef>
                      </a:pPr>
                      <a:r>
                        <a:rPr sz="1400" b="1" spc="-5" dirty="0">
                          <a:solidFill>
                            <a:srgbClr val="6F2F9F"/>
                          </a:solidFill>
                          <a:latin typeface="Arial"/>
                          <a:cs typeface="Arial"/>
                        </a:rPr>
                        <a:t>ab </a:t>
                      </a:r>
                      <a:r>
                        <a:rPr sz="1400" dirty="0">
                          <a:solidFill>
                            <a:srgbClr val="6F2F9F"/>
                          </a:solidFill>
                          <a:latin typeface="Arial"/>
                          <a:cs typeface="Arial"/>
                        </a:rPr>
                        <a:t>– </a:t>
                      </a:r>
                      <a:r>
                        <a:rPr sz="1400" spc="-5" dirty="0">
                          <a:solidFill>
                            <a:srgbClr val="6F2F9F"/>
                          </a:solidFill>
                          <a:latin typeface="Arial"/>
                          <a:cs typeface="Arial"/>
                        </a:rPr>
                        <a:t>same as </a:t>
                      </a:r>
                      <a:r>
                        <a:rPr sz="1400" dirty="0">
                          <a:solidFill>
                            <a:srgbClr val="6F2F9F"/>
                          </a:solidFill>
                          <a:latin typeface="Arial"/>
                          <a:cs typeface="Arial"/>
                        </a:rPr>
                        <a:t>a </a:t>
                      </a:r>
                      <a:r>
                        <a:rPr sz="1400" spc="-5" dirty="0">
                          <a:solidFill>
                            <a:srgbClr val="6F2F9F"/>
                          </a:solidFill>
                          <a:latin typeface="Arial"/>
                          <a:cs typeface="Arial"/>
                        </a:rPr>
                        <a:t>but with </a:t>
                      </a:r>
                      <a:r>
                        <a:rPr sz="1400" dirty="0">
                          <a:solidFill>
                            <a:srgbClr val="6F2F9F"/>
                          </a:solidFill>
                          <a:latin typeface="Arial"/>
                          <a:cs typeface="Arial"/>
                        </a:rPr>
                        <a:t>binary</a:t>
                      </a:r>
                      <a:r>
                        <a:rPr sz="1400" spc="-95" dirty="0">
                          <a:solidFill>
                            <a:srgbClr val="6F2F9F"/>
                          </a:solidFill>
                          <a:latin typeface="Arial"/>
                          <a:cs typeface="Arial"/>
                        </a:rPr>
                        <a:t> </a:t>
                      </a:r>
                      <a:r>
                        <a:rPr sz="1400" dirty="0">
                          <a:solidFill>
                            <a:srgbClr val="6F2F9F"/>
                          </a:solidFill>
                          <a:latin typeface="Arial"/>
                          <a:cs typeface="Arial"/>
                        </a:rPr>
                        <a:t>file.</a:t>
                      </a:r>
                      <a:endParaRPr sz="1400">
                        <a:latin typeface="Arial"/>
                        <a:cs typeface="Arial"/>
                      </a:endParaRPr>
                    </a:p>
                  </a:txBody>
                  <a:tcPr marL="0" marR="0" marT="55880" marB="0">
                    <a:lnL w="12700">
                      <a:solidFill>
                        <a:srgbClr val="FFEAD0"/>
                      </a:solidFill>
                      <a:prstDash val="solid"/>
                    </a:lnL>
                    <a:lnR w="6350">
                      <a:solidFill>
                        <a:srgbClr val="FFEAD0"/>
                      </a:solidFill>
                      <a:prstDash val="solid"/>
                    </a:lnR>
                    <a:lnT w="6350">
                      <a:solidFill>
                        <a:srgbClr val="FFEAD0"/>
                      </a:solidFill>
                      <a:prstDash val="solid"/>
                    </a:lnT>
                    <a:lnB w="6350">
                      <a:solidFill>
                        <a:srgbClr val="FFEAD0"/>
                      </a:solidFill>
                      <a:prstDash val="solid"/>
                    </a:lnB>
                  </a:tcPr>
                </a:tc>
                <a:extLst>
                  <a:ext uri="{0D108BD9-81ED-4DB2-BD59-A6C34878D82A}">
                    <a16:rowId xmlns:a16="http://schemas.microsoft.com/office/drawing/2014/main" xmlns="" val="10010"/>
                  </a:ext>
                </a:extLst>
              </a:tr>
              <a:tr h="562301">
                <a:tc>
                  <a:txBody>
                    <a:bodyPr/>
                    <a:lstStyle/>
                    <a:p>
                      <a:pPr marL="64135">
                        <a:lnSpc>
                          <a:spcPct val="100000"/>
                        </a:lnSpc>
                        <a:spcBef>
                          <a:spcPts val="430"/>
                        </a:spcBef>
                      </a:pPr>
                      <a:r>
                        <a:rPr sz="1400" b="1" spc="-75" dirty="0">
                          <a:solidFill>
                            <a:srgbClr val="6F2F9F"/>
                          </a:solidFill>
                          <a:latin typeface="Arial"/>
                          <a:cs typeface="Arial"/>
                        </a:rPr>
                        <a:t>11</a:t>
                      </a:r>
                      <a:endParaRPr sz="1400">
                        <a:latin typeface="Arial"/>
                        <a:cs typeface="Arial"/>
                      </a:endParaRPr>
                    </a:p>
                  </a:txBody>
                  <a:tcPr marL="0" marR="0" marT="54610" marB="0">
                    <a:lnL w="6350">
                      <a:solidFill>
                        <a:srgbClr val="FFEAD0"/>
                      </a:solidFill>
                      <a:prstDash val="solid"/>
                    </a:lnL>
                    <a:lnR w="12700">
                      <a:solidFill>
                        <a:srgbClr val="FFEAD0"/>
                      </a:solidFill>
                      <a:prstDash val="solid"/>
                    </a:lnR>
                    <a:lnT w="6350">
                      <a:solidFill>
                        <a:srgbClr val="FFEAD0"/>
                      </a:solidFill>
                      <a:prstDash val="solid"/>
                    </a:lnT>
                    <a:lnB w="6350">
                      <a:solidFill>
                        <a:srgbClr val="FFEAD0"/>
                      </a:solidFill>
                      <a:prstDash val="solid"/>
                    </a:lnB>
                    <a:solidFill>
                      <a:srgbClr val="FFEAD0">
                        <a:alpha val="39999"/>
                      </a:srgbClr>
                    </a:solidFill>
                  </a:tcPr>
                </a:tc>
                <a:tc>
                  <a:txBody>
                    <a:bodyPr/>
                    <a:lstStyle/>
                    <a:p>
                      <a:pPr marL="93980" marR="81280">
                        <a:lnSpc>
                          <a:spcPct val="107100"/>
                        </a:lnSpc>
                        <a:spcBef>
                          <a:spcPts val="325"/>
                        </a:spcBef>
                      </a:pPr>
                      <a:r>
                        <a:rPr sz="1400" b="1" spc="-5" dirty="0">
                          <a:solidFill>
                            <a:srgbClr val="6F2F9F"/>
                          </a:solidFill>
                          <a:latin typeface="Arial"/>
                          <a:cs typeface="Arial"/>
                        </a:rPr>
                        <a:t>a+ </a:t>
                      </a:r>
                      <a:r>
                        <a:rPr sz="1400" dirty="0">
                          <a:solidFill>
                            <a:srgbClr val="6F2F9F"/>
                          </a:solidFill>
                          <a:latin typeface="Arial"/>
                          <a:cs typeface="Arial"/>
                        </a:rPr>
                        <a:t>- </a:t>
                      </a:r>
                      <a:r>
                        <a:rPr sz="1400" spc="-5" dirty="0">
                          <a:solidFill>
                            <a:srgbClr val="6F2F9F"/>
                          </a:solidFill>
                          <a:latin typeface="Arial"/>
                          <a:cs typeface="Arial"/>
                        </a:rPr>
                        <a:t>for both appending and reading. </a:t>
                      </a:r>
                      <a:r>
                        <a:rPr sz="1400" spc="-10" dirty="0">
                          <a:solidFill>
                            <a:srgbClr val="6F2F9F"/>
                          </a:solidFill>
                          <a:latin typeface="Arial"/>
                          <a:cs typeface="Arial"/>
                        </a:rPr>
                        <a:t>Move </a:t>
                      </a:r>
                      <a:r>
                        <a:rPr sz="1400" dirty="0">
                          <a:solidFill>
                            <a:srgbClr val="6F2F9F"/>
                          </a:solidFill>
                          <a:latin typeface="Arial"/>
                          <a:cs typeface="Arial"/>
                        </a:rPr>
                        <a:t>file </a:t>
                      </a:r>
                      <a:r>
                        <a:rPr sz="1400" spc="-5" dirty="0">
                          <a:solidFill>
                            <a:srgbClr val="6F2F9F"/>
                          </a:solidFill>
                          <a:latin typeface="Arial"/>
                          <a:cs typeface="Arial"/>
                        </a:rPr>
                        <a:t>pointer </a:t>
                      </a:r>
                      <a:r>
                        <a:rPr sz="1400" spc="-10" dirty="0">
                          <a:solidFill>
                            <a:srgbClr val="6F2F9F"/>
                          </a:solidFill>
                          <a:latin typeface="Arial"/>
                          <a:cs typeface="Arial"/>
                        </a:rPr>
                        <a:t>at </a:t>
                      </a:r>
                      <a:r>
                        <a:rPr sz="1400" spc="-5" dirty="0">
                          <a:solidFill>
                            <a:srgbClr val="6F2F9F"/>
                          </a:solidFill>
                          <a:latin typeface="Arial"/>
                          <a:cs typeface="Arial"/>
                        </a:rPr>
                        <a:t>end. If the </a:t>
                      </a:r>
                      <a:r>
                        <a:rPr sz="1400" dirty="0">
                          <a:solidFill>
                            <a:srgbClr val="6F2F9F"/>
                          </a:solidFill>
                          <a:latin typeface="Arial"/>
                          <a:cs typeface="Arial"/>
                        </a:rPr>
                        <a:t>file </a:t>
                      </a:r>
                      <a:r>
                        <a:rPr sz="1400" spc="-10" dirty="0">
                          <a:solidFill>
                            <a:srgbClr val="6F2F9F"/>
                          </a:solidFill>
                          <a:latin typeface="Arial"/>
                          <a:cs typeface="Arial"/>
                        </a:rPr>
                        <a:t>does </a:t>
                      </a:r>
                      <a:r>
                        <a:rPr sz="1400" spc="-5" dirty="0">
                          <a:solidFill>
                            <a:srgbClr val="6F2F9F"/>
                          </a:solidFill>
                          <a:latin typeface="Arial"/>
                          <a:cs typeface="Arial"/>
                        </a:rPr>
                        <a:t>not exist, </a:t>
                      </a:r>
                      <a:r>
                        <a:rPr sz="1400" spc="-10" dirty="0">
                          <a:solidFill>
                            <a:srgbClr val="6F2F9F"/>
                          </a:solidFill>
                          <a:latin typeface="Arial"/>
                          <a:cs typeface="Arial"/>
                        </a:rPr>
                        <a:t>it </a:t>
                      </a:r>
                      <a:r>
                        <a:rPr sz="1400" spc="-5" dirty="0">
                          <a:solidFill>
                            <a:srgbClr val="6F2F9F"/>
                          </a:solidFill>
                          <a:latin typeface="Arial"/>
                          <a:cs typeface="Arial"/>
                        </a:rPr>
                        <a:t>creates  </a:t>
                      </a:r>
                      <a:r>
                        <a:rPr sz="1400" dirty="0">
                          <a:solidFill>
                            <a:srgbClr val="6F2F9F"/>
                          </a:solidFill>
                          <a:latin typeface="Arial"/>
                          <a:cs typeface="Arial"/>
                        </a:rPr>
                        <a:t>a </a:t>
                      </a:r>
                      <a:r>
                        <a:rPr sz="1400" spc="-5" dirty="0">
                          <a:solidFill>
                            <a:srgbClr val="6F2F9F"/>
                          </a:solidFill>
                          <a:latin typeface="Arial"/>
                          <a:cs typeface="Arial"/>
                        </a:rPr>
                        <a:t>new </a:t>
                      </a:r>
                      <a:r>
                        <a:rPr sz="1400" dirty="0">
                          <a:solidFill>
                            <a:srgbClr val="6F2F9F"/>
                          </a:solidFill>
                          <a:latin typeface="Arial"/>
                          <a:cs typeface="Arial"/>
                        </a:rPr>
                        <a:t>file for reading </a:t>
                      </a:r>
                      <a:r>
                        <a:rPr sz="1400" spc="-5" dirty="0">
                          <a:solidFill>
                            <a:srgbClr val="6F2F9F"/>
                          </a:solidFill>
                          <a:latin typeface="Arial"/>
                          <a:cs typeface="Arial"/>
                        </a:rPr>
                        <a:t>and</a:t>
                      </a:r>
                      <a:r>
                        <a:rPr sz="1400" spc="-114" dirty="0">
                          <a:solidFill>
                            <a:srgbClr val="6F2F9F"/>
                          </a:solidFill>
                          <a:latin typeface="Arial"/>
                          <a:cs typeface="Arial"/>
                        </a:rPr>
                        <a:t> </a:t>
                      </a:r>
                      <a:r>
                        <a:rPr sz="1400" spc="-5" dirty="0">
                          <a:solidFill>
                            <a:srgbClr val="6F2F9F"/>
                          </a:solidFill>
                          <a:latin typeface="Arial"/>
                          <a:cs typeface="Arial"/>
                        </a:rPr>
                        <a:t>writing.</a:t>
                      </a:r>
                      <a:endParaRPr sz="1400">
                        <a:latin typeface="Arial"/>
                        <a:cs typeface="Arial"/>
                      </a:endParaRPr>
                    </a:p>
                  </a:txBody>
                  <a:tcPr marL="0" marR="0" marT="41275" marB="0">
                    <a:lnL w="12700">
                      <a:solidFill>
                        <a:srgbClr val="FFEAD0"/>
                      </a:solidFill>
                      <a:prstDash val="solid"/>
                    </a:lnL>
                    <a:lnR w="6350">
                      <a:solidFill>
                        <a:srgbClr val="FFEAD0"/>
                      </a:solidFill>
                      <a:prstDash val="solid"/>
                    </a:lnR>
                    <a:lnT w="6350">
                      <a:solidFill>
                        <a:srgbClr val="FFEAD0"/>
                      </a:solidFill>
                      <a:prstDash val="solid"/>
                    </a:lnT>
                    <a:lnB w="6350">
                      <a:solidFill>
                        <a:srgbClr val="FFEAD0"/>
                      </a:solidFill>
                      <a:prstDash val="solid"/>
                    </a:lnB>
                    <a:solidFill>
                      <a:srgbClr val="FFEAD0">
                        <a:alpha val="39999"/>
                      </a:srgbClr>
                    </a:solidFill>
                  </a:tcPr>
                </a:tc>
                <a:extLst>
                  <a:ext uri="{0D108BD9-81ED-4DB2-BD59-A6C34878D82A}">
                    <a16:rowId xmlns:a16="http://schemas.microsoft.com/office/drawing/2014/main" xmlns="" val="10011"/>
                  </a:ext>
                </a:extLst>
              </a:tr>
              <a:tr h="340097">
                <a:tc>
                  <a:txBody>
                    <a:bodyPr/>
                    <a:lstStyle/>
                    <a:p>
                      <a:pPr marL="64135">
                        <a:lnSpc>
                          <a:spcPct val="100000"/>
                        </a:lnSpc>
                        <a:spcBef>
                          <a:spcPts val="430"/>
                        </a:spcBef>
                      </a:pPr>
                      <a:r>
                        <a:rPr sz="1400" b="1" spc="-5" dirty="0">
                          <a:solidFill>
                            <a:srgbClr val="6F2F9F"/>
                          </a:solidFill>
                          <a:latin typeface="Arial"/>
                          <a:cs typeface="Arial"/>
                        </a:rPr>
                        <a:t>12</a:t>
                      </a:r>
                      <a:endParaRPr sz="1400" dirty="0">
                        <a:latin typeface="Arial"/>
                        <a:cs typeface="Arial"/>
                      </a:endParaRPr>
                    </a:p>
                  </a:txBody>
                  <a:tcPr marL="0" marR="0" marT="54610" marB="0">
                    <a:lnL w="6350">
                      <a:solidFill>
                        <a:srgbClr val="FFEAD0"/>
                      </a:solidFill>
                      <a:prstDash val="solid"/>
                    </a:lnL>
                    <a:lnR w="12700">
                      <a:solidFill>
                        <a:srgbClr val="FFEAD0"/>
                      </a:solidFill>
                      <a:prstDash val="solid"/>
                    </a:lnR>
                    <a:lnT w="6350">
                      <a:solidFill>
                        <a:srgbClr val="FFEAD0"/>
                      </a:solidFill>
                      <a:prstDash val="solid"/>
                    </a:lnT>
                    <a:lnB w="6350">
                      <a:solidFill>
                        <a:srgbClr val="FFEAD0"/>
                      </a:solidFill>
                      <a:prstDash val="solid"/>
                    </a:lnB>
                  </a:tcPr>
                </a:tc>
                <a:tc>
                  <a:txBody>
                    <a:bodyPr/>
                    <a:lstStyle/>
                    <a:p>
                      <a:pPr marL="93980">
                        <a:lnSpc>
                          <a:spcPct val="100000"/>
                        </a:lnSpc>
                        <a:spcBef>
                          <a:spcPts val="445"/>
                        </a:spcBef>
                      </a:pPr>
                      <a:r>
                        <a:rPr sz="1400" b="1" spc="-5" dirty="0">
                          <a:solidFill>
                            <a:srgbClr val="6F2F9F"/>
                          </a:solidFill>
                          <a:latin typeface="Arial"/>
                          <a:cs typeface="Arial"/>
                        </a:rPr>
                        <a:t>ab+ </a:t>
                      </a:r>
                      <a:r>
                        <a:rPr sz="1400" dirty="0">
                          <a:solidFill>
                            <a:srgbClr val="6F2F9F"/>
                          </a:solidFill>
                          <a:latin typeface="Arial"/>
                          <a:cs typeface="Arial"/>
                        </a:rPr>
                        <a:t>- </a:t>
                      </a:r>
                      <a:r>
                        <a:rPr sz="1400" spc="-5" dirty="0">
                          <a:solidFill>
                            <a:srgbClr val="6F2F9F"/>
                          </a:solidFill>
                          <a:latin typeface="Arial"/>
                          <a:cs typeface="Arial"/>
                        </a:rPr>
                        <a:t>same as a+ mode but with </a:t>
                      </a:r>
                      <a:r>
                        <a:rPr sz="1400" dirty="0">
                          <a:solidFill>
                            <a:srgbClr val="6F2F9F"/>
                          </a:solidFill>
                          <a:latin typeface="Arial"/>
                          <a:cs typeface="Arial"/>
                        </a:rPr>
                        <a:t>binary</a:t>
                      </a:r>
                      <a:r>
                        <a:rPr sz="1400" spc="-95" dirty="0">
                          <a:solidFill>
                            <a:srgbClr val="6F2F9F"/>
                          </a:solidFill>
                          <a:latin typeface="Arial"/>
                          <a:cs typeface="Arial"/>
                        </a:rPr>
                        <a:t> </a:t>
                      </a:r>
                      <a:r>
                        <a:rPr sz="1400" spc="-5" dirty="0">
                          <a:solidFill>
                            <a:srgbClr val="6F2F9F"/>
                          </a:solidFill>
                          <a:latin typeface="Arial"/>
                          <a:cs typeface="Arial"/>
                        </a:rPr>
                        <a:t>mode.</a:t>
                      </a:r>
                      <a:endParaRPr sz="1400" dirty="0">
                        <a:latin typeface="Arial"/>
                        <a:cs typeface="Arial"/>
                      </a:endParaRPr>
                    </a:p>
                  </a:txBody>
                  <a:tcPr marL="0" marR="0" marT="56515" marB="0">
                    <a:lnL w="12700">
                      <a:solidFill>
                        <a:srgbClr val="FFEAD0"/>
                      </a:solidFill>
                      <a:prstDash val="solid"/>
                    </a:lnL>
                    <a:lnR w="6350">
                      <a:solidFill>
                        <a:srgbClr val="FFEAD0"/>
                      </a:solidFill>
                      <a:prstDash val="solid"/>
                    </a:lnR>
                    <a:lnT w="6350">
                      <a:solidFill>
                        <a:srgbClr val="FFEAD0"/>
                      </a:solidFill>
                      <a:prstDash val="solid"/>
                    </a:lnT>
                    <a:lnB w="6350">
                      <a:solidFill>
                        <a:srgbClr val="FFEAD0"/>
                      </a:solidFill>
                      <a:prstDash val="solid"/>
                    </a:lnB>
                  </a:tcPr>
                </a:tc>
                <a:extLst>
                  <a:ext uri="{0D108BD9-81ED-4DB2-BD59-A6C34878D82A}">
                    <a16:rowId xmlns:a16="http://schemas.microsoft.com/office/drawing/2014/main" xmlns="" val="1001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06653"/>
            <a:ext cx="7795259" cy="5242461"/>
          </a:xfrm>
          <a:prstGeom prst="rect">
            <a:avLst/>
          </a:prstGeom>
        </p:spPr>
        <p:txBody>
          <a:bodyPr vert="horz" wrap="square" lIns="0" tIns="12700" rIns="0" bIns="0" rtlCol="0">
            <a:spAutoFit/>
          </a:bodyPr>
          <a:lstStyle/>
          <a:p>
            <a:pPr marL="12700">
              <a:lnSpc>
                <a:spcPts val="4300"/>
              </a:lnSpc>
            </a:pPr>
            <a:r>
              <a:rPr sz="3600" spc="-5" dirty="0">
                <a:solidFill>
                  <a:srgbClr val="FF0000"/>
                </a:solidFill>
                <a:latin typeface="Arial"/>
                <a:cs typeface="Arial"/>
              </a:rPr>
              <a:t>The read()</a:t>
            </a:r>
            <a:r>
              <a:rPr sz="3600" spc="-10" dirty="0">
                <a:solidFill>
                  <a:srgbClr val="FF0000"/>
                </a:solidFill>
                <a:latin typeface="Arial"/>
                <a:cs typeface="Arial"/>
              </a:rPr>
              <a:t> </a:t>
            </a:r>
            <a:r>
              <a:rPr sz="3600" spc="-5" dirty="0">
                <a:solidFill>
                  <a:srgbClr val="FF0000"/>
                </a:solidFill>
                <a:latin typeface="Arial"/>
                <a:cs typeface="Arial"/>
              </a:rPr>
              <a:t>Method</a:t>
            </a:r>
            <a:endParaRPr sz="3600" dirty="0">
              <a:latin typeface="Arial"/>
              <a:cs typeface="Arial"/>
            </a:endParaRPr>
          </a:p>
          <a:p>
            <a:pPr marL="12700" marR="5080" algn="just">
              <a:lnSpc>
                <a:spcPct val="100000"/>
              </a:lnSpc>
              <a:spcBef>
                <a:spcPts val="20"/>
              </a:spcBef>
            </a:pPr>
            <a:r>
              <a:rPr sz="2800" spc="-5" dirty="0">
                <a:solidFill>
                  <a:srgbClr val="00AF50"/>
                </a:solidFill>
                <a:latin typeface="Arial"/>
                <a:cs typeface="Arial"/>
              </a:rPr>
              <a:t>It reads </a:t>
            </a:r>
            <a:r>
              <a:rPr sz="2800" spc="-10" dirty="0">
                <a:solidFill>
                  <a:srgbClr val="00AF50"/>
                </a:solidFill>
                <a:latin typeface="Arial"/>
                <a:cs typeface="Arial"/>
              </a:rPr>
              <a:t>the </a:t>
            </a:r>
            <a:r>
              <a:rPr sz="2800" spc="-5" dirty="0">
                <a:solidFill>
                  <a:srgbClr val="00AF50"/>
                </a:solidFill>
                <a:latin typeface="Arial"/>
                <a:cs typeface="Arial"/>
              </a:rPr>
              <a:t>entire file </a:t>
            </a:r>
            <a:r>
              <a:rPr sz="2800" dirty="0">
                <a:solidFill>
                  <a:srgbClr val="00AF50"/>
                </a:solidFill>
                <a:latin typeface="Arial"/>
                <a:cs typeface="Arial"/>
              </a:rPr>
              <a:t>and returns </a:t>
            </a:r>
            <a:r>
              <a:rPr sz="2800" spc="-5" dirty="0">
                <a:solidFill>
                  <a:srgbClr val="00AF50"/>
                </a:solidFill>
                <a:latin typeface="Arial"/>
                <a:cs typeface="Arial"/>
              </a:rPr>
              <a:t>it contents in  the </a:t>
            </a:r>
            <a:r>
              <a:rPr sz="2800" dirty="0">
                <a:solidFill>
                  <a:srgbClr val="00AF50"/>
                </a:solidFill>
                <a:latin typeface="Arial"/>
                <a:cs typeface="Arial"/>
              </a:rPr>
              <a:t>form </a:t>
            </a:r>
            <a:r>
              <a:rPr sz="2800" spc="-5" dirty="0">
                <a:solidFill>
                  <a:srgbClr val="00AF50"/>
                </a:solidFill>
                <a:latin typeface="Arial"/>
                <a:cs typeface="Arial"/>
              </a:rPr>
              <a:t>of a </a:t>
            </a:r>
            <a:r>
              <a:rPr sz="2800" dirty="0">
                <a:solidFill>
                  <a:srgbClr val="00AF50"/>
                </a:solidFill>
                <a:latin typeface="Arial"/>
                <a:cs typeface="Arial"/>
              </a:rPr>
              <a:t>string. </a:t>
            </a:r>
            <a:endParaRPr lang="en-US" sz="2800" dirty="0">
              <a:solidFill>
                <a:srgbClr val="00AF50"/>
              </a:solidFill>
              <a:latin typeface="Arial"/>
              <a:cs typeface="Arial"/>
            </a:endParaRPr>
          </a:p>
          <a:p>
            <a:pPr marL="12700" marR="5080" algn="just">
              <a:lnSpc>
                <a:spcPct val="100000"/>
              </a:lnSpc>
              <a:spcBef>
                <a:spcPts val="20"/>
              </a:spcBef>
            </a:pPr>
            <a:r>
              <a:rPr sz="2800" spc="-5" dirty="0">
                <a:solidFill>
                  <a:srgbClr val="00AF50"/>
                </a:solidFill>
                <a:latin typeface="Arial"/>
                <a:cs typeface="Arial"/>
              </a:rPr>
              <a:t>Reads at most </a:t>
            </a:r>
            <a:r>
              <a:rPr sz="2800" dirty="0">
                <a:solidFill>
                  <a:srgbClr val="00AF50"/>
                </a:solidFill>
                <a:latin typeface="Arial"/>
                <a:cs typeface="Arial"/>
              </a:rPr>
              <a:t>size </a:t>
            </a:r>
            <a:r>
              <a:rPr sz="2800" spc="-5" dirty="0">
                <a:solidFill>
                  <a:srgbClr val="00AF50"/>
                </a:solidFill>
                <a:latin typeface="Arial"/>
                <a:cs typeface="Arial"/>
              </a:rPr>
              <a:t>bytes or  less if </a:t>
            </a:r>
            <a:r>
              <a:rPr sz="2800" dirty="0">
                <a:solidFill>
                  <a:srgbClr val="00AF50"/>
                </a:solidFill>
                <a:latin typeface="Arial"/>
                <a:cs typeface="Arial"/>
              </a:rPr>
              <a:t>end of </a:t>
            </a:r>
            <a:r>
              <a:rPr sz="2800" spc="-5" dirty="0">
                <a:solidFill>
                  <a:srgbClr val="00AF50"/>
                </a:solidFill>
                <a:latin typeface="Arial"/>
                <a:cs typeface="Arial"/>
              </a:rPr>
              <a:t>file </a:t>
            </a:r>
            <a:r>
              <a:rPr sz="2800" dirty="0">
                <a:solidFill>
                  <a:srgbClr val="00AF50"/>
                </a:solidFill>
                <a:latin typeface="Arial"/>
                <a:cs typeface="Arial"/>
              </a:rPr>
              <a:t>occurs.</a:t>
            </a:r>
            <a:endParaRPr lang="en-US" sz="2800" dirty="0">
              <a:solidFill>
                <a:srgbClr val="00AF50"/>
              </a:solidFill>
              <a:latin typeface="Arial"/>
              <a:cs typeface="Arial"/>
            </a:endParaRPr>
          </a:p>
          <a:p>
            <a:pPr marL="12700" marR="5080" algn="just">
              <a:lnSpc>
                <a:spcPct val="100000"/>
              </a:lnSpc>
              <a:spcBef>
                <a:spcPts val="20"/>
              </a:spcBef>
            </a:pPr>
            <a:r>
              <a:rPr sz="2800" i="1" dirty="0">
                <a:solidFill>
                  <a:srgbClr val="00AF50"/>
                </a:solidFill>
                <a:highlight>
                  <a:srgbClr val="FFFF00"/>
                </a:highlight>
                <a:latin typeface="Arial"/>
                <a:cs typeface="Arial"/>
              </a:rPr>
              <a:t>if </a:t>
            </a:r>
            <a:r>
              <a:rPr sz="2800" i="1" spc="-5" dirty="0">
                <a:solidFill>
                  <a:srgbClr val="00AF50"/>
                </a:solidFill>
                <a:highlight>
                  <a:srgbClr val="FFFF00"/>
                </a:highlight>
                <a:latin typeface="Arial"/>
                <a:cs typeface="Arial"/>
              </a:rPr>
              <a:t>size </a:t>
            </a:r>
            <a:r>
              <a:rPr sz="2800" i="1" dirty="0">
                <a:solidFill>
                  <a:srgbClr val="00AF50"/>
                </a:solidFill>
                <a:highlight>
                  <a:srgbClr val="FFFF00"/>
                </a:highlight>
                <a:latin typeface="Arial"/>
                <a:cs typeface="Arial"/>
              </a:rPr>
              <a:t>not </a:t>
            </a:r>
            <a:r>
              <a:rPr sz="2800" i="1" spc="-5" dirty="0">
                <a:solidFill>
                  <a:srgbClr val="00AF50"/>
                </a:solidFill>
                <a:highlight>
                  <a:srgbClr val="FFFF00"/>
                </a:highlight>
                <a:latin typeface="Arial"/>
                <a:cs typeface="Arial"/>
              </a:rPr>
              <a:t>mentioned  </a:t>
            </a:r>
            <a:r>
              <a:rPr sz="2800" i="1" dirty="0">
                <a:solidFill>
                  <a:srgbClr val="00AF50"/>
                </a:solidFill>
                <a:highlight>
                  <a:srgbClr val="FFFF00"/>
                </a:highlight>
                <a:latin typeface="Arial"/>
                <a:cs typeface="Arial"/>
              </a:rPr>
              <a:t>then </a:t>
            </a:r>
            <a:r>
              <a:rPr sz="2800" i="1" spc="-5" dirty="0">
                <a:solidFill>
                  <a:srgbClr val="00AF50"/>
                </a:solidFill>
                <a:highlight>
                  <a:srgbClr val="FFFF00"/>
                </a:highlight>
                <a:latin typeface="Arial"/>
                <a:cs typeface="Arial"/>
              </a:rPr>
              <a:t>read the entire file</a:t>
            </a:r>
            <a:r>
              <a:rPr sz="2800" i="1" spc="45" dirty="0">
                <a:solidFill>
                  <a:srgbClr val="00AF50"/>
                </a:solidFill>
                <a:highlight>
                  <a:srgbClr val="FFFF00"/>
                </a:highlight>
                <a:latin typeface="Arial"/>
                <a:cs typeface="Arial"/>
              </a:rPr>
              <a:t> </a:t>
            </a:r>
            <a:r>
              <a:rPr sz="2800" i="1" dirty="0">
                <a:solidFill>
                  <a:srgbClr val="00AF50"/>
                </a:solidFill>
                <a:highlight>
                  <a:srgbClr val="FFFF00"/>
                </a:highlight>
                <a:latin typeface="Arial"/>
                <a:cs typeface="Arial"/>
              </a:rPr>
              <a:t>contents.</a:t>
            </a:r>
            <a:endParaRPr lang="en-US" sz="2800" i="1" dirty="0">
              <a:solidFill>
                <a:srgbClr val="00AF50"/>
              </a:solidFill>
              <a:highlight>
                <a:srgbClr val="FFFF00"/>
              </a:highlight>
              <a:latin typeface="Arial"/>
              <a:cs typeface="Arial"/>
            </a:endParaRPr>
          </a:p>
          <a:p>
            <a:pPr marL="12700" marR="5080" algn="just">
              <a:lnSpc>
                <a:spcPct val="100000"/>
              </a:lnSpc>
              <a:spcBef>
                <a:spcPts val="20"/>
              </a:spcBef>
            </a:pPr>
            <a:endParaRPr lang="en-US" sz="2800" dirty="0">
              <a:solidFill>
                <a:srgbClr val="00AF50"/>
              </a:solidFill>
              <a:latin typeface="Arial"/>
              <a:cs typeface="Arial"/>
            </a:endParaRPr>
          </a:p>
          <a:p>
            <a:pPr marL="12700" marR="5080" algn="just">
              <a:lnSpc>
                <a:spcPct val="100000"/>
              </a:lnSpc>
              <a:spcBef>
                <a:spcPts val="20"/>
              </a:spcBef>
            </a:pPr>
            <a:r>
              <a:rPr lang="en-US" sz="2800" dirty="0">
                <a:solidFill>
                  <a:srgbClr val="00AF50"/>
                </a:solidFill>
                <a:latin typeface="Arial"/>
                <a:cs typeface="Arial"/>
              </a:rPr>
              <a:t>f=open(“</a:t>
            </a:r>
            <a:r>
              <a:rPr lang="en-US" sz="2800" dirty="0" err="1">
                <a:solidFill>
                  <a:srgbClr val="00AF50"/>
                </a:solidFill>
                <a:latin typeface="Arial"/>
                <a:cs typeface="Arial"/>
              </a:rPr>
              <a:t>notes.txt”,”r</a:t>
            </a:r>
            <a:r>
              <a:rPr lang="en-US" sz="2800" dirty="0">
                <a:solidFill>
                  <a:srgbClr val="00AF50"/>
                </a:solidFill>
                <a:latin typeface="Arial"/>
                <a:cs typeface="Arial"/>
              </a:rPr>
              <a:t>”)</a:t>
            </a:r>
          </a:p>
          <a:p>
            <a:pPr marL="12700" marR="5080" algn="just">
              <a:lnSpc>
                <a:spcPct val="100000"/>
              </a:lnSpc>
              <a:spcBef>
                <a:spcPts val="20"/>
              </a:spcBef>
            </a:pPr>
            <a:r>
              <a:rPr lang="en-US" sz="2800" dirty="0">
                <a:solidFill>
                  <a:srgbClr val="00AF50"/>
                </a:solidFill>
                <a:latin typeface="Arial"/>
                <a:cs typeface="Arial"/>
              </a:rPr>
              <a:t>r=</a:t>
            </a:r>
            <a:r>
              <a:rPr lang="en-US" sz="2800" dirty="0" err="1">
                <a:solidFill>
                  <a:srgbClr val="00AF50"/>
                </a:solidFill>
                <a:latin typeface="Arial"/>
                <a:cs typeface="Arial"/>
              </a:rPr>
              <a:t>f.read</a:t>
            </a:r>
            <a:r>
              <a:rPr lang="en-US" sz="2800" dirty="0">
                <a:solidFill>
                  <a:srgbClr val="00AF50"/>
                </a:solidFill>
                <a:latin typeface="Arial"/>
                <a:cs typeface="Arial"/>
              </a:rPr>
              <a:t>()</a:t>
            </a:r>
          </a:p>
          <a:p>
            <a:pPr marL="12700" marR="5080" algn="just">
              <a:lnSpc>
                <a:spcPct val="100000"/>
              </a:lnSpc>
              <a:spcBef>
                <a:spcPts val="20"/>
              </a:spcBef>
            </a:pPr>
            <a:r>
              <a:rPr lang="en-US" sz="2800" dirty="0">
                <a:solidFill>
                  <a:srgbClr val="00AF50"/>
                </a:solidFill>
                <a:latin typeface="Arial"/>
                <a:cs typeface="Arial"/>
              </a:rPr>
              <a:t>print(r)</a:t>
            </a:r>
          </a:p>
          <a:p>
            <a:pPr marL="12700" marR="5080" algn="just">
              <a:lnSpc>
                <a:spcPct val="100000"/>
              </a:lnSpc>
              <a:spcBef>
                <a:spcPts val="20"/>
              </a:spcBef>
            </a:pPr>
            <a:endParaRPr sz="2400" dirty="0">
              <a:latin typeface="Arial"/>
              <a:cs typeface="Arial"/>
            </a:endParaRPr>
          </a:p>
        </p:txBody>
      </p:sp>
    </p:spTree>
    <p:extLst>
      <p:ext uri="{BB962C8B-B14F-4D97-AF65-F5344CB8AC3E}">
        <p14:creationId xmlns:p14="http://schemas.microsoft.com/office/powerpoint/2010/main" val="958448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06653"/>
            <a:ext cx="7795259" cy="4378122"/>
          </a:xfrm>
          <a:prstGeom prst="rect">
            <a:avLst/>
          </a:prstGeom>
        </p:spPr>
        <p:txBody>
          <a:bodyPr vert="horz" wrap="square" lIns="0" tIns="12700" rIns="0" bIns="0" rtlCol="0">
            <a:spAutoFit/>
          </a:bodyPr>
          <a:lstStyle/>
          <a:p>
            <a:pPr marL="12700" algn="ctr">
              <a:lnSpc>
                <a:spcPts val="4300"/>
              </a:lnSpc>
            </a:pPr>
            <a:r>
              <a:rPr lang="en-US" sz="3600" spc="-5" dirty="0">
                <a:solidFill>
                  <a:srgbClr val="FF0000"/>
                </a:solidFill>
                <a:latin typeface="Arial"/>
                <a:cs typeface="Arial"/>
              </a:rPr>
              <a:t>Read characters from last position</a:t>
            </a:r>
            <a:r>
              <a:rPr lang="en-US" sz="3600" b="1" dirty="0">
                <a:solidFill>
                  <a:srgbClr val="FF0000"/>
                </a:solidFill>
                <a:latin typeface="Arial"/>
                <a:cs typeface="Arial"/>
              </a:rPr>
              <a:t> read([size]) method</a:t>
            </a:r>
            <a:endParaRPr sz="3600" dirty="0">
              <a:latin typeface="Arial"/>
              <a:cs typeface="Arial"/>
            </a:endParaRPr>
          </a:p>
          <a:p>
            <a:pPr marL="12700" marR="5080" algn="just">
              <a:lnSpc>
                <a:spcPct val="100000"/>
              </a:lnSpc>
              <a:spcBef>
                <a:spcPts val="20"/>
              </a:spcBef>
            </a:pPr>
            <a:r>
              <a:rPr sz="2800" spc="-5" dirty="0">
                <a:solidFill>
                  <a:srgbClr val="00AF50"/>
                </a:solidFill>
                <a:latin typeface="Arial"/>
                <a:cs typeface="Arial"/>
              </a:rPr>
              <a:t>It reads </a:t>
            </a:r>
            <a:r>
              <a:rPr sz="2800" spc="-10" dirty="0">
                <a:solidFill>
                  <a:srgbClr val="00AF50"/>
                </a:solidFill>
                <a:latin typeface="Arial"/>
                <a:cs typeface="Arial"/>
              </a:rPr>
              <a:t>the </a:t>
            </a:r>
            <a:r>
              <a:rPr lang="en-US" sz="2800" spc="-5" dirty="0">
                <a:solidFill>
                  <a:srgbClr val="00AF50"/>
                </a:solidFill>
                <a:latin typeface="Arial"/>
                <a:cs typeface="Arial"/>
              </a:rPr>
              <a:t>no of bytes </a:t>
            </a:r>
          </a:p>
          <a:p>
            <a:pPr marL="12700" marR="5080" algn="just">
              <a:lnSpc>
                <a:spcPct val="100000"/>
              </a:lnSpc>
              <a:spcBef>
                <a:spcPts val="20"/>
              </a:spcBef>
            </a:pPr>
            <a:endParaRPr lang="en-US" sz="2800" dirty="0">
              <a:solidFill>
                <a:srgbClr val="00AF50"/>
              </a:solidFill>
              <a:latin typeface="Arial"/>
              <a:cs typeface="Arial"/>
            </a:endParaRPr>
          </a:p>
          <a:p>
            <a:pPr marL="12700" marR="5080" algn="just">
              <a:lnSpc>
                <a:spcPct val="100000"/>
              </a:lnSpc>
              <a:spcBef>
                <a:spcPts val="20"/>
              </a:spcBef>
            </a:pPr>
            <a:r>
              <a:rPr lang="en-US" sz="2800" dirty="0">
                <a:solidFill>
                  <a:srgbClr val="00AF50"/>
                </a:solidFill>
                <a:latin typeface="Arial"/>
                <a:cs typeface="Arial"/>
              </a:rPr>
              <a:t>f=open(“</a:t>
            </a:r>
            <a:r>
              <a:rPr lang="en-US" sz="2800" dirty="0" err="1">
                <a:solidFill>
                  <a:srgbClr val="00AF50"/>
                </a:solidFill>
                <a:latin typeface="Arial"/>
                <a:cs typeface="Arial"/>
              </a:rPr>
              <a:t>notes.txt”,”r</a:t>
            </a:r>
            <a:r>
              <a:rPr lang="en-US" sz="2800" dirty="0">
                <a:solidFill>
                  <a:srgbClr val="00AF50"/>
                </a:solidFill>
                <a:latin typeface="Arial"/>
                <a:cs typeface="Arial"/>
              </a:rPr>
              <a:t>”)</a:t>
            </a:r>
          </a:p>
          <a:p>
            <a:pPr marL="12700" marR="5080" algn="just">
              <a:lnSpc>
                <a:spcPct val="100000"/>
              </a:lnSpc>
              <a:spcBef>
                <a:spcPts val="20"/>
              </a:spcBef>
            </a:pPr>
            <a:r>
              <a:rPr lang="en-US" sz="2800" dirty="0">
                <a:solidFill>
                  <a:srgbClr val="00AF50"/>
                </a:solidFill>
                <a:latin typeface="Arial"/>
                <a:cs typeface="Arial"/>
              </a:rPr>
              <a:t>r=</a:t>
            </a:r>
            <a:r>
              <a:rPr lang="en-US" sz="2800" dirty="0" err="1">
                <a:solidFill>
                  <a:srgbClr val="00AF50"/>
                </a:solidFill>
                <a:latin typeface="Arial"/>
                <a:cs typeface="Arial"/>
              </a:rPr>
              <a:t>f.read</a:t>
            </a:r>
            <a:r>
              <a:rPr lang="en-US" sz="2800" dirty="0">
                <a:solidFill>
                  <a:srgbClr val="00AF50"/>
                </a:solidFill>
                <a:latin typeface="Arial"/>
                <a:cs typeface="Arial"/>
              </a:rPr>
              <a:t>(10)</a:t>
            </a:r>
          </a:p>
          <a:p>
            <a:pPr marL="12700" marR="5080" algn="just">
              <a:lnSpc>
                <a:spcPct val="100000"/>
              </a:lnSpc>
              <a:spcBef>
                <a:spcPts val="20"/>
              </a:spcBef>
            </a:pPr>
            <a:r>
              <a:rPr lang="en-US" sz="2800" dirty="0">
                <a:solidFill>
                  <a:srgbClr val="00AF50"/>
                </a:solidFill>
                <a:latin typeface="Arial"/>
                <a:cs typeface="Arial"/>
              </a:rPr>
              <a:t>print(r)</a:t>
            </a:r>
          </a:p>
          <a:p>
            <a:pPr marL="12700" marR="5080" algn="just">
              <a:lnSpc>
                <a:spcPct val="100000"/>
              </a:lnSpc>
              <a:spcBef>
                <a:spcPts val="20"/>
              </a:spcBef>
            </a:pPr>
            <a:r>
              <a:rPr lang="en-US" sz="2400" dirty="0">
                <a:solidFill>
                  <a:srgbClr val="00AF50"/>
                </a:solidFill>
                <a:latin typeface="Arial"/>
                <a:cs typeface="Arial"/>
              </a:rPr>
              <a:t>r1=</a:t>
            </a:r>
            <a:r>
              <a:rPr lang="en-US" sz="2400" dirty="0" err="1">
                <a:solidFill>
                  <a:srgbClr val="00AF50"/>
                </a:solidFill>
                <a:latin typeface="Arial"/>
                <a:cs typeface="Arial"/>
              </a:rPr>
              <a:t>f.read</a:t>
            </a:r>
            <a:r>
              <a:rPr lang="en-US" sz="2400" dirty="0">
                <a:solidFill>
                  <a:srgbClr val="00AF50"/>
                </a:solidFill>
                <a:latin typeface="Arial"/>
                <a:cs typeface="Arial"/>
              </a:rPr>
              <a:t>(15)</a:t>
            </a:r>
          </a:p>
          <a:p>
            <a:pPr marL="12700" marR="5080" algn="just">
              <a:lnSpc>
                <a:spcPct val="100000"/>
              </a:lnSpc>
              <a:spcBef>
                <a:spcPts val="20"/>
              </a:spcBef>
            </a:pPr>
            <a:r>
              <a:rPr lang="en-US" sz="2400" dirty="0">
                <a:solidFill>
                  <a:srgbClr val="00AF50"/>
                </a:solidFill>
                <a:latin typeface="Arial"/>
                <a:cs typeface="Arial"/>
              </a:rPr>
              <a:t>print(r1)</a:t>
            </a:r>
          </a:p>
          <a:p>
            <a:pPr marL="12700" marR="5080" algn="just">
              <a:lnSpc>
                <a:spcPct val="100000"/>
              </a:lnSpc>
              <a:spcBef>
                <a:spcPts val="20"/>
              </a:spcBef>
            </a:pPr>
            <a:endParaRPr lang="en-US" sz="2400" dirty="0">
              <a:solidFill>
                <a:srgbClr val="00AF50"/>
              </a:solidFill>
              <a:latin typeface="Arial"/>
              <a:cs typeface="Arial"/>
            </a:endParaRPr>
          </a:p>
        </p:txBody>
      </p:sp>
    </p:spTree>
    <p:extLst>
      <p:ext uri="{BB962C8B-B14F-4D97-AF65-F5344CB8AC3E}">
        <p14:creationId xmlns:p14="http://schemas.microsoft.com/office/powerpoint/2010/main" val="791409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762000" y="2108261"/>
            <a:ext cx="8489493" cy="2044149"/>
          </a:xfrm>
          <a:prstGeom prst="rect">
            <a:avLst/>
          </a:prstGeom>
        </p:spPr>
        <p:txBody>
          <a:bodyPr vert="horz" wrap="square" lIns="0" tIns="12700" rIns="0" bIns="0" rtlCol="0">
            <a:spAutoFit/>
          </a:bodyPr>
          <a:lstStyle/>
          <a:p>
            <a:pPr marL="12700">
              <a:lnSpc>
                <a:spcPct val="100000"/>
              </a:lnSpc>
              <a:spcBef>
                <a:spcPts val="100"/>
              </a:spcBef>
            </a:pPr>
            <a:r>
              <a:rPr sz="1800" b="1" spc="-10" dirty="0">
                <a:solidFill>
                  <a:srgbClr val="FF0000"/>
                </a:solidFill>
                <a:latin typeface="Arial"/>
                <a:cs typeface="Arial"/>
              </a:rPr>
              <a:t>Absolute </a:t>
            </a:r>
            <a:r>
              <a:rPr sz="1800" b="1" spc="-5" dirty="0">
                <a:solidFill>
                  <a:srgbClr val="FF0000"/>
                </a:solidFill>
                <a:latin typeface="Arial"/>
                <a:cs typeface="Arial"/>
              </a:rPr>
              <a:t>Path</a:t>
            </a:r>
            <a:endParaRPr sz="1800" dirty="0">
              <a:latin typeface="Arial"/>
              <a:cs typeface="Arial"/>
            </a:endParaRPr>
          </a:p>
          <a:p>
            <a:pPr marL="12700" marR="172720">
              <a:lnSpc>
                <a:spcPct val="100000"/>
              </a:lnSpc>
              <a:spcBef>
                <a:spcPts val="5"/>
              </a:spcBef>
            </a:pPr>
            <a:r>
              <a:rPr sz="1600" b="1" spc="-10" dirty="0">
                <a:solidFill>
                  <a:srgbClr val="00AF50"/>
                </a:solidFill>
                <a:highlight>
                  <a:srgbClr val="00FFFF"/>
                </a:highlight>
                <a:latin typeface="Arial"/>
                <a:cs typeface="Arial"/>
              </a:rPr>
              <a:t>The </a:t>
            </a:r>
            <a:r>
              <a:rPr sz="1600" b="1" spc="-5" dirty="0">
                <a:solidFill>
                  <a:srgbClr val="00AF50"/>
                </a:solidFill>
                <a:highlight>
                  <a:srgbClr val="00FFFF"/>
                </a:highlight>
                <a:latin typeface="Arial"/>
                <a:cs typeface="Arial"/>
              </a:rPr>
              <a:t>absolute path is </a:t>
            </a:r>
            <a:r>
              <a:rPr sz="1600" b="1" spc="-10" dirty="0">
                <a:solidFill>
                  <a:srgbClr val="00AF50"/>
                </a:solidFill>
                <a:highlight>
                  <a:srgbClr val="00FFFF"/>
                </a:highlight>
                <a:latin typeface="Arial"/>
                <a:cs typeface="Arial"/>
              </a:rPr>
              <a:t>the </a:t>
            </a:r>
            <a:r>
              <a:rPr sz="1600" b="1" spc="-5" dirty="0">
                <a:solidFill>
                  <a:srgbClr val="00AF50"/>
                </a:solidFill>
                <a:highlight>
                  <a:srgbClr val="00FFFF"/>
                </a:highlight>
                <a:latin typeface="Arial"/>
                <a:cs typeface="Arial"/>
              </a:rPr>
              <a:t>full path to some place on </a:t>
            </a:r>
            <a:r>
              <a:rPr sz="1600" b="1" spc="-15" dirty="0">
                <a:solidFill>
                  <a:srgbClr val="00AF50"/>
                </a:solidFill>
                <a:highlight>
                  <a:srgbClr val="00FFFF"/>
                </a:highlight>
                <a:latin typeface="Arial"/>
                <a:cs typeface="Arial"/>
              </a:rPr>
              <a:t>your  computer. </a:t>
            </a:r>
            <a:endParaRPr lang="en-US" sz="1600" b="1" spc="-15" dirty="0">
              <a:solidFill>
                <a:srgbClr val="00AF50"/>
              </a:solidFill>
              <a:highlight>
                <a:srgbClr val="00FFFF"/>
              </a:highlight>
              <a:latin typeface="Arial"/>
              <a:cs typeface="Arial"/>
            </a:endParaRPr>
          </a:p>
          <a:p>
            <a:pPr marL="12700" marR="172720" algn="ctr">
              <a:lnSpc>
                <a:spcPct val="100000"/>
              </a:lnSpc>
              <a:spcBef>
                <a:spcPts val="5"/>
              </a:spcBef>
            </a:pPr>
            <a:r>
              <a:rPr lang="en-US" sz="1600" b="1" spc="-15" dirty="0">
                <a:solidFill>
                  <a:srgbClr val="00AF50"/>
                </a:solidFill>
                <a:latin typeface="Arial"/>
                <a:cs typeface="Arial"/>
              </a:rPr>
              <a:t>OR</a:t>
            </a:r>
          </a:p>
          <a:p>
            <a:pPr marL="12700" marR="172720">
              <a:lnSpc>
                <a:spcPct val="100000"/>
              </a:lnSpc>
              <a:spcBef>
                <a:spcPts val="5"/>
              </a:spcBef>
            </a:pPr>
            <a:r>
              <a:rPr lang="en-US" sz="1600" b="1" spc="-15" dirty="0">
                <a:solidFill>
                  <a:srgbClr val="00AF50"/>
                </a:solidFill>
                <a:highlight>
                  <a:srgbClr val="00FFFF"/>
                </a:highlight>
                <a:latin typeface="Arial"/>
                <a:cs typeface="Arial"/>
              </a:rPr>
              <a:t>It is the path mentioned from the top level of hierarchy.</a:t>
            </a:r>
          </a:p>
          <a:p>
            <a:pPr marL="12700" marR="172720" algn="ctr">
              <a:lnSpc>
                <a:spcPct val="100000"/>
              </a:lnSpc>
              <a:spcBef>
                <a:spcPts val="5"/>
              </a:spcBef>
            </a:pPr>
            <a:r>
              <a:rPr lang="en-US" sz="1600" b="1" spc="-15" dirty="0">
                <a:solidFill>
                  <a:srgbClr val="00AF50"/>
                </a:solidFill>
                <a:latin typeface="Arial"/>
                <a:cs typeface="Arial"/>
              </a:rPr>
              <a:t>OR</a:t>
            </a:r>
          </a:p>
          <a:p>
            <a:pPr marL="12700" marR="172720">
              <a:lnSpc>
                <a:spcPct val="100000"/>
              </a:lnSpc>
              <a:spcBef>
                <a:spcPts val="5"/>
              </a:spcBef>
            </a:pPr>
            <a:r>
              <a:rPr lang="en-US" dirty="0">
                <a:highlight>
                  <a:srgbClr val="00FFFF"/>
                </a:highlight>
              </a:rPr>
              <a:t>To access a given file or directory, starting from the root of the file system</a:t>
            </a:r>
            <a:endParaRPr lang="en-US" sz="1600" b="1" spc="-15" dirty="0">
              <a:solidFill>
                <a:srgbClr val="00AF50"/>
              </a:solidFill>
              <a:highlight>
                <a:srgbClr val="00FFFF"/>
              </a:highlight>
              <a:latin typeface="Arial"/>
              <a:cs typeface="Arial"/>
            </a:endParaRPr>
          </a:p>
          <a:p>
            <a:pPr marL="12700" marR="172720">
              <a:lnSpc>
                <a:spcPct val="100000"/>
              </a:lnSpc>
              <a:spcBef>
                <a:spcPts val="5"/>
              </a:spcBef>
            </a:pPr>
            <a:endParaRPr lang="en-US" sz="1600" b="1" spc="-15" dirty="0">
              <a:solidFill>
                <a:srgbClr val="00AF50"/>
              </a:solidFill>
              <a:latin typeface="Arial"/>
              <a:cs typeface="Arial"/>
            </a:endParaRPr>
          </a:p>
          <a:p>
            <a:pPr marL="12700" marR="172720">
              <a:lnSpc>
                <a:spcPct val="100000"/>
              </a:lnSpc>
              <a:spcBef>
                <a:spcPts val="5"/>
              </a:spcBef>
            </a:pPr>
            <a:r>
              <a:rPr sz="1600" b="1" spc="-10" dirty="0">
                <a:solidFill>
                  <a:srgbClr val="00AF50"/>
                </a:solidFill>
                <a:latin typeface="Arial"/>
                <a:cs typeface="Arial"/>
              </a:rPr>
              <a:t>For </a:t>
            </a:r>
            <a:r>
              <a:rPr sz="1600" b="1" spc="-5" dirty="0">
                <a:solidFill>
                  <a:srgbClr val="00AF50"/>
                </a:solidFill>
                <a:latin typeface="Arial"/>
                <a:cs typeface="Arial"/>
              </a:rPr>
              <a:t>example:  </a:t>
            </a:r>
            <a:r>
              <a:rPr sz="1600" b="1" spc="-10" dirty="0">
                <a:solidFill>
                  <a:srgbClr val="00AF50"/>
                </a:solidFill>
                <a:latin typeface="Arial"/>
                <a:cs typeface="Arial"/>
              </a:rPr>
              <a:t>Absolute </a:t>
            </a:r>
            <a:r>
              <a:rPr sz="1600" b="1" spc="-5" dirty="0">
                <a:solidFill>
                  <a:srgbClr val="00AF50"/>
                </a:solidFill>
                <a:latin typeface="Arial"/>
                <a:cs typeface="Arial"/>
              </a:rPr>
              <a:t>path:</a:t>
            </a:r>
            <a:r>
              <a:rPr sz="1600" b="1" spc="95" dirty="0">
                <a:solidFill>
                  <a:srgbClr val="00AF50"/>
                </a:solidFill>
                <a:latin typeface="Arial"/>
                <a:cs typeface="Arial"/>
              </a:rPr>
              <a:t> </a:t>
            </a:r>
            <a:r>
              <a:rPr lang="en-US" sz="1600" b="1" spc="-5" dirty="0">
                <a:solidFill>
                  <a:srgbClr val="00AF50"/>
                </a:solidFill>
                <a:latin typeface="Arial"/>
                <a:cs typeface="Arial"/>
              </a:rPr>
              <a:t>C:\Users\hp\Desktop\cs\function.py</a:t>
            </a:r>
            <a:endParaRPr sz="1600" dirty="0">
              <a:latin typeface="Arial"/>
              <a:cs typeface="Arial"/>
            </a:endParaRPr>
          </a:p>
        </p:txBody>
      </p:sp>
      <p:sp>
        <p:nvSpPr>
          <p:cNvPr id="15" name="TextBox 14">
            <a:extLst>
              <a:ext uri="{FF2B5EF4-FFF2-40B4-BE49-F238E27FC236}">
                <a16:creationId xmlns:a16="http://schemas.microsoft.com/office/drawing/2014/main" xmlns="" id="{37551778-3139-4BC1-A8D6-F39968C0D68F}"/>
              </a:ext>
            </a:extLst>
          </p:cNvPr>
          <p:cNvSpPr txBox="1"/>
          <p:nvPr/>
        </p:nvSpPr>
        <p:spPr>
          <a:xfrm>
            <a:off x="654507" y="851598"/>
            <a:ext cx="8314359" cy="923330"/>
          </a:xfrm>
          <a:prstGeom prst="rect">
            <a:avLst/>
          </a:prstGeom>
          <a:noFill/>
        </p:spPr>
        <p:txBody>
          <a:bodyPr wrap="square" rtlCol="0">
            <a:spAutoFit/>
          </a:bodyPr>
          <a:lstStyle/>
          <a:p>
            <a:r>
              <a:rPr lang="en-US" dirty="0"/>
              <a:t>Path- </a:t>
            </a:r>
          </a:p>
          <a:p>
            <a:pPr marL="285750" indent="-285750">
              <a:buFont typeface="Arial" panose="020B0604020202020204" pitchFamily="34" charset="0"/>
              <a:buChar char="•"/>
            </a:pPr>
            <a:r>
              <a:rPr lang="en-US" dirty="0">
                <a:highlight>
                  <a:srgbClr val="FFFF00"/>
                </a:highlight>
              </a:rPr>
              <a:t>it is a sequence which gives us access to a file. </a:t>
            </a:r>
          </a:p>
          <a:p>
            <a:pPr marL="285750" indent="-285750">
              <a:buFont typeface="Arial" panose="020B0604020202020204" pitchFamily="34" charset="0"/>
              <a:buChar char="•"/>
            </a:pPr>
            <a:r>
              <a:rPr lang="en-US" dirty="0">
                <a:highlight>
                  <a:srgbClr val="FFFF00"/>
                </a:highlight>
              </a:rPr>
              <a:t>It is an address or location </a:t>
            </a:r>
          </a:p>
        </p:txBody>
      </p:sp>
      <p:sp>
        <p:nvSpPr>
          <p:cNvPr id="16" name="TextBox 15">
            <a:extLst>
              <a:ext uri="{FF2B5EF4-FFF2-40B4-BE49-F238E27FC236}">
                <a16:creationId xmlns:a16="http://schemas.microsoft.com/office/drawing/2014/main" xmlns="" id="{5AACD130-657A-4761-9E1F-C040A78FB942}"/>
              </a:ext>
            </a:extLst>
          </p:cNvPr>
          <p:cNvSpPr txBox="1"/>
          <p:nvPr/>
        </p:nvSpPr>
        <p:spPr>
          <a:xfrm>
            <a:off x="381001" y="4485743"/>
            <a:ext cx="8382000" cy="2308324"/>
          </a:xfrm>
          <a:prstGeom prst="rect">
            <a:avLst/>
          </a:prstGeom>
          <a:noFill/>
        </p:spPr>
        <p:txBody>
          <a:bodyPr wrap="square" rtlCol="0">
            <a:spAutoFit/>
          </a:bodyPr>
          <a:lstStyle/>
          <a:p>
            <a:r>
              <a:rPr lang="en-US" b="1" spc="-10" dirty="0">
                <a:solidFill>
                  <a:srgbClr val="FF0000"/>
                </a:solidFill>
                <a:latin typeface="Arial"/>
                <a:cs typeface="Arial"/>
              </a:rPr>
              <a:t>Relative</a:t>
            </a:r>
            <a:r>
              <a:rPr lang="en-US" b="1" spc="160" dirty="0">
                <a:solidFill>
                  <a:srgbClr val="FF0000"/>
                </a:solidFill>
                <a:latin typeface="Arial"/>
                <a:cs typeface="Arial"/>
              </a:rPr>
              <a:t> </a:t>
            </a:r>
            <a:r>
              <a:rPr lang="en-US" b="1" spc="-5" dirty="0">
                <a:solidFill>
                  <a:srgbClr val="FF0000"/>
                </a:solidFill>
                <a:latin typeface="Arial"/>
                <a:cs typeface="Arial"/>
              </a:rPr>
              <a:t>Path</a:t>
            </a:r>
          </a:p>
          <a:p>
            <a:r>
              <a:rPr lang="en-US" b="1" spc="-10" dirty="0">
                <a:solidFill>
                  <a:srgbClr val="00AF50"/>
                </a:solidFill>
                <a:highlight>
                  <a:srgbClr val="00FFFF"/>
                </a:highlight>
                <a:latin typeface="Arial"/>
                <a:cs typeface="Arial"/>
              </a:rPr>
              <a:t>The relative </a:t>
            </a:r>
            <a:r>
              <a:rPr lang="en-US" b="1" spc="-5" dirty="0">
                <a:solidFill>
                  <a:srgbClr val="00AF50"/>
                </a:solidFill>
                <a:highlight>
                  <a:srgbClr val="00FFFF"/>
                </a:highlight>
                <a:latin typeface="Arial"/>
                <a:cs typeface="Arial"/>
              </a:rPr>
              <a:t>path is </a:t>
            </a:r>
            <a:r>
              <a:rPr lang="en-US" b="1" spc="-10" dirty="0">
                <a:solidFill>
                  <a:srgbClr val="00AF50"/>
                </a:solidFill>
                <a:highlight>
                  <a:srgbClr val="00FFFF"/>
                </a:highlight>
                <a:latin typeface="Arial"/>
                <a:cs typeface="Arial"/>
              </a:rPr>
              <a:t>the </a:t>
            </a:r>
            <a:r>
              <a:rPr lang="en-US" b="1" spc="-5" dirty="0">
                <a:solidFill>
                  <a:srgbClr val="00AF50"/>
                </a:solidFill>
                <a:highlight>
                  <a:srgbClr val="00FFFF"/>
                </a:highlight>
                <a:latin typeface="Arial"/>
                <a:cs typeface="Arial"/>
              </a:rPr>
              <a:t>path to some file </a:t>
            </a:r>
            <a:r>
              <a:rPr lang="en-US" b="1" spc="5" dirty="0">
                <a:solidFill>
                  <a:srgbClr val="00AF50"/>
                </a:solidFill>
                <a:highlight>
                  <a:srgbClr val="00FFFF"/>
                </a:highlight>
                <a:latin typeface="Arial"/>
                <a:cs typeface="Arial"/>
              </a:rPr>
              <a:t>with </a:t>
            </a:r>
            <a:r>
              <a:rPr lang="en-US" b="1" spc="-5" dirty="0">
                <a:solidFill>
                  <a:srgbClr val="00AF50"/>
                </a:solidFill>
                <a:highlight>
                  <a:srgbClr val="00FFFF"/>
                </a:highlight>
                <a:latin typeface="Arial"/>
                <a:cs typeface="Arial"/>
              </a:rPr>
              <a:t>respect  to current </a:t>
            </a:r>
            <a:r>
              <a:rPr lang="en-US" b="1" dirty="0">
                <a:solidFill>
                  <a:srgbClr val="00AF50"/>
                </a:solidFill>
                <a:highlight>
                  <a:srgbClr val="00FFFF"/>
                </a:highlight>
                <a:latin typeface="Arial"/>
                <a:cs typeface="Arial"/>
              </a:rPr>
              <a:t>working </a:t>
            </a:r>
            <a:r>
              <a:rPr lang="en-US" b="1" spc="-5" dirty="0">
                <a:solidFill>
                  <a:srgbClr val="00AF50"/>
                </a:solidFill>
                <a:highlight>
                  <a:srgbClr val="00FFFF"/>
                </a:highlight>
                <a:latin typeface="Arial"/>
                <a:cs typeface="Arial"/>
              </a:rPr>
              <a:t>directory</a:t>
            </a:r>
          </a:p>
          <a:p>
            <a:endParaRPr lang="en-US" b="1" spc="-5" dirty="0">
              <a:solidFill>
                <a:srgbClr val="00AF50"/>
              </a:solidFill>
              <a:latin typeface="Arial"/>
              <a:cs typeface="Arial"/>
            </a:endParaRPr>
          </a:p>
          <a:p>
            <a:r>
              <a:rPr lang="en-US" b="1" spc="-5" dirty="0">
                <a:solidFill>
                  <a:srgbClr val="00AF50"/>
                </a:solidFill>
                <a:latin typeface="Arial"/>
                <a:cs typeface="Arial"/>
              </a:rPr>
              <a:t>e.g. </a:t>
            </a:r>
            <a:r>
              <a:rPr lang="en-US" b="1" spc="-10" dirty="0">
                <a:solidFill>
                  <a:srgbClr val="00AF50"/>
                </a:solidFill>
                <a:latin typeface="Arial"/>
                <a:cs typeface="Arial"/>
              </a:rPr>
              <a:t>Relative </a:t>
            </a:r>
            <a:r>
              <a:rPr lang="en-US" b="1" spc="-5" dirty="0">
                <a:solidFill>
                  <a:srgbClr val="00AF50"/>
                </a:solidFill>
                <a:latin typeface="Arial"/>
                <a:cs typeface="Arial"/>
              </a:rPr>
              <a:t>path:</a:t>
            </a:r>
            <a:r>
              <a:rPr lang="en-US" b="1" spc="95" dirty="0">
                <a:solidFill>
                  <a:srgbClr val="00AF50"/>
                </a:solidFill>
                <a:latin typeface="Arial"/>
                <a:cs typeface="Arial"/>
              </a:rPr>
              <a:t> “</a:t>
            </a:r>
            <a:r>
              <a:rPr lang="en-US" b="1" spc="-5" dirty="0">
                <a:solidFill>
                  <a:srgbClr val="00AF50"/>
                </a:solidFill>
                <a:latin typeface="Arial"/>
                <a:cs typeface="Arial"/>
              </a:rPr>
              <a:t>function.py”</a:t>
            </a:r>
          </a:p>
          <a:p>
            <a:r>
              <a:rPr lang="en-US" b="1" spc="-5" dirty="0">
                <a:solidFill>
                  <a:srgbClr val="00AF50"/>
                </a:solidFill>
                <a:latin typeface="Arial"/>
                <a:cs typeface="Arial"/>
              </a:rPr>
              <a:t>  or </a:t>
            </a:r>
          </a:p>
          <a:p>
            <a:r>
              <a:rPr lang="en-US" b="1" spc="-5" dirty="0">
                <a:solidFill>
                  <a:srgbClr val="00AF50"/>
                </a:solidFill>
                <a:latin typeface="Arial"/>
                <a:cs typeface="Arial"/>
              </a:rPr>
              <a:t>    “..\function.py”</a:t>
            </a:r>
            <a:endParaRPr lang="en-US" dirty="0">
              <a:latin typeface="Arial"/>
              <a:cs typeface="Arial"/>
            </a:endParaRP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381000" y="806653"/>
            <a:ext cx="8382000" cy="3088025"/>
          </a:xfrm>
          <a:prstGeom prst="rect">
            <a:avLst/>
          </a:prstGeom>
        </p:spPr>
        <p:txBody>
          <a:bodyPr vert="horz" wrap="square" lIns="0" tIns="12700" rIns="0" bIns="0" rtlCol="0">
            <a:spAutoFit/>
          </a:bodyPr>
          <a:lstStyle/>
          <a:p>
            <a:pPr marL="12700">
              <a:lnSpc>
                <a:spcPts val="4300"/>
              </a:lnSpc>
            </a:pPr>
            <a:r>
              <a:rPr sz="3600" spc="-5" dirty="0">
                <a:solidFill>
                  <a:srgbClr val="FF0000"/>
                </a:solidFill>
                <a:latin typeface="Arial"/>
                <a:cs typeface="Arial"/>
              </a:rPr>
              <a:t>The </a:t>
            </a:r>
            <a:r>
              <a:rPr sz="3600" spc="-5" dirty="0" err="1">
                <a:solidFill>
                  <a:srgbClr val="FF0000"/>
                </a:solidFill>
                <a:latin typeface="Arial"/>
                <a:cs typeface="Arial"/>
              </a:rPr>
              <a:t>read</a:t>
            </a:r>
            <a:r>
              <a:rPr lang="en-US" sz="3600" spc="-5" dirty="0" err="1">
                <a:solidFill>
                  <a:srgbClr val="FF0000"/>
                </a:solidFill>
                <a:latin typeface="Arial"/>
                <a:cs typeface="Arial"/>
              </a:rPr>
              <a:t>line</a:t>
            </a:r>
            <a:r>
              <a:rPr sz="3600" spc="-5" dirty="0">
                <a:solidFill>
                  <a:srgbClr val="FF0000"/>
                </a:solidFill>
                <a:latin typeface="Arial"/>
                <a:cs typeface="Arial"/>
              </a:rPr>
              <a:t>()</a:t>
            </a:r>
            <a:r>
              <a:rPr lang="en-US" sz="3600" spc="-5" dirty="0">
                <a:solidFill>
                  <a:srgbClr val="FF0000"/>
                </a:solidFill>
                <a:latin typeface="Arial"/>
                <a:cs typeface="Arial"/>
              </a:rPr>
              <a:t> </a:t>
            </a:r>
            <a:r>
              <a:rPr sz="3600" spc="-5" dirty="0">
                <a:solidFill>
                  <a:srgbClr val="FF0000"/>
                </a:solidFill>
                <a:latin typeface="Arial"/>
                <a:cs typeface="Arial"/>
              </a:rPr>
              <a:t>Method</a:t>
            </a:r>
            <a:endParaRPr sz="3600" dirty="0">
              <a:latin typeface="Arial"/>
              <a:cs typeface="Arial"/>
            </a:endParaRPr>
          </a:p>
          <a:p>
            <a:pPr marL="12700" marR="5080" algn="just">
              <a:lnSpc>
                <a:spcPct val="100000"/>
              </a:lnSpc>
              <a:spcBef>
                <a:spcPts val="20"/>
              </a:spcBef>
            </a:pPr>
            <a:r>
              <a:rPr sz="2800" spc="-5" dirty="0">
                <a:solidFill>
                  <a:srgbClr val="00AF50"/>
                </a:solidFill>
                <a:latin typeface="Arial"/>
                <a:cs typeface="Arial"/>
              </a:rPr>
              <a:t>It reads </a:t>
            </a:r>
            <a:r>
              <a:rPr sz="2800" spc="-10" dirty="0">
                <a:solidFill>
                  <a:srgbClr val="00AF50"/>
                </a:solidFill>
                <a:latin typeface="Arial"/>
                <a:cs typeface="Arial"/>
              </a:rPr>
              <a:t>the </a:t>
            </a:r>
            <a:r>
              <a:rPr lang="en-US" sz="2800" spc="-5" dirty="0" err="1">
                <a:solidFill>
                  <a:srgbClr val="00AF50"/>
                </a:solidFill>
                <a:latin typeface="Arial"/>
                <a:cs typeface="Arial"/>
              </a:rPr>
              <a:t>lines.</a:t>
            </a:r>
            <a:r>
              <a:rPr lang="en-US" sz="2800" b="1" u="sng" spc="-5" dirty="0" err="1">
                <a:solidFill>
                  <a:srgbClr val="00AF50"/>
                </a:solidFill>
                <a:latin typeface="Arial"/>
                <a:cs typeface="Arial"/>
              </a:rPr>
              <a:t>It</a:t>
            </a:r>
            <a:r>
              <a:rPr lang="en-US" sz="2800" b="1" u="sng" spc="-5" dirty="0">
                <a:solidFill>
                  <a:srgbClr val="00AF50"/>
                </a:solidFill>
                <a:latin typeface="Arial"/>
                <a:cs typeface="Arial"/>
              </a:rPr>
              <a:t> returns the read lines as list</a:t>
            </a:r>
          </a:p>
          <a:p>
            <a:pPr marL="12700" marR="5080" algn="just">
              <a:lnSpc>
                <a:spcPct val="100000"/>
              </a:lnSpc>
              <a:spcBef>
                <a:spcPts val="20"/>
              </a:spcBef>
            </a:pPr>
            <a:endParaRPr lang="en-US" sz="2800" dirty="0">
              <a:solidFill>
                <a:srgbClr val="00AF50"/>
              </a:solidFill>
              <a:latin typeface="Arial"/>
              <a:cs typeface="Arial"/>
            </a:endParaRPr>
          </a:p>
          <a:p>
            <a:pPr marL="12700" marR="5080" algn="just">
              <a:lnSpc>
                <a:spcPct val="100000"/>
              </a:lnSpc>
              <a:spcBef>
                <a:spcPts val="20"/>
              </a:spcBef>
            </a:pPr>
            <a:r>
              <a:rPr lang="en-US" sz="2800" dirty="0">
                <a:solidFill>
                  <a:srgbClr val="00AF50"/>
                </a:solidFill>
                <a:latin typeface="Arial"/>
                <a:cs typeface="Arial"/>
              </a:rPr>
              <a:t>f=open(“</a:t>
            </a:r>
            <a:r>
              <a:rPr lang="en-US" sz="2800" dirty="0" err="1">
                <a:solidFill>
                  <a:srgbClr val="00AF50"/>
                </a:solidFill>
                <a:latin typeface="Arial"/>
                <a:cs typeface="Arial"/>
              </a:rPr>
              <a:t>notes.txt”,”r</a:t>
            </a:r>
            <a:r>
              <a:rPr lang="en-US" sz="2800" dirty="0">
                <a:solidFill>
                  <a:srgbClr val="00AF50"/>
                </a:solidFill>
                <a:latin typeface="Arial"/>
                <a:cs typeface="Arial"/>
              </a:rPr>
              <a:t>”)</a:t>
            </a:r>
          </a:p>
          <a:p>
            <a:pPr marL="12700" marR="5080" algn="just">
              <a:lnSpc>
                <a:spcPct val="100000"/>
              </a:lnSpc>
              <a:spcBef>
                <a:spcPts val="20"/>
              </a:spcBef>
            </a:pPr>
            <a:r>
              <a:rPr lang="en-US" sz="2800" dirty="0">
                <a:solidFill>
                  <a:srgbClr val="00AF50"/>
                </a:solidFill>
                <a:latin typeface="Arial"/>
                <a:cs typeface="Arial"/>
              </a:rPr>
              <a:t>r=</a:t>
            </a:r>
            <a:r>
              <a:rPr lang="en-US" sz="2800" dirty="0" err="1">
                <a:solidFill>
                  <a:srgbClr val="00AF50"/>
                </a:solidFill>
                <a:latin typeface="Arial"/>
                <a:cs typeface="Arial"/>
              </a:rPr>
              <a:t>f.readline</a:t>
            </a:r>
            <a:r>
              <a:rPr lang="en-US" sz="2800" dirty="0">
                <a:solidFill>
                  <a:srgbClr val="00AF50"/>
                </a:solidFill>
                <a:latin typeface="Arial"/>
                <a:cs typeface="Arial"/>
              </a:rPr>
              <a:t>()</a:t>
            </a:r>
          </a:p>
          <a:p>
            <a:pPr marL="12700" marR="5080" algn="just">
              <a:lnSpc>
                <a:spcPct val="100000"/>
              </a:lnSpc>
              <a:spcBef>
                <a:spcPts val="20"/>
              </a:spcBef>
            </a:pPr>
            <a:r>
              <a:rPr lang="en-US" sz="2800" dirty="0">
                <a:solidFill>
                  <a:srgbClr val="00AF50"/>
                </a:solidFill>
                <a:latin typeface="Arial"/>
                <a:cs typeface="Arial"/>
              </a:rPr>
              <a:t>print(r)</a:t>
            </a:r>
          </a:p>
          <a:p>
            <a:pPr marL="12700" marR="5080" algn="just">
              <a:lnSpc>
                <a:spcPct val="100000"/>
              </a:lnSpc>
              <a:spcBef>
                <a:spcPts val="20"/>
              </a:spcBef>
            </a:pPr>
            <a:endParaRPr sz="2400" dirty="0">
              <a:latin typeface="Arial"/>
              <a:cs typeface="Arial"/>
            </a:endParaRPr>
          </a:p>
        </p:txBody>
      </p:sp>
    </p:spTree>
    <p:extLst>
      <p:ext uri="{BB962C8B-B14F-4D97-AF65-F5344CB8AC3E}">
        <p14:creationId xmlns:p14="http://schemas.microsoft.com/office/powerpoint/2010/main" val="4142783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06653"/>
            <a:ext cx="7795259" cy="5304016"/>
          </a:xfrm>
          <a:prstGeom prst="rect">
            <a:avLst/>
          </a:prstGeom>
        </p:spPr>
        <p:txBody>
          <a:bodyPr vert="horz" wrap="square" lIns="0" tIns="12700" rIns="0" bIns="0" rtlCol="0">
            <a:spAutoFit/>
          </a:bodyPr>
          <a:lstStyle/>
          <a:p>
            <a:pPr marL="12700">
              <a:lnSpc>
                <a:spcPts val="4300"/>
              </a:lnSpc>
            </a:pPr>
            <a:r>
              <a:rPr lang="en-US" sz="3600" spc="-5" dirty="0">
                <a:solidFill>
                  <a:srgbClr val="FF0000"/>
                </a:solidFill>
                <a:latin typeface="Arial"/>
                <a:cs typeface="Arial"/>
              </a:rPr>
              <a:t>Combine Open() and read ()</a:t>
            </a:r>
            <a:endParaRPr sz="3600" dirty="0">
              <a:latin typeface="Arial"/>
              <a:cs typeface="Arial"/>
            </a:endParaRPr>
          </a:p>
          <a:p>
            <a:pPr marL="12700" marR="5080" algn="just">
              <a:lnSpc>
                <a:spcPct val="100000"/>
              </a:lnSpc>
              <a:spcBef>
                <a:spcPts val="20"/>
              </a:spcBef>
            </a:pPr>
            <a:endParaRPr lang="en-US" sz="2800" dirty="0">
              <a:solidFill>
                <a:srgbClr val="00AF50"/>
              </a:solidFill>
              <a:latin typeface="Arial"/>
              <a:cs typeface="Arial"/>
            </a:endParaRPr>
          </a:p>
          <a:p>
            <a:pPr marL="12700" marR="5080" algn="just">
              <a:lnSpc>
                <a:spcPct val="100000"/>
              </a:lnSpc>
              <a:spcBef>
                <a:spcPts val="20"/>
              </a:spcBef>
            </a:pPr>
            <a:r>
              <a:rPr lang="en-US" sz="2800" dirty="0">
                <a:solidFill>
                  <a:srgbClr val="00AF50"/>
                </a:solidFill>
                <a:latin typeface="Arial"/>
                <a:cs typeface="Arial"/>
              </a:rPr>
              <a:t>f=open(“</a:t>
            </a:r>
            <a:r>
              <a:rPr lang="en-US" sz="2800" dirty="0" err="1">
                <a:solidFill>
                  <a:srgbClr val="00AF50"/>
                </a:solidFill>
                <a:latin typeface="Arial"/>
                <a:cs typeface="Arial"/>
              </a:rPr>
              <a:t>notes.txt”,”r</a:t>
            </a:r>
            <a:r>
              <a:rPr lang="en-US" sz="2800" dirty="0">
                <a:solidFill>
                  <a:srgbClr val="00AF50"/>
                </a:solidFill>
                <a:latin typeface="Arial"/>
                <a:cs typeface="Arial"/>
              </a:rPr>
              <a:t>”)</a:t>
            </a:r>
          </a:p>
          <a:p>
            <a:pPr marL="12700" marR="5080" algn="just">
              <a:lnSpc>
                <a:spcPct val="100000"/>
              </a:lnSpc>
              <a:spcBef>
                <a:spcPts val="20"/>
              </a:spcBef>
            </a:pPr>
            <a:r>
              <a:rPr lang="en-US" sz="2800" dirty="0">
                <a:solidFill>
                  <a:srgbClr val="00AF50"/>
                </a:solidFill>
                <a:latin typeface="Arial"/>
                <a:cs typeface="Arial"/>
              </a:rPr>
              <a:t>r=</a:t>
            </a:r>
            <a:r>
              <a:rPr lang="en-US" sz="2800" dirty="0" err="1">
                <a:solidFill>
                  <a:srgbClr val="00AF50"/>
                </a:solidFill>
                <a:latin typeface="Arial"/>
                <a:cs typeface="Arial"/>
              </a:rPr>
              <a:t>f.read</a:t>
            </a:r>
            <a:r>
              <a:rPr lang="en-US" sz="2800" dirty="0">
                <a:solidFill>
                  <a:srgbClr val="00AF50"/>
                </a:solidFill>
                <a:latin typeface="Arial"/>
                <a:cs typeface="Arial"/>
              </a:rPr>
              <a:t>()</a:t>
            </a:r>
          </a:p>
          <a:p>
            <a:pPr marL="12700" marR="5080" algn="just">
              <a:lnSpc>
                <a:spcPct val="100000"/>
              </a:lnSpc>
              <a:spcBef>
                <a:spcPts val="20"/>
              </a:spcBef>
            </a:pPr>
            <a:r>
              <a:rPr lang="en-US" sz="2800" dirty="0">
                <a:solidFill>
                  <a:srgbClr val="00AF50"/>
                </a:solidFill>
                <a:latin typeface="Arial"/>
                <a:cs typeface="Arial"/>
              </a:rPr>
              <a:t>print(r)</a:t>
            </a:r>
          </a:p>
          <a:p>
            <a:pPr marL="12700" marR="5080" algn="just">
              <a:lnSpc>
                <a:spcPct val="100000"/>
              </a:lnSpc>
              <a:spcBef>
                <a:spcPts val="20"/>
              </a:spcBef>
            </a:pPr>
            <a:endParaRPr lang="en-US" sz="2800" dirty="0">
              <a:solidFill>
                <a:srgbClr val="00AF50"/>
              </a:solidFill>
              <a:latin typeface="Arial"/>
              <a:cs typeface="Arial"/>
            </a:endParaRPr>
          </a:p>
          <a:p>
            <a:pPr marL="12700" marR="5080" algn="just">
              <a:lnSpc>
                <a:spcPct val="100000"/>
              </a:lnSpc>
              <a:spcBef>
                <a:spcPts val="20"/>
              </a:spcBef>
            </a:pPr>
            <a:r>
              <a:rPr lang="en-US" sz="2400" dirty="0">
                <a:solidFill>
                  <a:srgbClr val="00AF50"/>
                </a:solidFill>
                <a:latin typeface="Arial"/>
                <a:cs typeface="Arial"/>
              </a:rPr>
              <a:t>f=open(“</a:t>
            </a:r>
            <a:r>
              <a:rPr lang="en-US" sz="2400" dirty="0" err="1">
                <a:solidFill>
                  <a:srgbClr val="00AF50"/>
                </a:solidFill>
                <a:latin typeface="Arial"/>
                <a:cs typeface="Arial"/>
              </a:rPr>
              <a:t>notes.txt”,”r</a:t>
            </a:r>
            <a:r>
              <a:rPr lang="en-US" sz="2400" dirty="0">
                <a:solidFill>
                  <a:srgbClr val="00AF50"/>
                </a:solidFill>
                <a:latin typeface="Arial"/>
                <a:cs typeface="Arial"/>
              </a:rPr>
              <a:t>”).read()</a:t>
            </a:r>
          </a:p>
          <a:p>
            <a:pPr marL="12700" marR="5080" algn="just">
              <a:lnSpc>
                <a:spcPct val="100000"/>
              </a:lnSpc>
              <a:spcBef>
                <a:spcPts val="20"/>
              </a:spcBef>
            </a:pPr>
            <a:r>
              <a:rPr lang="en-US" sz="2400" dirty="0">
                <a:solidFill>
                  <a:srgbClr val="00AF50"/>
                </a:solidFill>
                <a:latin typeface="Arial"/>
                <a:cs typeface="Arial"/>
              </a:rPr>
              <a:t>print(f)</a:t>
            </a:r>
          </a:p>
          <a:p>
            <a:pPr marL="12700" marR="5080" algn="just">
              <a:lnSpc>
                <a:spcPct val="100000"/>
              </a:lnSpc>
              <a:spcBef>
                <a:spcPts val="20"/>
              </a:spcBef>
            </a:pPr>
            <a:r>
              <a:rPr lang="en-US" sz="2400" dirty="0">
                <a:solidFill>
                  <a:srgbClr val="00AF50"/>
                </a:solidFill>
                <a:latin typeface="Arial"/>
                <a:cs typeface="Arial"/>
              </a:rPr>
              <a:t>f=open(“</a:t>
            </a:r>
            <a:r>
              <a:rPr lang="en-US" sz="2400" dirty="0" err="1">
                <a:solidFill>
                  <a:srgbClr val="00AF50"/>
                </a:solidFill>
                <a:latin typeface="Arial"/>
                <a:cs typeface="Arial"/>
              </a:rPr>
              <a:t>notes.txt”,”r</a:t>
            </a:r>
            <a:r>
              <a:rPr lang="en-US" sz="2400" dirty="0">
                <a:solidFill>
                  <a:srgbClr val="00AF50"/>
                </a:solidFill>
                <a:latin typeface="Arial"/>
                <a:cs typeface="Arial"/>
              </a:rPr>
              <a:t>”).</a:t>
            </a:r>
            <a:r>
              <a:rPr lang="en-US" sz="2400" dirty="0" err="1">
                <a:solidFill>
                  <a:srgbClr val="00AF50"/>
                </a:solidFill>
                <a:latin typeface="Arial"/>
                <a:cs typeface="Arial"/>
              </a:rPr>
              <a:t>readline</a:t>
            </a:r>
            <a:r>
              <a:rPr lang="en-US" sz="2400" dirty="0">
                <a:solidFill>
                  <a:srgbClr val="00AF50"/>
                </a:solidFill>
                <a:latin typeface="Arial"/>
                <a:cs typeface="Arial"/>
              </a:rPr>
              <a:t>()</a:t>
            </a:r>
          </a:p>
          <a:p>
            <a:pPr marL="12700" marR="5080" algn="just">
              <a:lnSpc>
                <a:spcPct val="100000"/>
              </a:lnSpc>
              <a:spcBef>
                <a:spcPts val="20"/>
              </a:spcBef>
            </a:pPr>
            <a:r>
              <a:rPr lang="en-US" sz="2400" dirty="0">
                <a:solidFill>
                  <a:srgbClr val="00AF50"/>
                </a:solidFill>
                <a:latin typeface="Arial"/>
                <a:cs typeface="Arial"/>
              </a:rPr>
              <a:t>print(f)</a:t>
            </a:r>
          </a:p>
          <a:p>
            <a:pPr marL="12700" marR="5080" algn="just">
              <a:lnSpc>
                <a:spcPct val="100000"/>
              </a:lnSpc>
              <a:spcBef>
                <a:spcPts val="20"/>
              </a:spcBef>
            </a:pPr>
            <a:r>
              <a:rPr lang="en-US" sz="2400" dirty="0">
                <a:solidFill>
                  <a:srgbClr val="00AF50"/>
                </a:solidFill>
                <a:latin typeface="Arial"/>
                <a:cs typeface="Arial"/>
              </a:rPr>
              <a:t>f=open(“</a:t>
            </a:r>
            <a:r>
              <a:rPr lang="en-US" sz="2400" dirty="0" err="1">
                <a:solidFill>
                  <a:srgbClr val="00AF50"/>
                </a:solidFill>
                <a:latin typeface="Arial"/>
                <a:cs typeface="Arial"/>
              </a:rPr>
              <a:t>notes.txt”,”r</a:t>
            </a:r>
            <a:r>
              <a:rPr lang="en-US" sz="2400" dirty="0">
                <a:solidFill>
                  <a:srgbClr val="00AF50"/>
                </a:solidFill>
                <a:latin typeface="Arial"/>
                <a:cs typeface="Arial"/>
              </a:rPr>
              <a:t>”).</a:t>
            </a:r>
            <a:r>
              <a:rPr lang="en-US" sz="2400" dirty="0" err="1">
                <a:solidFill>
                  <a:srgbClr val="00AF50"/>
                </a:solidFill>
                <a:latin typeface="Arial"/>
                <a:cs typeface="Arial"/>
              </a:rPr>
              <a:t>readlines</a:t>
            </a:r>
            <a:r>
              <a:rPr lang="en-US" sz="2400" dirty="0">
                <a:solidFill>
                  <a:srgbClr val="00AF50"/>
                </a:solidFill>
                <a:latin typeface="Arial"/>
                <a:cs typeface="Arial"/>
              </a:rPr>
              <a:t>()</a:t>
            </a:r>
          </a:p>
          <a:p>
            <a:pPr marL="12700" marR="5080" algn="just">
              <a:lnSpc>
                <a:spcPct val="100000"/>
              </a:lnSpc>
              <a:spcBef>
                <a:spcPts val="20"/>
              </a:spcBef>
            </a:pPr>
            <a:r>
              <a:rPr lang="en-US" sz="2400" dirty="0">
                <a:solidFill>
                  <a:srgbClr val="00AF50"/>
                </a:solidFill>
                <a:latin typeface="Arial"/>
                <a:cs typeface="Arial"/>
              </a:rPr>
              <a:t>print(f)</a:t>
            </a:r>
          </a:p>
          <a:p>
            <a:pPr marL="12700" marR="5080" algn="just">
              <a:lnSpc>
                <a:spcPct val="100000"/>
              </a:lnSpc>
              <a:spcBef>
                <a:spcPts val="20"/>
              </a:spcBef>
            </a:pPr>
            <a:endParaRPr lang="en-US" sz="2400" dirty="0">
              <a:solidFill>
                <a:srgbClr val="00AF50"/>
              </a:solidFill>
              <a:latin typeface="Arial"/>
              <a:cs typeface="Arial"/>
            </a:endParaRPr>
          </a:p>
        </p:txBody>
      </p:sp>
    </p:spTree>
    <p:extLst>
      <p:ext uri="{BB962C8B-B14F-4D97-AF65-F5344CB8AC3E}">
        <p14:creationId xmlns:p14="http://schemas.microsoft.com/office/powerpoint/2010/main" val="2476956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06653"/>
            <a:ext cx="8213040" cy="6519734"/>
          </a:xfrm>
          <a:prstGeom prst="rect">
            <a:avLst/>
          </a:prstGeom>
        </p:spPr>
        <p:txBody>
          <a:bodyPr vert="horz" wrap="square" lIns="0" tIns="12700" rIns="0" bIns="0" rtlCol="0">
            <a:spAutoFit/>
          </a:bodyPr>
          <a:lstStyle/>
          <a:p>
            <a:pPr marL="12700">
              <a:lnSpc>
                <a:spcPts val="4300"/>
              </a:lnSpc>
            </a:pPr>
            <a:r>
              <a:rPr lang="en-US" sz="3600" spc="-5" dirty="0">
                <a:solidFill>
                  <a:srgbClr val="FF0000"/>
                </a:solidFill>
                <a:latin typeface="Arial"/>
                <a:cs typeface="Arial"/>
              </a:rPr>
              <a:t>Read first 2 lines</a:t>
            </a:r>
            <a:endParaRPr sz="3600" dirty="0">
              <a:latin typeface="Arial"/>
              <a:cs typeface="Arial"/>
            </a:endParaRPr>
          </a:p>
          <a:p>
            <a:pPr marL="12700" marR="5080" algn="just">
              <a:lnSpc>
                <a:spcPct val="100000"/>
              </a:lnSpc>
              <a:spcBef>
                <a:spcPts val="20"/>
              </a:spcBef>
            </a:pPr>
            <a:r>
              <a:rPr sz="2800" spc="-5" dirty="0">
                <a:solidFill>
                  <a:srgbClr val="00AF50"/>
                </a:solidFill>
                <a:latin typeface="Arial"/>
                <a:cs typeface="Arial"/>
              </a:rPr>
              <a:t>It reads </a:t>
            </a:r>
            <a:r>
              <a:rPr sz="2800" spc="-10" dirty="0">
                <a:solidFill>
                  <a:srgbClr val="00AF50"/>
                </a:solidFill>
                <a:latin typeface="Arial"/>
                <a:cs typeface="Arial"/>
              </a:rPr>
              <a:t>the </a:t>
            </a:r>
            <a:r>
              <a:rPr lang="en-US" sz="2800" spc="-5" dirty="0" err="1">
                <a:solidFill>
                  <a:srgbClr val="00AF50"/>
                </a:solidFill>
                <a:latin typeface="Arial"/>
                <a:cs typeface="Arial"/>
              </a:rPr>
              <a:t>lines.It</a:t>
            </a:r>
            <a:r>
              <a:rPr lang="en-US" sz="2800" spc="-5" dirty="0">
                <a:solidFill>
                  <a:srgbClr val="00AF50"/>
                </a:solidFill>
                <a:latin typeface="Arial"/>
                <a:cs typeface="Arial"/>
              </a:rPr>
              <a:t> returns the </a:t>
            </a:r>
            <a:r>
              <a:rPr lang="en-US" sz="2800" b="1" u="sng" spc="-5" dirty="0">
                <a:solidFill>
                  <a:srgbClr val="00AF50"/>
                </a:solidFill>
                <a:latin typeface="Arial"/>
                <a:cs typeface="Arial"/>
              </a:rPr>
              <a:t>read lines as list</a:t>
            </a:r>
          </a:p>
          <a:p>
            <a:pPr marL="12700" marR="5080" algn="just">
              <a:lnSpc>
                <a:spcPct val="100000"/>
              </a:lnSpc>
              <a:spcBef>
                <a:spcPts val="20"/>
              </a:spcBef>
            </a:pPr>
            <a:endParaRPr lang="en-US" sz="1000" dirty="0">
              <a:solidFill>
                <a:srgbClr val="00AF50"/>
              </a:solidFill>
              <a:latin typeface="Arial"/>
              <a:cs typeface="Arial"/>
            </a:endParaRPr>
          </a:p>
          <a:p>
            <a:pPr marL="12700" marR="5080" algn="just">
              <a:lnSpc>
                <a:spcPct val="100000"/>
              </a:lnSpc>
              <a:spcBef>
                <a:spcPts val="20"/>
              </a:spcBef>
            </a:pPr>
            <a:r>
              <a:rPr lang="en-US" sz="2800" dirty="0">
                <a:solidFill>
                  <a:srgbClr val="00AF50"/>
                </a:solidFill>
                <a:latin typeface="Arial"/>
                <a:cs typeface="Arial"/>
              </a:rPr>
              <a:t>f=open(“</a:t>
            </a:r>
            <a:r>
              <a:rPr lang="en-US" sz="2800" dirty="0" err="1">
                <a:solidFill>
                  <a:srgbClr val="00AF50"/>
                </a:solidFill>
                <a:latin typeface="Arial"/>
                <a:cs typeface="Arial"/>
              </a:rPr>
              <a:t>notes.txt”,”r</a:t>
            </a:r>
            <a:r>
              <a:rPr lang="en-US" sz="2800" dirty="0">
                <a:solidFill>
                  <a:srgbClr val="00AF50"/>
                </a:solidFill>
                <a:latin typeface="Arial"/>
                <a:cs typeface="Arial"/>
              </a:rPr>
              <a:t>”)</a:t>
            </a:r>
          </a:p>
          <a:p>
            <a:pPr marL="12700" marR="5080" algn="just">
              <a:lnSpc>
                <a:spcPct val="100000"/>
              </a:lnSpc>
              <a:spcBef>
                <a:spcPts val="20"/>
              </a:spcBef>
            </a:pPr>
            <a:r>
              <a:rPr lang="en-US" sz="2800" dirty="0">
                <a:solidFill>
                  <a:srgbClr val="00AF50"/>
                </a:solidFill>
                <a:latin typeface="Arial"/>
                <a:cs typeface="Arial"/>
              </a:rPr>
              <a:t>r=</a:t>
            </a:r>
            <a:r>
              <a:rPr lang="en-US" sz="2800" dirty="0" err="1">
                <a:solidFill>
                  <a:srgbClr val="00AF50"/>
                </a:solidFill>
                <a:latin typeface="Arial"/>
                <a:cs typeface="Arial"/>
              </a:rPr>
              <a:t>f.readline</a:t>
            </a:r>
            <a:r>
              <a:rPr lang="en-US" sz="2800" dirty="0">
                <a:solidFill>
                  <a:srgbClr val="00AF50"/>
                </a:solidFill>
                <a:latin typeface="Arial"/>
                <a:cs typeface="Arial"/>
              </a:rPr>
              <a:t>()</a:t>
            </a:r>
          </a:p>
          <a:p>
            <a:pPr marL="12700" marR="5080" algn="just">
              <a:lnSpc>
                <a:spcPct val="100000"/>
              </a:lnSpc>
              <a:spcBef>
                <a:spcPts val="20"/>
              </a:spcBef>
            </a:pPr>
            <a:r>
              <a:rPr lang="en-US" sz="2800" dirty="0">
                <a:solidFill>
                  <a:srgbClr val="00AF50"/>
                </a:solidFill>
                <a:latin typeface="Arial"/>
                <a:cs typeface="Arial"/>
              </a:rPr>
              <a:t>print(r)</a:t>
            </a:r>
          </a:p>
          <a:p>
            <a:pPr marL="12700" marR="5080" algn="just">
              <a:lnSpc>
                <a:spcPct val="100000"/>
              </a:lnSpc>
              <a:spcBef>
                <a:spcPts val="20"/>
              </a:spcBef>
            </a:pPr>
            <a:r>
              <a:rPr lang="en-US" sz="2400" dirty="0">
                <a:solidFill>
                  <a:srgbClr val="00AF50"/>
                </a:solidFill>
                <a:latin typeface="Arial"/>
                <a:cs typeface="Arial"/>
              </a:rPr>
              <a:t>r1=</a:t>
            </a:r>
            <a:r>
              <a:rPr lang="en-US" sz="2400" dirty="0" err="1">
                <a:solidFill>
                  <a:srgbClr val="00AF50"/>
                </a:solidFill>
                <a:latin typeface="Arial"/>
                <a:cs typeface="Arial"/>
              </a:rPr>
              <a:t>f.readline</a:t>
            </a:r>
            <a:r>
              <a:rPr lang="en-US" sz="2400" dirty="0">
                <a:solidFill>
                  <a:srgbClr val="00AF50"/>
                </a:solidFill>
                <a:latin typeface="Arial"/>
                <a:cs typeface="Arial"/>
              </a:rPr>
              <a:t>()</a:t>
            </a:r>
          </a:p>
          <a:p>
            <a:pPr marL="12700" marR="5080" algn="just">
              <a:lnSpc>
                <a:spcPct val="100000"/>
              </a:lnSpc>
              <a:spcBef>
                <a:spcPts val="20"/>
              </a:spcBef>
            </a:pPr>
            <a:r>
              <a:rPr lang="en-US" sz="2400" dirty="0">
                <a:solidFill>
                  <a:srgbClr val="00AF50"/>
                </a:solidFill>
                <a:latin typeface="Arial"/>
                <a:cs typeface="Arial"/>
              </a:rPr>
              <a:t>print(r1)</a:t>
            </a:r>
          </a:p>
          <a:p>
            <a:pPr marL="12700" marR="5080" algn="ctr">
              <a:lnSpc>
                <a:spcPct val="100000"/>
              </a:lnSpc>
              <a:spcBef>
                <a:spcPts val="20"/>
              </a:spcBef>
            </a:pPr>
            <a:r>
              <a:rPr lang="en-US" sz="2400" dirty="0">
                <a:solidFill>
                  <a:srgbClr val="00AF50"/>
                </a:solidFill>
                <a:latin typeface="Arial"/>
                <a:cs typeface="Arial"/>
              </a:rPr>
              <a:t>OR</a:t>
            </a:r>
          </a:p>
          <a:p>
            <a:pPr marL="12700" marR="5080" algn="just">
              <a:lnSpc>
                <a:spcPct val="100000"/>
              </a:lnSpc>
              <a:spcBef>
                <a:spcPts val="20"/>
              </a:spcBef>
            </a:pPr>
            <a:r>
              <a:rPr lang="en-US" sz="2400" b="1" spc="-5" dirty="0" err="1">
                <a:solidFill>
                  <a:srgbClr val="FF0000"/>
                </a:solidFill>
                <a:latin typeface="Arial"/>
                <a:cs typeface="Arial"/>
              </a:rPr>
              <a:t>readlines</a:t>
            </a:r>
            <a:r>
              <a:rPr lang="en-US" sz="2400" b="1" spc="-5" dirty="0">
                <a:solidFill>
                  <a:srgbClr val="FF0000"/>
                </a:solidFill>
                <a:latin typeface="Arial"/>
                <a:cs typeface="Arial"/>
              </a:rPr>
              <a:t>([size]) </a:t>
            </a:r>
            <a:r>
              <a:rPr lang="en-US" sz="2400" b="1" dirty="0">
                <a:solidFill>
                  <a:srgbClr val="FF0000"/>
                </a:solidFill>
                <a:latin typeface="Arial"/>
                <a:cs typeface="Arial"/>
              </a:rPr>
              <a:t>method-</a:t>
            </a:r>
            <a:r>
              <a:rPr lang="en-US" sz="2400" dirty="0">
                <a:solidFill>
                  <a:srgbClr val="00AF50"/>
                </a:solidFill>
                <a:latin typeface="Arial"/>
                <a:cs typeface="Arial"/>
              </a:rPr>
              <a:t> Read no of lines from </a:t>
            </a:r>
            <a:r>
              <a:rPr lang="en-US" sz="2400" spc="-5" dirty="0">
                <a:solidFill>
                  <a:srgbClr val="00AF50"/>
                </a:solidFill>
                <a:latin typeface="Arial"/>
                <a:cs typeface="Arial"/>
              </a:rPr>
              <a:t>file </a:t>
            </a:r>
            <a:r>
              <a:rPr lang="en-US" sz="2400" dirty="0">
                <a:solidFill>
                  <a:srgbClr val="00AF50"/>
                </a:solidFill>
                <a:latin typeface="Arial"/>
                <a:cs typeface="Arial"/>
              </a:rPr>
              <a:t>if size</a:t>
            </a:r>
            <a:r>
              <a:rPr lang="en-US" sz="2400" spc="-114" dirty="0">
                <a:solidFill>
                  <a:srgbClr val="00AF50"/>
                </a:solidFill>
                <a:latin typeface="Arial"/>
                <a:cs typeface="Arial"/>
              </a:rPr>
              <a:t> </a:t>
            </a:r>
            <a:r>
              <a:rPr lang="en-US" sz="2400" dirty="0">
                <a:solidFill>
                  <a:srgbClr val="00AF50"/>
                </a:solidFill>
                <a:latin typeface="Arial"/>
                <a:cs typeface="Arial"/>
              </a:rPr>
              <a:t>is  mentioned or all contents if size is not mentioned. </a:t>
            </a:r>
            <a:endParaRPr lang="en-US" sz="2400" b="1" dirty="0">
              <a:solidFill>
                <a:srgbClr val="FF0000"/>
              </a:solidFill>
              <a:latin typeface="Arial"/>
              <a:cs typeface="Arial"/>
            </a:endParaRPr>
          </a:p>
          <a:p>
            <a:pPr marL="12700" marR="5080" algn="just">
              <a:lnSpc>
                <a:spcPct val="100000"/>
              </a:lnSpc>
              <a:spcBef>
                <a:spcPts val="20"/>
              </a:spcBef>
            </a:pPr>
            <a:endParaRPr lang="en-US" sz="2400" dirty="0">
              <a:solidFill>
                <a:srgbClr val="00AF50"/>
              </a:solidFill>
              <a:latin typeface="Arial"/>
              <a:cs typeface="Arial"/>
            </a:endParaRPr>
          </a:p>
          <a:p>
            <a:pPr marL="12700" marR="5080" algn="just">
              <a:lnSpc>
                <a:spcPct val="100000"/>
              </a:lnSpc>
              <a:spcBef>
                <a:spcPts val="20"/>
              </a:spcBef>
            </a:pPr>
            <a:r>
              <a:rPr lang="en-US" sz="2400" dirty="0">
                <a:solidFill>
                  <a:srgbClr val="00AF50"/>
                </a:solidFill>
                <a:latin typeface="Arial"/>
                <a:cs typeface="Arial"/>
              </a:rPr>
              <a:t>f=open(“</a:t>
            </a:r>
            <a:r>
              <a:rPr lang="en-US" sz="2400" dirty="0" err="1">
                <a:solidFill>
                  <a:srgbClr val="00AF50"/>
                </a:solidFill>
                <a:latin typeface="Arial"/>
                <a:cs typeface="Arial"/>
              </a:rPr>
              <a:t>notes.txt”,”r</a:t>
            </a:r>
            <a:r>
              <a:rPr lang="en-US" sz="2400" dirty="0">
                <a:solidFill>
                  <a:srgbClr val="00AF50"/>
                </a:solidFill>
                <a:latin typeface="Arial"/>
                <a:cs typeface="Arial"/>
              </a:rPr>
              <a:t>”)</a:t>
            </a:r>
          </a:p>
          <a:p>
            <a:pPr marL="12700" marR="5080" algn="just">
              <a:lnSpc>
                <a:spcPct val="100000"/>
              </a:lnSpc>
              <a:spcBef>
                <a:spcPts val="20"/>
              </a:spcBef>
            </a:pPr>
            <a:r>
              <a:rPr lang="en-US" sz="2400" dirty="0">
                <a:solidFill>
                  <a:srgbClr val="00AF50"/>
                </a:solidFill>
                <a:latin typeface="Arial"/>
                <a:cs typeface="Arial"/>
              </a:rPr>
              <a:t>r=</a:t>
            </a:r>
            <a:r>
              <a:rPr lang="en-US" sz="2400" dirty="0" err="1">
                <a:solidFill>
                  <a:srgbClr val="00AF50"/>
                </a:solidFill>
                <a:latin typeface="Arial"/>
                <a:cs typeface="Arial"/>
              </a:rPr>
              <a:t>f.readlines</a:t>
            </a:r>
            <a:r>
              <a:rPr lang="en-US" sz="2400" dirty="0">
                <a:solidFill>
                  <a:srgbClr val="00AF50"/>
                </a:solidFill>
                <a:latin typeface="Arial"/>
                <a:cs typeface="Arial"/>
              </a:rPr>
              <a:t>(2)</a:t>
            </a:r>
          </a:p>
          <a:p>
            <a:pPr marL="12700" marR="5080" algn="just">
              <a:lnSpc>
                <a:spcPct val="100000"/>
              </a:lnSpc>
              <a:spcBef>
                <a:spcPts val="20"/>
              </a:spcBef>
            </a:pPr>
            <a:r>
              <a:rPr lang="en-US" sz="2400" dirty="0">
                <a:solidFill>
                  <a:srgbClr val="00AF50"/>
                </a:solidFill>
                <a:latin typeface="Arial"/>
                <a:cs typeface="Arial"/>
              </a:rPr>
              <a:t>print(r)</a:t>
            </a:r>
          </a:p>
          <a:p>
            <a:pPr marL="12700" marR="5080" algn="just">
              <a:lnSpc>
                <a:spcPct val="100000"/>
              </a:lnSpc>
              <a:spcBef>
                <a:spcPts val="20"/>
              </a:spcBef>
            </a:pPr>
            <a:endParaRPr lang="en-US" sz="2400" dirty="0">
              <a:solidFill>
                <a:srgbClr val="00AF50"/>
              </a:solidFill>
              <a:latin typeface="Arial"/>
              <a:cs typeface="Arial"/>
            </a:endParaRPr>
          </a:p>
          <a:p>
            <a:pPr marL="12700" marR="5080" algn="just">
              <a:lnSpc>
                <a:spcPct val="100000"/>
              </a:lnSpc>
              <a:spcBef>
                <a:spcPts val="20"/>
              </a:spcBef>
            </a:pPr>
            <a:endParaRPr lang="en-US" sz="2400" dirty="0">
              <a:solidFill>
                <a:srgbClr val="00AF50"/>
              </a:solidFill>
              <a:latin typeface="Arial"/>
              <a:cs typeface="Arial"/>
            </a:endParaRPr>
          </a:p>
        </p:txBody>
      </p:sp>
    </p:spTree>
    <p:extLst>
      <p:ext uri="{BB962C8B-B14F-4D97-AF65-F5344CB8AC3E}">
        <p14:creationId xmlns:p14="http://schemas.microsoft.com/office/powerpoint/2010/main" val="4238843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457200" y="810005"/>
            <a:ext cx="8077200" cy="4751942"/>
          </a:xfrm>
          <a:prstGeom prst="rect">
            <a:avLst/>
          </a:prstGeom>
        </p:spPr>
        <p:txBody>
          <a:bodyPr vert="horz" wrap="square" lIns="0" tIns="12065" rIns="0" bIns="0" rtlCol="0">
            <a:spAutoFit/>
          </a:bodyPr>
          <a:lstStyle/>
          <a:p>
            <a:pPr marL="12700">
              <a:lnSpc>
                <a:spcPct val="100000"/>
              </a:lnSpc>
              <a:spcBef>
                <a:spcPts val="95"/>
              </a:spcBef>
            </a:pPr>
            <a:r>
              <a:rPr sz="2800" spc="-5" dirty="0">
                <a:solidFill>
                  <a:srgbClr val="FF0000"/>
                </a:solidFill>
                <a:latin typeface="Arial"/>
                <a:cs typeface="Arial"/>
              </a:rPr>
              <a:t>The </a:t>
            </a:r>
            <a:r>
              <a:rPr sz="2800" dirty="0">
                <a:solidFill>
                  <a:srgbClr val="FF0000"/>
                </a:solidFill>
                <a:latin typeface="Arial"/>
                <a:cs typeface="Arial"/>
              </a:rPr>
              <a:t>close()</a:t>
            </a:r>
            <a:r>
              <a:rPr sz="2800" spc="20" dirty="0">
                <a:solidFill>
                  <a:srgbClr val="FF0000"/>
                </a:solidFill>
                <a:latin typeface="Arial"/>
                <a:cs typeface="Arial"/>
              </a:rPr>
              <a:t> </a:t>
            </a:r>
            <a:r>
              <a:rPr sz="2800" spc="-5" dirty="0">
                <a:solidFill>
                  <a:srgbClr val="FF0000"/>
                </a:solidFill>
                <a:latin typeface="Arial"/>
                <a:cs typeface="Arial"/>
              </a:rPr>
              <a:t>Method</a:t>
            </a:r>
            <a:endParaRPr sz="2800" dirty="0">
              <a:latin typeface="Arial"/>
              <a:cs typeface="Arial"/>
            </a:endParaRPr>
          </a:p>
          <a:p>
            <a:pPr marL="12700" marR="5080">
              <a:lnSpc>
                <a:spcPct val="100000"/>
              </a:lnSpc>
              <a:spcBef>
                <a:spcPts val="20"/>
              </a:spcBef>
            </a:pPr>
            <a:r>
              <a:rPr sz="2000" b="1" dirty="0">
                <a:solidFill>
                  <a:srgbClr val="00AF50"/>
                </a:solidFill>
                <a:latin typeface="Arial"/>
                <a:cs typeface="Arial"/>
              </a:rPr>
              <a:t>close()</a:t>
            </a:r>
            <a:r>
              <a:rPr sz="2000" dirty="0">
                <a:solidFill>
                  <a:srgbClr val="00AF50"/>
                </a:solidFill>
                <a:latin typeface="Arial"/>
                <a:cs typeface="Arial"/>
              </a:rPr>
              <a:t>: Used to close an open </a:t>
            </a:r>
            <a:r>
              <a:rPr sz="2000" spc="-5" dirty="0">
                <a:solidFill>
                  <a:srgbClr val="00AF50"/>
                </a:solidFill>
                <a:latin typeface="Arial"/>
                <a:cs typeface="Arial"/>
              </a:rPr>
              <a:t>file.</a:t>
            </a:r>
            <a:r>
              <a:rPr sz="2000" dirty="0">
                <a:solidFill>
                  <a:srgbClr val="00AF50"/>
                </a:solidFill>
                <a:latin typeface="Arial"/>
                <a:cs typeface="Arial"/>
              </a:rPr>
              <a:t>.</a:t>
            </a:r>
            <a:endParaRPr lang="en-US" sz="2000" dirty="0">
              <a:solidFill>
                <a:srgbClr val="00AF50"/>
              </a:solidFill>
              <a:latin typeface="Arial"/>
              <a:cs typeface="Arial"/>
            </a:endParaRPr>
          </a:p>
          <a:p>
            <a:pPr marL="12700" marR="5080" algn="just">
              <a:lnSpc>
                <a:spcPct val="100000"/>
              </a:lnSpc>
              <a:spcBef>
                <a:spcPts val="20"/>
              </a:spcBef>
            </a:pPr>
            <a:r>
              <a:rPr lang="en-US" sz="2000" dirty="0">
                <a:solidFill>
                  <a:srgbClr val="00AF50"/>
                </a:solidFill>
                <a:latin typeface="Arial"/>
                <a:cs typeface="Arial"/>
              </a:rPr>
              <a:t>f=open(“</a:t>
            </a:r>
            <a:r>
              <a:rPr lang="en-US" sz="2000" dirty="0" err="1">
                <a:solidFill>
                  <a:srgbClr val="00AF50"/>
                </a:solidFill>
                <a:latin typeface="Arial"/>
                <a:cs typeface="Arial"/>
              </a:rPr>
              <a:t>notes.txt”,”r</a:t>
            </a:r>
            <a:r>
              <a:rPr lang="en-US" sz="2000" dirty="0">
                <a:solidFill>
                  <a:srgbClr val="00AF50"/>
                </a:solidFill>
                <a:latin typeface="Arial"/>
                <a:cs typeface="Arial"/>
              </a:rPr>
              <a:t>”)</a:t>
            </a:r>
          </a:p>
          <a:p>
            <a:pPr marL="12700" marR="5080" algn="just">
              <a:lnSpc>
                <a:spcPct val="100000"/>
              </a:lnSpc>
              <a:spcBef>
                <a:spcPts val="20"/>
              </a:spcBef>
            </a:pPr>
            <a:r>
              <a:rPr lang="en-US" sz="2000" dirty="0">
                <a:solidFill>
                  <a:srgbClr val="00AF50"/>
                </a:solidFill>
                <a:latin typeface="Arial"/>
                <a:cs typeface="Arial"/>
              </a:rPr>
              <a:t>r=</a:t>
            </a:r>
            <a:r>
              <a:rPr lang="en-US" sz="2000" dirty="0" err="1">
                <a:solidFill>
                  <a:srgbClr val="00AF50"/>
                </a:solidFill>
                <a:latin typeface="Arial"/>
                <a:cs typeface="Arial"/>
              </a:rPr>
              <a:t>f.read</a:t>
            </a:r>
            <a:r>
              <a:rPr lang="en-US" sz="2000" dirty="0">
                <a:solidFill>
                  <a:srgbClr val="00AF50"/>
                </a:solidFill>
                <a:latin typeface="Arial"/>
                <a:cs typeface="Arial"/>
              </a:rPr>
              <a:t>()</a:t>
            </a:r>
          </a:p>
          <a:p>
            <a:pPr marL="12700" marR="5080" algn="just">
              <a:lnSpc>
                <a:spcPct val="100000"/>
              </a:lnSpc>
              <a:spcBef>
                <a:spcPts val="20"/>
              </a:spcBef>
            </a:pPr>
            <a:r>
              <a:rPr lang="en-US" sz="2000" dirty="0">
                <a:solidFill>
                  <a:srgbClr val="00AF50"/>
                </a:solidFill>
                <a:latin typeface="Arial"/>
                <a:cs typeface="Arial"/>
              </a:rPr>
              <a:t>print(r)</a:t>
            </a:r>
          </a:p>
          <a:p>
            <a:pPr marL="12700" marR="5080" algn="just">
              <a:lnSpc>
                <a:spcPct val="100000"/>
              </a:lnSpc>
              <a:spcBef>
                <a:spcPts val="20"/>
              </a:spcBef>
            </a:pPr>
            <a:r>
              <a:rPr lang="en-US" sz="2000" dirty="0" err="1">
                <a:solidFill>
                  <a:srgbClr val="00AF50"/>
                </a:solidFill>
                <a:latin typeface="Arial"/>
                <a:cs typeface="Arial"/>
              </a:rPr>
              <a:t>f.close</a:t>
            </a:r>
            <a:r>
              <a:rPr lang="en-US" sz="2000" dirty="0">
                <a:solidFill>
                  <a:srgbClr val="00AF50"/>
                </a:solidFill>
                <a:latin typeface="Arial"/>
                <a:cs typeface="Arial"/>
              </a:rPr>
              <a:t>()</a:t>
            </a:r>
          </a:p>
          <a:p>
            <a:pPr marL="355600" marR="5080" indent="334963" algn="just">
              <a:lnSpc>
                <a:spcPct val="100000"/>
              </a:lnSpc>
              <a:spcBef>
                <a:spcPts val="20"/>
              </a:spcBef>
              <a:buFont typeface="Arial" panose="020B0604020202020204" pitchFamily="34" charset="0"/>
              <a:buChar char="•"/>
            </a:pPr>
            <a:r>
              <a:rPr lang="en-US" sz="2000" dirty="0">
                <a:solidFill>
                  <a:srgbClr val="00AF50"/>
                </a:solidFill>
                <a:latin typeface="Arial"/>
                <a:cs typeface="Arial"/>
              </a:rPr>
              <a:t>	close() breaks the link of file object</a:t>
            </a:r>
          </a:p>
          <a:p>
            <a:pPr marL="812800" marR="5080" lvl="1" indent="-342900" algn="just">
              <a:spcBef>
                <a:spcPts val="20"/>
              </a:spcBef>
              <a:buFont typeface="Arial" panose="020B0604020202020204" pitchFamily="34" charset="0"/>
              <a:buChar char="•"/>
            </a:pPr>
            <a:r>
              <a:rPr lang="en-US" sz="2000" spc="-5" dirty="0">
                <a:solidFill>
                  <a:srgbClr val="00AF50"/>
                </a:solidFill>
                <a:latin typeface="Arial"/>
                <a:cs typeface="Arial"/>
              </a:rPr>
              <a:t>After </a:t>
            </a:r>
            <a:r>
              <a:rPr lang="en-US" sz="2000" dirty="0">
                <a:solidFill>
                  <a:srgbClr val="00AF50"/>
                </a:solidFill>
                <a:latin typeface="Arial"/>
                <a:cs typeface="Arial"/>
              </a:rPr>
              <a:t>using </a:t>
            </a:r>
            <a:r>
              <a:rPr lang="en-US" sz="2000" spc="-5" dirty="0">
                <a:solidFill>
                  <a:srgbClr val="00AF50"/>
                </a:solidFill>
                <a:latin typeface="Arial"/>
                <a:cs typeface="Arial"/>
              </a:rPr>
              <a:t>this </a:t>
            </a:r>
            <a:r>
              <a:rPr lang="en-US" sz="2000" dirty="0">
                <a:solidFill>
                  <a:srgbClr val="00AF50"/>
                </a:solidFill>
                <a:latin typeface="Arial"/>
                <a:cs typeface="Arial"/>
              </a:rPr>
              <a:t>method, an  opened </a:t>
            </a:r>
            <a:r>
              <a:rPr lang="en-US" sz="2000" spc="-5" dirty="0">
                <a:solidFill>
                  <a:srgbClr val="00AF50"/>
                </a:solidFill>
                <a:latin typeface="Arial"/>
                <a:cs typeface="Arial"/>
              </a:rPr>
              <a:t>file </a:t>
            </a:r>
            <a:r>
              <a:rPr lang="en-US" sz="2000" dirty="0">
                <a:solidFill>
                  <a:srgbClr val="00AF50"/>
                </a:solidFill>
                <a:latin typeface="Arial"/>
                <a:cs typeface="Arial"/>
              </a:rPr>
              <a:t>will be closed and a closed </a:t>
            </a:r>
            <a:r>
              <a:rPr lang="en-US" sz="2000" spc="-5" dirty="0">
                <a:solidFill>
                  <a:srgbClr val="00AF50"/>
                </a:solidFill>
                <a:latin typeface="Arial"/>
                <a:cs typeface="Arial"/>
              </a:rPr>
              <a:t>file </a:t>
            </a:r>
            <a:r>
              <a:rPr lang="en-US" sz="2000" dirty="0">
                <a:solidFill>
                  <a:srgbClr val="00AF50"/>
                </a:solidFill>
                <a:latin typeface="Arial"/>
                <a:cs typeface="Arial"/>
              </a:rPr>
              <a:t>cannot be read or</a:t>
            </a:r>
            <a:r>
              <a:rPr lang="en-US" sz="2000" spc="-150" dirty="0">
                <a:solidFill>
                  <a:srgbClr val="00AF50"/>
                </a:solidFill>
                <a:latin typeface="Arial"/>
                <a:cs typeface="Arial"/>
              </a:rPr>
              <a:t> </a:t>
            </a:r>
            <a:r>
              <a:rPr lang="en-US" sz="2000" dirty="0">
                <a:solidFill>
                  <a:srgbClr val="00AF50"/>
                </a:solidFill>
                <a:latin typeface="Arial"/>
                <a:cs typeface="Arial"/>
              </a:rPr>
              <a:t>written  any</a:t>
            </a:r>
            <a:r>
              <a:rPr lang="en-US" sz="2000" spc="-15" dirty="0">
                <a:solidFill>
                  <a:srgbClr val="00AF50"/>
                </a:solidFill>
                <a:latin typeface="Arial"/>
                <a:cs typeface="Arial"/>
              </a:rPr>
              <a:t> </a:t>
            </a:r>
            <a:r>
              <a:rPr lang="en-US" sz="2000" dirty="0">
                <a:solidFill>
                  <a:srgbClr val="00AF50"/>
                </a:solidFill>
                <a:latin typeface="Arial"/>
                <a:cs typeface="Arial"/>
              </a:rPr>
              <a:t>more.</a:t>
            </a:r>
          </a:p>
          <a:p>
            <a:pPr marL="812800" marR="5080" lvl="1" indent="-342900" algn="just">
              <a:spcBef>
                <a:spcPts val="20"/>
              </a:spcBef>
              <a:buFont typeface="Arial" panose="020B0604020202020204" pitchFamily="34" charset="0"/>
              <a:buChar char="•"/>
            </a:pPr>
            <a:r>
              <a:rPr lang="en-US" sz="2000" dirty="0">
                <a:solidFill>
                  <a:srgbClr val="00AF50"/>
                </a:solidFill>
                <a:latin typeface="Arial"/>
                <a:cs typeface="Arial"/>
              </a:rPr>
              <a:t>Closing file is important</a:t>
            </a:r>
          </a:p>
          <a:p>
            <a:pPr marL="812800" marR="5080" lvl="1" indent="-342900" algn="just">
              <a:spcBef>
                <a:spcPts val="20"/>
              </a:spcBef>
              <a:buFont typeface="Arial" panose="020B0604020202020204" pitchFamily="34" charset="0"/>
              <a:buChar char="•"/>
            </a:pPr>
            <a:r>
              <a:rPr lang="en-US" sz="2000" dirty="0">
                <a:solidFill>
                  <a:srgbClr val="00AF50"/>
                </a:solidFill>
                <a:latin typeface="Arial"/>
                <a:cs typeface="Arial"/>
              </a:rPr>
              <a:t>Files are automatically closed at the end of the program</a:t>
            </a:r>
          </a:p>
          <a:p>
            <a:pPr marL="812800" marR="5080" lvl="1" indent="-342900" algn="just">
              <a:spcBef>
                <a:spcPts val="20"/>
              </a:spcBef>
              <a:buFont typeface="Arial" panose="020B0604020202020204" pitchFamily="34" charset="0"/>
              <a:buChar char="•"/>
            </a:pPr>
            <a:r>
              <a:rPr lang="en-US" sz="2000" dirty="0">
                <a:solidFill>
                  <a:srgbClr val="00AF50"/>
                </a:solidFill>
                <a:latin typeface="Arial"/>
                <a:cs typeface="Arial"/>
              </a:rPr>
              <a:t>But it is good to close file explicitly.</a:t>
            </a:r>
          </a:p>
          <a:p>
            <a:pPr marL="812800" marR="5080" lvl="1" indent="-342900" algn="just">
              <a:spcBef>
                <a:spcPts val="20"/>
              </a:spcBef>
              <a:buFont typeface="Arial" panose="020B0604020202020204" pitchFamily="34" charset="0"/>
              <a:buChar char="•"/>
            </a:pPr>
            <a:r>
              <a:rPr lang="en-US" sz="2000" dirty="0">
                <a:solidFill>
                  <a:srgbClr val="00AF50"/>
                </a:solidFill>
                <a:latin typeface="Arial"/>
                <a:cs typeface="Arial"/>
              </a:rPr>
              <a:t>This can boost performance.</a:t>
            </a:r>
          </a:p>
          <a:p>
            <a:pPr marL="12700" marR="5080">
              <a:lnSpc>
                <a:spcPct val="100000"/>
              </a:lnSpc>
              <a:spcBef>
                <a:spcPts val="20"/>
              </a:spcBef>
            </a:pPr>
            <a:endParaRPr lang="en-US" sz="2000" dirty="0">
              <a:solidFill>
                <a:srgbClr val="00AF50"/>
              </a:solidFill>
              <a:latin typeface="Arial"/>
              <a:cs typeface="Arial"/>
            </a:endParaRPr>
          </a:p>
          <a:p>
            <a:pPr marL="12700" marR="5080">
              <a:lnSpc>
                <a:spcPct val="100000"/>
              </a:lnSpc>
              <a:spcBef>
                <a:spcPts val="20"/>
              </a:spcBef>
            </a:pPr>
            <a:endParaRPr sz="2000" dirty="0">
              <a:latin typeface="Arial"/>
              <a:cs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06653"/>
            <a:ext cx="7795259" cy="2921313"/>
          </a:xfrm>
          <a:prstGeom prst="rect">
            <a:avLst/>
          </a:prstGeom>
        </p:spPr>
        <p:txBody>
          <a:bodyPr vert="horz" wrap="square" lIns="0" tIns="12700" rIns="0" bIns="0" rtlCol="0">
            <a:spAutoFit/>
          </a:bodyPr>
          <a:lstStyle/>
          <a:p>
            <a:pPr marL="12700">
              <a:lnSpc>
                <a:spcPct val="100000"/>
              </a:lnSpc>
              <a:spcBef>
                <a:spcPts val="100"/>
              </a:spcBef>
            </a:pPr>
            <a:r>
              <a:rPr lang="en-US" sz="3200" dirty="0">
                <a:solidFill>
                  <a:srgbClr val="FF0000"/>
                </a:solidFill>
                <a:latin typeface="Arial"/>
                <a:cs typeface="Arial"/>
              </a:rPr>
              <a:t>Program to display number of lines in a file.</a:t>
            </a:r>
          </a:p>
          <a:p>
            <a:pPr marL="12700">
              <a:lnSpc>
                <a:spcPct val="100000"/>
              </a:lnSpc>
              <a:spcBef>
                <a:spcPts val="100"/>
              </a:spcBef>
            </a:pPr>
            <a:endParaRPr lang="en-US" sz="3200" dirty="0">
              <a:solidFill>
                <a:srgbClr val="FF0000"/>
              </a:solidFill>
              <a:latin typeface="Arial"/>
              <a:cs typeface="Arial"/>
            </a:endParaRPr>
          </a:p>
          <a:p>
            <a:pPr marL="12700">
              <a:lnSpc>
                <a:spcPct val="100000"/>
              </a:lnSpc>
              <a:spcBef>
                <a:spcPts val="100"/>
              </a:spcBef>
            </a:pPr>
            <a:r>
              <a:rPr lang="en-US" sz="2400" dirty="0">
                <a:solidFill>
                  <a:srgbClr val="00B050"/>
                </a:solidFill>
                <a:latin typeface="Arial"/>
                <a:cs typeface="Arial"/>
              </a:rPr>
              <a:t>f=open(“c:\\users\\hp\\</a:t>
            </a:r>
            <a:r>
              <a:rPr lang="en-US" sz="2400" dirty="0" err="1">
                <a:solidFill>
                  <a:srgbClr val="00B050"/>
                </a:solidFill>
                <a:latin typeface="Arial"/>
                <a:cs typeface="Arial"/>
              </a:rPr>
              <a:t>notes.txt”,”r</a:t>
            </a:r>
            <a:r>
              <a:rPr lang="en-US" sz="2400" dirty="0">
                <a:solidFill>
                  <a:srgbClr val="00B050"/>
                </a:solidFill>
                <a:latin typeface="Arial"/>
                <a:cs typeface="Arial"/>
              </a:rPr>
              <a:t>”)</a:t>
            </a:r>
          </a:p>
          <a:p>
            <a:pPr marL="12700">
              <a:lnSpc>
                <a:spcPct val="100000"/>
              </a:lnSpc>
              <a:spcBef>
                <a:spcPts val="100"/>
              </a:spcBef>
            </a:pPr>
            <a:r>
              <a:rPr lang="en-US" sz="2400" dirty="0">
                <a:solidFill>
                  <a:srgbClr val="00B050"/>
                </a:solidFill>
                <a:latin typeface="Arial"/>
                <a:cs typeface="Arial"/>
              </a:rPr>
              <a:t>r=</a:t>
            </a:r>
            <a:r>
              <a:rPr lang="en-US" sz="2400" dirty="0" err="1">
                <a:solidFill>
                  <a:srgbClr val="00B050"/>
                </a:solidFill>
                <a:latin typeface="Arial"/>
                <a:cs typeface="Arial"/>
              </a:rPr>
              <a:t>f.readlines</a:t>
            </a:r>
            <a:r>
              <a:rPr lang="en-US" sz="2400" dirty="0">
                <a:solidFill>
                  <a:srgbClr val="00B050"/>
                </a:solidFill>
                <a:latin typeface="Arial"/>
                <a:cs typeface="Arial"/>
              </a:rPr>
              <a:t>()</a:t>
            </a:r>
          </a:p>
          <a:p>
            <a:pPr marL="12700">
              <a:lnSpc>
                <a:spcPct val="100000"/>
              </a:lnSpc>
              <a:spcBef>
                <a:spcPts val="100"/>
              </a:spcBef>
            </a:pPr>
            <a:r>
              <a:rPr lang="en-US" sz="2400" dirty="0">
                <a:solidFill>
                  <a:srgbClr val="00B050"/>
                </a:solidFill>
                <a:latin typeface="Arial"/>
                <a:cs typeface="Arial"/>
              </a:rPr>
              <a:t>d=</a:t>
            </a:r>
            <a:r>
              <a:rPr lang="en-US" sz="2400" dirty="0" err="1">
                <a:solidFill>
                  <a:srgbClr val="00B050"/>
                </a:solidFill>
                <a:latin typeface="Arial"/>
                <a:cs typeface="Arial"/>
              </a:rPr>
              <a:t>len</a:t>
            </a:r>
            <a:r>
              <a:rPr lang="en-US" sz="2400" dirty="0">
                <a:solidFill>
                  <a:srgbClr val="00B050"/>
                </a:solidFill>
                <a:latin typeface="Arial"/>
                <a:cs typeface="Arial"/>
              </a:rPr>
              <a:t>(r)</a:t>
            </a:r>
          </a:p>
          <a:p>
            <a:pPr marL="12700">
              <a:lnSpc>
                <a:spcPct val="100000"/>
              </a:lnSpc>
              <a:spcBef>
                <a:spcPts val="100"/>
              </a:spcBef>
            </a:pPr>
            <a:r>
              <a:rPr lang="en-US" sz="2400" dirty="0">
                <a:solidFill>
                  <a:srgbClr val="00B050"/>
                </a:solidFill>
                <a:latin typeface="Arial"/>
                <a:cs typeface="Arial"/>
              </a:rPr>
              <a:t>print(d) </a:t>
            </a:r>
          </a:p>
          <a:p>
            <a:pPr marL="12700">
              <a:lnSpc>
                <a:spcPct val="100000"/>
              </a:lnSpc>
              <a:spcBef>
                <a:spcPts val="100"/>
              </a:spcBef>
            </a:pPr>
            <a:r>
              <a:rPr lang="en-US" sz="2400" dirty="0" err="1">
                <a:solidFill>
                  <a:srgbClr val="00B050"/>
                </a:solidFill>
                <a:latin typeface="Arial"/>
                <a:cs typeface="Arial"/>
              </a:rPr>
              <a:t>f.close</a:t>
            </a:r>
            <a:r>
              <a:rPr lang="en-US" sz="2400" dirty="0">
                <a:solidFill>
                  <a:srgbClr val="00B050"/>
                </a:solidFill>
                <a:latin typeface="Arial"/>
                <a:cs typeface="Arial"/>
              </a:rPr>
              <a:t>()</a:t>
            </a:r>
            <a:endParaRPr sz="2800" dirty="0">
              <a:solidFill>
                <a:srgbClr val="00B050"/>
              </a:solidFill>
              <a:latin typeface="Arial"/>
              <a:cs typeface="Arial"/>
            </a:endParaRPr>
          </a:p>
        </p:txBody>
      </p:sp>
    </p:spTree>
    <p:extLst>
      <p:ext uri="{BB962C8B-B14F-4D97-AF65-F5344CB8AC3E}">
        <p14:creationId xmlns:p14="http://schemas.microsoft.com/office/powerpoint/2010/main" val="233206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11530"/>
            <a:ext cx="6612840" cy="4645502"/>
          </a:xfrm>
          <a:prstGeom prst="rect">
            <a:avLst/>
          </a:prstGeom>
        </p:spPr>
        <p:txBody>
          <a:bodyPr vert="horz" wrap="square" lIns="0" tIns="13335" rIns="0" bIns="0" rtlCol="0">
            <a:spAutoFit/>
          </a:bodyPr>
          <a:lstStyle/>
          <a:p>
            <a:pPr marL="12700">
              <a:lnSpc>
                <a:spcPct val="100000"/>
              </a:lnSpc>
              <a:spcBef>
                <a:spcPts val="105"/>
              </a:spcBef>
            </a:pPr>
            <a:r>
              <a:rPr sz="2000" dirty="0">
                <a:solidFill>
                  <a:srgbClr val="FF0000"/>
                </a:solidFill>
                <a:latin typeface="Arial"/>
                <a:cs typeface="Arial"/>
              </a:rPr>
              <a:t>write() </a:t>
            </a:r>
            <a:r>
              <a:rPr lang="en-US" sz="2000" dirty="0">
                <a:solidFill>
                  <a:srgbClr val="FF0000"/>
                </a:solidFill>
                <a:latin typeface="Arial"/>
                <a:cs typeface="Arial"/>
              </a:rPr>
              <a:t> and </a:t>
            </a:r>
            <a:r>
              <a:rPr sz="2000" dirty="0">
                <a:solidFill>
                  <a:srgbClr val="FF0000"/>
                </a:solidFill>
                <a:latin typeface="Arial"/>
                <a:cs typeface="Arial"/>
              </a:rPr>
              <a:t>read() based</a:t>
            </a:r>
            <a:r>
              <a:rPr sz="2000" spc="-140" dirty="0">
                <a:solidFill>
                  <a:srgbClr val="FF0000"/>
                </a:solidFill>
                <a:latin typeface="Arial"/>
                <a:cs typeface="Arial"/>
              </a:rPr>
              <a:t> </a:t>
            </a:r>
            <a:r>
              <a:rPr sz="2000" dirty="0">
                <a:solidFill>
                  <a:srgbClr val="FF0000"/>
                </a:solidFill>
                <a:latin typeface="Arial"/>
                <a:cs typeface="Arial"/>
              </a:rPr>
              <a:t>program</a:t>
            </a:r>
            <a:endParaRPr sz="2000" dirty="0">
              <a:latin typeface="Arial"/>
              <a:cs typeface="Arial"/>
            </a:endParaRPr>
          </a:p>
          <a:p>
            <a:pPr marL="12700">
              <a:lnSpc>
                <a:spcPct val="100000"/>
              </a:lnSpc>
              <a:spcBef>
                <a:spcPts val="5"/>
              </a:spcBef>
            </a:pPr>
            <a:r>
              <a:rPr sz="1800" b="1" dirty="0">
                <a:solidFill>
                  <a:srgbClr val="00AF50"/>
                </a:solidFill>
                <a:latin typeface="Arial"/>
                <a:cs typeface="Arial"/>
              </a:rPr>
              <a:t>f = </a:t>
            </a:r>
            <a:r>
              <a:rPr sz="1800" b="1" spc="-5" dirty="0">
                <a:solidFill>
                  <a:srgbClr val="00AF50"/>
                </a:solidFill>
                <a:latin typeface="Arial"/>
                <a:cs typeface="Arial"/>
              </a:rPr>
              <a:t>open("a.txt",</a:t>
            </a:r>
            <a:r>
              <a:rPr sz="1800" b="1" spc="-15" dirty="0">
                <a:solidFill>
                  <a:srgbClr val="00AF50"/>
                </a:solidFill>
                <a:latin typeface="Arial"/>
                <a:cs typeface="Arial"/>
              </a:rPr>
              <a:t> </a:t>
            </a:r>
            <a:r>
              <a:rPr sz="1800" b="1" dirty="0">
                <a:solidFill>
                  <a:srgbClr val="00AF50"/>
                </a:solidFill>
                <a:latin typeface="Arial"/>
                <a:cs typeface="Arial"/>
              </a:rPr>
              <a:t>'w')</a:t>
            </a:r>
            <a:endParaRPr sz="1800" dirty="0">
              <a:latin typeface="Arial"/>
              <a:cs typeface="Arial"/>
            </a:endParaRPr>
          </a:p>
          <a:p>
            <a:pPr marL="12700" marR="472440">
              <a:lnSpc>
                <a:spcPct val="100000"/>
              </a:lnSpc>
              <a:spcBef>
                <a:spcPts val="5"/>
              </a:spcBef>
            </a:pPr>
            <a:r>
              <a:rPr sz="1800" b="1" dirty="0">
                <a:solidFill>
                  <a:srgbClr val="00AF50"/>
                </a:solidFill>
                <a:latin typeface="Arial"/>
                <a:cs typeface="Arial"/>
              </a:rPr>
              <a:t>line1 = </a:t>
            </a:r>
            <a:r>
              <a:rPr sz="1800" b="1" spc="-10" dirty="0">
                <a:solidFill>
                  <a:srgbClr val="00AF50"/>
                </a:solidFill>
                <a:latin typeface="Arial"/>
                <a:cs typeface="Arial"/>
              </a:rPr>
              <a:t>'Welcome </a:t>
            </a:r>
            <a:r>
              <a:rPr sz="1800" b="1" dirty="0">
                <a:solidFill>
                  <a:srgbClr val="00AF50"/>
                </a:solidFill>
                <a:latin typeface="Arial"/>
                <a:cs typeface="Arial"/>
              </a:rPr>
              <a:t>to</a:t>
            </a:r>
            <a:r>
              <a:rPr sz="1800" b="1" spc="-55" dirty="0">
                <a:solidFill>
                  <a:srgbClr val="00AF50"/>
                </a:solidFill>
                <a:latin typeface="Arial"/>
                <a:cs typeface="Arial"/>
              </a:rPr>
              <a:t> </a:t>
            </a:r>
            <a:r>
              <a:rPr sz="1800" b="1" spc="-5" dirty="0">
                <a:solidFill>
                  <a:srgbClr val="00AF50"/>
                </a:solidFill>
                <a:latin typeface="Arial"/>
                <a:cs typeface="Arial"/>
              </a:rPr>
              <a:t>python'  </a:t>
            </a:r>
            <a:endParaRPr lang="en-US" sz="1800" b="1" spc="-5" dirty="0">
              <a:solidFill>
                <a:srgbClr val="00AF50"/>
              </a:solidFill>
              <a:latin typeface="Arial"/>
              <a:cs typeface="Arial"/>
            </a:endParaRPr>
          </a:p>
          <a:p>
            <a:pPr marL="12700" marR="472440">
              <a:lnSpc>
                <a:spcPct val="100000"/>
              </a:lnSpc>
              <a:spcBef>
                <a:spcPts val="5"/>
              </a:spcBef>
            </a:pPr>
            <a:r>
              <a:rPr sz="1800" b="1" dirty="0" err="1">
                <a:solidFill>
                  <a:srgbClr val="00AF50"/>
                </a:solidFill>
                <a:latin typeface="Arial"/>
                <a:cs typeface="Arial"/>
              </a:rPr>
              <a:t>f.write</a:t>
            </a:r>
            <a:r>
              <a:rPr sz="1800" b="1" dirty="0">
                <a:solidFill>
                  <a:srgbClr val="00AF50"/>
                </a:solidFill>
                <a:latin typeface="Arial"/>
                <a:cs typeface="Arial"/>
              </a:rPr>
              <a:t>(line1)</a:t>
            </a:r>
            <a:endParaRPr sz="1800" dirty="0">
              <a:latin typeface="Arial"/>
              <a:cs typeface="Arial"/>
            </a:endParaRPr>
          </a:p>
          <a:p>
            <a:pPr marL="12700" marR="5080">
              <a:lnSpc>
                <a:spcPct val="100000"/>
              </a:lnSpc>
            </a:pPr>
            <a:r>
              <a:rPr sz="1800" b="1" spc="-5" dirty="0">
                <a:solidFill>
                  <a:srgbClr val="00AF50"/>
                </a:solidFill>
                <a:latin typeface="Arial"/>
                <a:cs typeface="Arial"/>
              </a:rPr>
              <a:t>line2="\nRegularly </a:t>
            </a:r>
            <a:r>
              <a:rPr sz="1800" b="1" spc="-10" dirty="0">
                <a:solidFill>
                  <a:srgbClr val="00AF50"/>
                </a:solidFill>
                <a:latin typeface="Arial"/>
                <a:cs typeface="Arial"/>
              </a:rPr>
              <a:t>visit </a:t>
            </a:r>
            <a:r>
              <a:rPr sz="1800" b="1" spc="-5" dirty="0">
                <a:solidFill>
                  <a:srgbClr val="00AF50"/>
                </a:solidFill>
                <a:latin typeface="Arial"/>
                <a:cs typeface="Arial"/>
              </a:rPr>
              <a:t>python</a:t>
            </a:r>
            <a:r>
              <a:rPr lang="en-US" sz="1800" b="1" spc="-5" dirty="0">
                <a:solidFill>
                  <a:srgbClr val="00AF50"/>
                </a:solidFill>
                <a:latin typeface="Arial"/>
                <a:cs typeface="Arial"/>
              </a:rPr>
              <a:t>apsdk.</a:t>
            </a:r>
            <a:r>
              <a:rPr lang="en-US" b="1" spc="-5" dirty="0">
                <a:solidFill>
                  <a:srgbClr val="00AF50"/>
                </a:solidFill>
                <a:latin typeface="Arial"/>
                <a:cs typeface="Arial"/>
              </a:rPr>
              <a:t>blogspot.com</a:t>
            </a:r>
            <a:r>
              <a:rPr sz="1800" b="1" spc="-5" dirty="0">
                <a:solidFill>
                  <a:srgbClr val="00AF50"/>
                </a:solidFill>
                <a:latin typeface="Arial"/>
                <a:cs typeface="Arial"/>
              </a:rPr>
              <a:t>"  </a:t>
            </a:r>
            <a:r>
              <a:rPr sz="1800" b="1" dirty="0">
                <a:solidFill>
                  <a:srgbClr val="00AF50"/>
                </a:solidFill>
                <a:latin typeface="Arial"/>
                <a:cs typeface="Arial"/>
              </a:rPr>
              <a:t>f.write(line2)</a:t>
            </a:r>
            <a:endParaRPr sz="1800" dirty="0">
              <a:latin typeface="Arial"/>
              <a:cs typeface="Arial"/>
            </a:endParaRPr>
          </a:p>
          <a:p>
            <a:pPr marL="12700">
              <a:lnSpc>
                <a:spcPct val="100000"/>
              </a:lnSpc>
            </a:pPr>
            <a:r>
              <a:rPr sz="1800" b="1" spc="-5" dirty="0">
                <a:solidFill>
                  <a:srgbClr val="00AF50"/>
                </a:solidFill>
                <a:latin typeface="Arial"/>
                <a:cs typeface="Arial"/>
              </a:rPr>
              <a:t>f.close()</a:t>
            </a:r>
            <a:endParaRPr sz="1800" dirty="0">
              <a:latin typeface="Arial"/>
              <a:cs typeface="Arial"/>
            </a:endParaRPr>
          </a:p>
          <a:p>
            <a:pPr>
              <a:lnSpc>
                <a:spcPct val="100000"/>
              </a:lnSpc>
              <a:spcBef>
                <a:spcPts val="30"/>
              </a:spcBef>
            </a:pPr>
            <a:endParaRPr sz="1850" dirty="0">
              <a:latin typeface="Times New Roman"/>
              <a:cs typeface="Times New Roman"/>
            </a:endParaRPr>
          </a:p>
          <a:p>
            <a:pPr marL="12700" marR="2454275">
              <a:lnSpc>
                <a:spcPct val="100000"/>
              </a:lnSpc>
            </a:pPr>
            <a:r>
              <a:rPr sz="1800" b="1" dirty="0">
                <a:solidFill>
                  <a:srgbClr val="00AF50"/>
                </a:solidFill>
                <a:latin typeface="Arial"/>
                <a:cs typeface="Arial"/>
              </a:rPr>
              <a:t>f = </a:t>
            </a:r>
            <a:r>
              <a:rPr sz="1800" b="1" spc="-5" dirty="0">
                <a:solidFill>
                  <a:srgbClr val="00AF50"/>
                </a:solidFill>
                <a:latin typeface="Arial"/>
                <a:cs typeface="Arial"/>
              </a:rPr>
              <a:t>open("a.txt",</a:t>
            </a:r>
            <a:r>
              <a:rPr sz="1800" b="1" spc="-35" dirty="0">
                <a:solidFill>
                  <a:srgbClr val="00AF50"/>
                </a:solidFill>
                <a:latin typeface="Arial"/>
                <a:cs typeface="Arial"/>
              </a:rPr>
              <a:t> </a:t>
            </a:r>
            <a:r>
              <a:rPr sz="1800" b="1" spc="-5" dirty="0">
                <a:solidFill>
                  <a:srgbClr val="00AF50"/>
                </a:solidFill>
                <a:latin typeface="Arial"/>
                <a:cs typeface="Arial"/>
              </a:rPr>
              <a:t>'r')  </a:t>
            </a:r>
            <a:endParaRPr lang="en-US" sz="1800" b="1" spc="-5" dirty="0">
              <a:solidFill>
                <a:srgbClr val="00AF50"/>
              </a:solidFill>
              <a:latin typeface="Arial"/>
              <a:cs typeface="Arial"/>
            </a:endParaRPr>
          </a:p>
          <a:p>
            <a:pPr marL="12700" marR="2454275">
              <a:lnSpc>
                <a:spcPct val="100000"/>
              </a:lnSpc>
            </a:pPr>
            <a:r>
              <a:rPr sz="1800" b="1" spc="-5" dirty="0">
                <a:solidFill>
                  <a:srgbClr val="00AF50"/>
                </a:solidFill>
                <a:latin typeface="Arial"/>
                <a:cs typeface="Arial"/>
              </a:rPr>
              <a:t>text </a:t>
            </a:r>
            <a:r>
              <a:rPr sz="1800" b="1" dirty="0">
                <a:solidFill>
                  <a:srgbClr val="00AF50"/>
                </a:solidFill>
                <a:latin typeface="Arial"/>
                <a:cs typeface="Arial"/>
              </a:rPr>
              <a:t>= </a:t>
            </a:r>
            <a:r>
              <a:rPr sz="1800" b="1" spc="-5" dirty="0">
                <a:solidFill>
                  <a:srgbClr val="00AF50"/>
                </a:solidFill>
                <a:latin typeface="Arial"/>
                <a:cs typeface="Arial"/>
              </a:rPr>
              <a:t>f.read()  </a:t>
            </a:r>
            <a:endParaRPr lang="en-US" sz="1800" b="1" spc="-5" dirty="0">
              <a:solidFill>
                <a:srgbClr val="00AF50"/>
              </a:solidFill>
              <a:latin typeface="Arial"/>
              <a:cs typeface="Arial"/>
            </a:endParaRPr>
          </a:p>
          <a:p>
            <a:pPr marL="12700" marR="2454275">
              <a:lnSpc>
                <a:spcPct val="100000"/>
              </a:lnSpc>
            </a:pPr>
            <a:r>
              <a:rPr sz="1800" b="1" spc="-5" dirty="0">
                <a:solidFill>
                  <a:srgbClr val="00AF50"/>
                </a:solidFill>
                <a:latin typeface="Arial"/>
                <a:cs typeface="Arial"/>
              </a:rPr>
              <a:t>print(text)</a:t>
            </a:r>
            <a:endParaRPr sz="1800" dirty="0">
              <a:latin typeface="Arial"/>
              <a:cs typeface="Arial"/>
            </a:endParaRPr>
          </a:p>
          <a:p>
            <a:pPr marL="12700">
              <a:lnSpc>
                <a:spcPct val="100000"/>
              </a:lnSpc>
            </a:pPr>
            <a:r>
              <a:rPr sz="1800" b="1" spc="-5" dirty="0">
                <a:solidFill>
                  <a:srgbClr val="00AF50"/>
                </a:solidFill>
                <a:latin typeface="Arial"/>
                <a:cs typeface="Arial"/>
              </a:rPr>
              <a:t>f.close()</a:t>
            </a:r>
            <a:endParaRPr sz="1800" dirty="0">
              <a:latin typeface="Arial"/>
              <a:cs typeface="Arial"/>
            </a:endParaRPr>
          </a:p>
          <a:p>
            <a:pPr>
              <a:lnSpc>
                <a:spcPct val="100000"/>
              </a:lnSpc>
              <a:spcBef>
                <a:spcPts val="25"/>
              </a:spcBef>
            </a:pPr>
            <a:endParaRPr sz="1850" dirty="0">
              <a:latin typeface="Times New Roman"/>
              <a:cs typeface="Times New Roman"/>
            </a:endParaRPr>
          </a:p>
          <a:p>
            <a:pPr marL="12700">
              <a:lnSpc>
                <a:spcPct val="100000"/>
              </a:lnSpc>
            </a:pPr>
            <a:r>
              <a:rPr sz="2400" spc="-5" dirty="0">
                <a:solidFill>
                  <a:srgbClr val="FF0000"/>
                </a:solidFill>
                <a:latin typeface="Arial"/>
                <a:cs typeface="Arial"/>
              </a:rPr>
              <a:t>OUTPUT</a:t>
            </a:r>
            <a:endParaRPr sz="2400" dirty="0">
              <a:latin typeface="Arial"/>
              <a:cs typeface="Arial"/>
            </a:endParaRPr>
          </a:p>
          <a:p>
            <a:pPr marL="12700" marR="1025525">
              <a:lnSpc>
                <a:spcPct val="100000"/>
              </a:lnSpc>
              <a:spcBef>
                <a:spcPts val="5"/>
              </a:spcBef>
            </a:pPr>
            <a:r>
              <a:rPr sz="2000" spc="-5" dirty="0">
                <a:solidFill>
                  <a:srgbClr val="00AF50"/>
                </a:solidFill>
                <a:latin typeface="Arial"/>
                <a:cs typeface="Arial"/>
              </a:rPr>
              <a:t>Welcome to python</a:t>
            </a:r>
            <a:endParaRPr lang="en-US" sz="2000" spc="-5" dirty="0">
              <a:solidFill>
                <a:srgbClr val="00AF50"/>
              </a:solidFill>
              <a:latin typeface="Arial"/>
              <a:cs typeface="Arial"/>
            </a:endParaRPr>
          </a:p>
          <a:p>
            <a:pPr marL="12700" marR="1025525">
              <a:lnSpc>
                <a:spcPct val="100000"/>
              </a:lnSpc>
              <a:spcBef>
                <a:spcPts val="5"/>
              </a:spcBef>
            </a:pPr>
            <a:r>
              <a:rPr sz="2000" dirty="0">
                <a:solidFill>
                  <a:srgbClr val="00AF50"/>
                </a:solidFill>
                <a:latin typeface="Arial"/>
                <a:cs typeface="Arial"/>
              </a:rPr>
              <a:t>Regularly </a:t>
            </a:r>
            <a:r>
              <a:rPr sz="2000" spc="-5" dirty="0">
                <a:solidFill>
                  <a:srgbClr val="00AF50"/>
                </a:solidFill>
                <a:latin typeface="Arial"/>
                <a:cs typeface="Arial"/>
              </a:rPr>
              <a:t>visit</a:t>
            </a:r>
            <a:r>
              <a:rPr sz="2000" spc="-25" dirty="0">
                <a:solidFill>
                  <a:srgbClr val="00AF50"/>
                </a:solidFill>
                <a:latin typeface="Arial"/>
                <a:cs typeface="Arial"/>
              </a:rPr>
              <a:t> </a:t>
            </a:r>
            <a:r>
              <a:rPr sz="2000" spc="-5" dirty="0">
                <a:solidFill>
                  <a:srgbClr val="00AF50"/>
                </a:solidFill>
                <a:latin typeface="Arial"/>
                <a:cs typeface="Arial"/>
              </a:rPr>
              <a:t>python</a:t>
            </a:r>
            <a:r>
              <a:rPr lang="en-US" sz="2000" spc="-5" dirty="0">
                <a:solidFill>
                  <a:srgbClr val="00AF50"/>
                </a:solidFill>
                <a:latin typeface="Arial"/>
                <a:cs typeface="Arial"/>
              </a:rPr>
              <a:t>apsdk.blogspot.com</a:t>
            </a:r>
            <a:endParaRPr sz="2000" dirty="0">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76072" y="120395"/>
            <a:ext cx="3083560" cy="646430"/>
          </a:xfrm>
          <a:custGeom>
            <a:avLst/>
            <a:gdLst/>
            <a:ahLst/>
            <a:cxnLst/>
            <a:rect l="l" t="t" r="r" b="b"/>
            <a:pathLst>
              <a:path w="3083560" h="646430">
                <a:moveTo>
                  <a:pt x="0" y="646176"/>
                </a:moveTo>
                <a:lnTo>
                  <a:pt x="3083052" y="646176"/>
                </a:lnTo>
                <a:lnTo>
                  <a:pt x="3083052" y="0"/>
                </a:lnTo>
                <a:lnTo>
                  <a:pt x="0" y="0"/>
                </a:lnTo>
                <a:lnTo>
                  <a:pt x="0" y="646176"/>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54507" y="140919"/>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50" dirty="0"/>
              <a:t> </a:t>
            </a:r>
            <a:r>
              <a:rPr spc="-5" dirty="0"/>
              <a:t>Handling</a:t>
            </a:r>
          </a:p>
        </p:txBody>
      </p:sp>
      <p:sp>
        <p:nvSpPr>
          <p:cNvPr id="4" name="object 4"/>
          <p:cNvSpPr/>
          <p:nvPr/>
        </p:nvSpPr>
        <p:spPr>
          <a:xfrm>
            <a:off x="685037" y="874013"/>
            <a:ext cx="7560945" cy="0"/>
          </a:xfrm>
          <a:custGeom>
            <a:avLst/>
            <a:gdLst/>
            <a:ahLst/>
            <a:cxnLst/>
            <a:rect l="l" t="t" r="r" b="b"/>
            <a:pathLst>
              <a:path w="7560945">
                <a:moveTo>
                  <a:pt x="0" y="0"/>
                </a:moveTo>
                <a:lnTo>
                  <a:pt x="7560817" y="0"/>
                </a:lnTo>
              </a:path>
            </a:pathLst>
          </a:custGeom>
          <a:ln w="50292">
            <a:solidFill>
              <a:srgbClr val="000000"/>
            </a:solidFill>
          </a:ln>
        </p:spPr>
        <p:txBody>
          <a:bodyPr wrap="square" lIns="0" tIns="0" rIns="0" bIns="0" rtlCol="0"/>
          <a:lstStyle/>
          <a:p>
            <a:endParaRPr/>
          </a:p>
        </p:txBody>
      </p:sp>
      <p:sp>
        <p:nvSpPr>
          <p:cNvPr id="5" name="object 5"/>
          <p:cNvSpPr txBox="1"/>
          <p:nvPr/>
        </p:nvSpPr>
        <p:spPr>
          <a:xfrm>
            <a:off x="654507" y="2242797"/>
            <a:ext cx="7891780" cy="2219197"/>
          </a:xfrm>
          <a:prstGeom prst="rect">
            <a:avLst/>
          </a:prstGeom>
        </p:spPr>
        <p:txBody>
          <a:bodyPr vert="horz" wrap="square" lIns="0" tIns="13335" rIns="0" bIns="0" rtlCol="0">
            <a:spAutoFit/>
          </a:bodyPr>
          <a:lstStyle/>
          <a:p>
            <a:pPr marL="12700" marR="6985" algn="just">
              <a:lnSpc>
                <a:spcPct val="100000"/>
              </a:lnSpc>
              <a:spcBef>
                <a:spcPts val="105"/>
              </a:spcBef>
            </a:pPr>
            <a:r>
              <a:rPr sz="2000" dirty="0">
                <a:solidFill>
                  <a:srgbClr val="00AF50"/>
                </a:solidFill>
                <a:latin typeface="Arial"/>
                <a:cs typeface="Arial"/>
              </a:rPr>
              <a:t>A </a:t>
            </a:r>
            <a:r>
              <a:rPr sz="2000" spc="-5" dirty="0">
                <a:solidFill>
                  <a:srgbClr val="00AF50"/>
                </a:solidFill>
                <a:latin typeface="Arial"/>
                <a:cs typeface="Arial"/>
              </a:rPr>
              <a:t>file is </a:t>
            </a:r>
            <a:r>
              <a:rPr sz="2000" dirty="0">
                <a:solidFill>
                  <a:srgbClr val="00AF50"/>
                </a:solidFill>
                <a:latin typeface="Arial"/>
                <a:cs typeface="Arial"/>
              </a:rPr>
              <a:t>a sequence of </a:t>
            </a:r>
            <a:r>
              <a:rPr sz="2000" spc="-5" dirty="0">
                <a:solidFill>
                  <a:srgbClr val="00AF50"/>
                </a:solidFill>
                <a:latin typeface="Arial"/>
                <a:cs typeface="Arial"/>
              </a:rPr>
              <a:t>bytes </a:t>
            </a:r>
            <a:r>
              <a:rPr sz="2000" dirty="0">
                <a:solidFill>
                  <a:srgbClr val="00AF50"/>
                </a:solidFill>
                <a:latin typeface="Arial"/>
                <a:cs typeface="Arial"/>
              </a:rPr>
              <a:t>on </a:t>
            </a:r>
            <a:r>
              <a:rPr sz="2000" spc="-5" dirty="0">
                <a:solidFill>
                  <a:srgbClr val="00AF50"/>
                </a:solidFill>
                <a:latin typeface="Arial"/>
                <a:cs typeface="Arial"/>
              </a:rPr>
              <a:t>the disk/permanent storage where </a:t>
            </a:r>
            <a:r>
              <a:rPr sz="2000" dirty="0">
                <a:solidFill>
                  <a:srgbClr val="00AF50"/>
                </a:solidFill>
                <a:latin typeface="Arial"/>
                <a:cs typeface="Arial"/>
              </a:rPr>
              <a:t>a  group of </a:t>
            </a:r>
            <a:r>
              <a:rPr sz="2000" spc="-5" dirty="0">
                <a:solidFill>
                  <a:srgbClr val="00AF50"/>
                </a:solidFill>
                <a:latin typeface="Arial"/>
                <a:cs typeface="Arial"/>
              </a:rPr>
              <a:t>related </a:t>
            </a:r>
            <a:r>
              <a:rPr sz="2000" dirty="0">
                <a:solidFill>
                  <a:srgbClr val="00AF50"/>
                </a:solidFill>
                <a:latin typeface="Arial"/>
                <a:cs typeface="Arial"/>
              </a:rPr>
              <a:t>data </a:t>
            </a:r>
            <a:r>
              <a:rPr sz="2000" spc="-5" dirty="0">
                <a:solidFill>
                  <a:srgbClr val="00AF50"/>
                </a:solidFill>
                <a:latin typeface="Arial"/>
                <a:cs typeface="Arial"/>
              </a:rPr>
              <a:t>is stored. </a:t>
            </a:r>
            <a:endParaRPr lang="en-US" sz="2000" spc="-5" dirty="0">
              <a:solidFill>
                <a:srgbClr val="00AF50"/>
              </a:solidFill>
              <a:latin typeface="Arial"/>
              <a:cs typeface="Arial"/>
            </a:endParaRPr>
          </a:p>
          <a:p>
            <a:pPr marL="12700" marR="6985" algn="just">
              <a:lnSpc>
                <a:spcPct val="100000"/>
              </a:lnSpc>
              <a:spcBef>
                <a:spcPts val="105"/>
              </a:spcBef>
            </a:pPr>
            <a:r>
              <a:rPr sz="2000" spc="-5" dirty="0">
                <a:solidFill>
                  <a:srgbClr val="00AF50"/>
                </a:solidFill>
                <a:latin typeface="Arial"/>
                <a:cs typeface="Arial"/>
              </a:rPr>
              <a:t>File is created </a:t>
            </a:r>
            <a:r>
              <a:rPr sz="2000" spc="-10" dirty="0">
                <a:solidFill>
                  <a:srgbClr val="00AF50"/>
                </a:solidFill>
                <a:latin typeface="Arial"/>
                <a:cs typeface="Arial"/>
              </a:rPr>
              <a:t>for </a:t>
            </a:r>
            <a:r>
              <a:rPr sz="2000" spc="-5" dirty="0">
                <a:solidFill>
                  <a:srgbClr val="00AF50"/>
                </a:solidFill>
                <a:latin typeface="Arial"/>
                <a:cs typeface="Arial"/>
              </a:rPr>
              <a:t>permanent storage  </a:t>
            </a:r>
            <a:r>
              <a:rPr sz="2000" dirty="0">
                <a:solidFill>
                  <a:srgbClr val="00AF50"/>
                </a:solidFill>
                <a:latin typeface="Arial"/>
                <a:cs typeface="Arial"/>
              </a:rPr>
              <a:t>of</a:t>
            </a:r>
            <a:r>
              <a:rPr sz="2000" spc="-30" dirty="0">
                <a:solidFill>
                  <a:srgbClr val="00AF50"/>
                </a:solidFill>
                <a:latin typeface="Arial"/>
                <a:cs typeface="Arial"/>
              </a:rPr>
              <a:t> </a:t>
            </a:r>
            <a:r>
              <a:rPr sz="2000" dirty="0">
                <a:solidFill>
                  <a:srgbClr val="00AF50"/>
                </a:solidFill>
                <a:latin typeface="Arial"/>
                <a:cs typeface="Arial"/>
              </a:rPr>
              <a:t>data.</a:t>
            </a:r>
            <a:endParaRPr lang="en-US" sz="2000" dirty="0">
              <a:solidFill>
                <a:srgbClr val="00AF50"/>
              </a:solidFill>
              <a:latin typeface="Arial"/>
              <a:cs typeface="Arial"/>
            </a:endParaRPr>
          </a:p>
          <a:p>
            <a:pPr marL="12700" marR="6985" algn="just">
              <a:lnSpc>
                <a:spcPct val="100000"/>
              </a:lnSpc>
              <a:spcBef>
                <a:spcPts val="105"/>
              </a:spcBef>
            </a:pPr>
            <a:endParaRPr lang="en-US" sz="2000" dirty="0">
              <a:solidFill>
                <a:srgbClr val="00AF50"/>
              </a:solidFill>
              <a:latin typeface="Arial"/>
              <a:cs typeface="Arial"/>
            </a:endParaRPr>
          </a:p>
          <a:p>
            <a:pPr marL="12700" marR="6985" algn="ctr">
              <a:lnSpc>
                <a:spcPct val="100000"/>
              </a:lnSpc>
              <a:spcBef>
                <a:spcPts val="105"/>
              </a:spcBef>
            </a:pPr>
            <a:r>
              <a:rPr lang="en-US" sz="2000" dirty="0">
                <a:solidFill>
                  <a:srgbClr val="00AF50"/>
                </a:solidFill>
                <a:latin typeface="Arial"/>
                <a:cs typeface="Arial"/>
              </a:rPr>
              <a:t>OR</a:t>
            </a:r>
          </a:p>
          <a:p>
            <a:pPr marL="12700" marR="6985">
              <a:lnSpc>
                <a:spcPct val="100000"/>
              </a:lnSpc>
              <a:spcBef>
                <a:spcPts val="105"/>
              </a:spcBef>
            </a:pPr>
            <a:r>
              <a:rPr lang="en-US" sz="2000" dirty="0">
                <a:solidFill>
                  <a:srgbClr val="00AF50"/>
                </a:solidFill>
                <a:latin typeface="Arial"/>
                <a:cs typeface="Arial"/>
              </a:rPr>
              <a:t>File that stores data in an application</a:t>
            </a:r>
            <a:endParaRPr sz="2000" dirty="0">
              <a:latin typeface="Arial"/>
              <a:cs typeface="Arial"/>
            </a:endParaRPr>
          </a:p>
          <a:p>
            <a:pPr marL="12700" marR="5080" algn="just">
              <a:lnSpc>
                <a:spcPct val="100000"/>
              </a:lnSpc>
            </a:pPr>
            <a:endParaRPr sz="2000" dirty="0">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11530"/>
            <a:ext cx="4707840" cy="4337726"/>
          </a:xfrm>
          <a:prstGeom prst="rect">
            <a:avLst/>
          </a:prstGeom>
        </p:spPr>
        <p:txBody>
          <a:bodyPr vert="horz" wrap="square" lIns="0" tIns="13335" rIns="0" bIns="0" rtlCol="0">
            <a:spAutoFit/>
          </a:bodyPr>
          <a:lstStyle/>
          <a:p>
            <a:pPr marL="12700">
              <a:lnSpc>
                <a:spcPct val="100000"/>
              </a:lnSpc>
              <a:spcBef>
                <a:spcPts val="105"/>
              </a:spcBef>
            </a:pPr>
            <a:r>
              <a:rPr sz="2000" dirty="0">
                <a:solidFill>
                  <a:srgbClr val="FF0000"/>
                </a:solidFill>
                <a:latin typeface="Arial"/>
                <a:cs typeface="Arial"/>
              </a:rPr>
              <a:t>Iterating over lines in a</a:t>
            </a:r>
            <a:r>
              <a:rPr sz="2000" spc="-75" dirty="0">
                <a:solidFill>
                  <a:srgbClr val="FF0000"/>
                </a:solidFill>
                <a:latin typeface="Arial"/>
                <a:cs typeface="Arial"/>
              </a:rPr>
              <a:t> </a:t>
            </a:r>
            <a:r>
              <a:rPr sz="2000" spc="-5" dirty="0">
                <a:solidFill>
                  <a:srgbClr val="FF0000"/>
                </a:solidFill>
                <a:latin typeface="Arial"/>
                <a:cs typeface="Arial"/>
              </a:rPr>
              <a:t>file</a:t>
            </a:r>
            <a:endParaRPr sz="2000" dirty="0">
              <a:latin typeface="Arial"/>
              <a:cs typeface="Arial"/>
            </a:endParaRPr>
          </a:p>
          <a:p>
            <a:pPr marL="12700">
              <a:lnSpc>
                <a:spcPct val="100000"/>
              </a:lnSpc>
            </a:pPr>
            <a:r>
              <a:rPr sz="2000" dirty="0">
                <a:solidFill>
                  <a:srgbClr val="FF0000"/>
                </a:solidFill>
                <a:latin typeface="Arial"/>
                <a:cs typeface="Arial"/>
              </a:rPr>
              <a:t>e.g.program</a:t>
            </a:r>
            <a:endParaRPr sz="2000" dirty="0">
              <a:latin typeface="Arial"/>
              <a:cs typeface="Arial"/>
            </a:endParaRPr>
          </a:p>
          <a:p>
            <a:pPr>
              <a:lnSpc>
                <a:spcPct val="100000"/>
              </a:lnSpc>
              <a:spcBef>
                <a:spcPts val="40"/>
              </a:spcBef>
            </a:pPr>
            <a:endParaRPr sz="2050" dirty="0">
              <a:latin typeface="Times New Roman"/>
              <a:cs typeface="Times New Roman"/>
            </a:endParaRPr>
          </a:p>
          <a:p>
            <a:pPr marL="12700">
              <a:lnSpc>
                <a:spcPct val="100000"/>
              </a:lnSpc>
            </a:pPr>
            <a:r>
              <a:rPr sz="2000" dirty="0">
                <a:solidFill>
                  <a:srgbClr val="00AF50"/>
                </a:solidFill>
                <a:latin typeface="Arial"/>
                <a:cs typeface="Arial"/>
              </a:rPr>
              <a:t>f = open("a.txt",</a:t>
            </a:r>
            <a:r>
              <a:rPr sz="2000" spc="-85" dirty="0">
                <a:solidFill>
                  <a:srgbClr val="00AF50"/>
                </a:solidFill>
                <a:latin typeface="Arial"/>
                <a:cs typeface="Arial"/>
              </a:rPr>
              <a:t> </a:t>
            </a:r>
            <a:r>
              <a:rPr sz="2000" dirty="0">
                <a:solidFill>
                  <a:srgbClr val="00AF50"/>
                </a:solidFill>
                <a:latin typeface="Arial"/>
                <a:cs typeface="Arial"/>
              </a:rPr>
              <a:t>'w')</a:t>
            </a:r>
            <a:endParaRPr sz="2000" dirty="0">
              <a:latin typeface="Arial"/>
              <a:cs typeface="Arial"/>
            </a:endParaRPr>
          </a:p>
          <a:p>
            <a:pPr marL="12700" marR="407670">
              <a:lnSpc>
                <a:spcPct val="100000"/>
              </a:lnSpc>
            </a:pPr>
            <a:r>
              <a:rPr sz="2000" dirty="0">
                <a:solidFill>
                  <a:srgbClr val="00AF50"/>
                </a:solidFill>
                <a:latin typeface="Arial"/>
                <a:cs typeface="Arial"/>
              </a:rPr>
              <a:t>line1 = </a:t>
            </a:r>
            <a:r>
              <a:rPr sz="2000" spc="-5" dirty="0">
                <a:solidFill>
                  <a:srgbClr val="00AF50"/>
                </a:solidFill>
                <a:latin typeface="Arial"/>
                <a:cs typeface="Arial"/>
              </a:rPr>
              <a:t>'Welcome </a:t>
            </a:r>
            <a:r>
              <a:rPr sz="2000" dirty="0">
                <a:solidFill>
                  <a:srgbClr val="00AF50"/>
                </a:solidFill>
                <a:latin typeface="Arial"/>
                <a:cs typeface="Arial"/>
              </a:rPr>
              <a:t>to</a:t>
            </a:r>
            <a:r>
              <a:rPr sz="2000" spc="-114" dirty="0">
                <a:solidFill>
                  <a:srgbClr val="00AF50"/>
                </a:solidFill>
                <a:latin typeface="Arial"/>
                <a:cs typeface="Arial"/>
              </a:rPr>
              <a:t> </a:t>
            </a:r>
            <a:r>
              <a:rPr sz="2000" dirty="0">
                <a:solidFill>
                  <a:srgbClr val="00AF50"/>
                </a:solidFill>
                <a:latin typeface="Arial"/>
                <a:cs typeface="Arial"/>
              </a:rPr>
              <a:t>python' </a:t>
            </a:r>
            <a:endParaRPr lang="en-US" sz="2000" dirty="0">
              <a:solidFill>
                <a:srgbClr val="00AF50"/>
              </a:solidFill>
              <a:latin typeface="Arial"/>
              <a:cs typeface="Arial"/>
            </a:endParaRPr>
          </a:p>
          <a:p>
            <a:pPr marL="12700" marR="407670">
              <a:lnSpc>
                <a:spcPct val="100000"/>
              </a:lnSpc>
            </a:pPr>
            <a:r>
              <a:rPr sz="2000" dirty="0">
                <a:solidFill>
                  <a:srgbClr val="00AF50"/>
                </a:solidFill>
                <a:latin typeface="Arial"/>
                <a:cs typeface="Arial"/>
              </a:rPr>
              <a:t> f.write(line1)</a:t>
            </a:r>
            <a:endParaRPr sz="2000" dirty="0">
              <a:latin typeface="Arial"/>
              <a:cs typeface="Arial"/>
            </a:endParaRPr>
          </a:p>
          <a:p>
            <a:pPr marL="12700">
              <a:lnSpc>
                <a:spcPct val="100000"/>
              </a:lnSpc>
            </a:pPr>
            <a:r>
              <a:rPr sz="2000" dirty="0">
                <a:solidFill>
                  <a:srgbClr val="00AF50"/>
                </a:solidFill>
                <a:latin typeface="Arial"/>
                <a:cs typeface="Arial"/>
              </a:rPr>
              <a:t>line2="</a:t>
            </a:r>
            <a:r>
              <a:rPr dirty="0">
                <a:solidFill>
                  <a:srgbClr val="00AF50"/>
                </a:solidFill>
                <a:latin typeface="Arial"/>
                <a:cs typeface="Arial"/>
              </a:rPr>
              <a:t>python</a:t>
            </a:r>
            <a:r>
              <a:rPr lang="en-US" dirty="0">
                <a:solidFill>
                  <a:srgbClr val="00AF50"/>
                </a:solidFill>
                <a:latin typeface="Arial"/>
                <a:cs typeface="Arial"/>
              </a:rPr>
              <a:t>apsdk.blogspot.com</a:t>
            </a:r>
            <a:r>
              <a:rPr sz="2000" dirty="0">
                <a:solidFill>
                  <a:srgbClr val="00AF50"/>
                </a:solidFill>
                <a:latin typeface="Arial"/>
                <a:cs typeface="Arial"/>
              </a:rPr>
              <a:t>"</a:t>
            </a:r>
            <a:endParaRPr sz="2000" dirty="0">
              <a:latin typeface="Arial"/>
              <a:cs typeface="Arial"/>
            </a:endParaRPr>
          </a:p>
          <a:p>
            <a:pPr marL="12700" marR="3172460">
              <a:lnSpc>
                <a:spcPct val="100000"/>
              </a:lnSpc>
              <a:spcBef>
                <a:spcPts val="5"/>
              </a:spcBef>
            </a:pPr>
            <a:r>
              <a:rPr sz="2000" dirty="0">
                <a:solidFill>
                  <a:srgbClr val="00AF50"/>
                </a:solidFill>
                <a:latin typeface="Arial"/>
                <a:cs typeface="Arial"/>
              </a:rPr>
              <a:t>f</a:t>
            </a:r>
            <a:r>
              <a:rPr sz="2000" spc="-10" dirty="0">
                <a:solidFill>
                  <a:srgbClr val="00AF50"/>
                </a:solidFill>
                <a:latin typeface="Arial"/>
                <a:cs typeface="Arial"/>
              </a:rPr>
              <a:t>.</a:t>
            </a:r>
            <a:r>
              <a:rPr sz="2000" dirty="0">
                <a:solidFill>
                  <a:srgbClr val="00AF50"/>
                </a:solidFill>
                <a:latin typeface="Arial"/>
                <a:cs typeface="Arial"/>
              </a:rPr>
              <a:t>w</a:t>
            </a:r>
            <a:r>
              <a:rPr sz="2000" spc="5" dirty="0">
                <a:solidFill>
                  <a:srgbClr val="00AF50"/>
                </a:solidFill>
                <a:latin typeface="Arial"/>
                <a:cs typeface="Arial"/>
              </a:rPr>
              <a:t>r</a:t>
            </a:r>
            <a:r>
              <a:rPr sz="2000" dirty="0">
                <a:solidFill>
                  <a:srgbClr val="00AF50"/>
                </a:solidFill>
                <a:latin typeface="Arial"/>
                <a:cs typeface="Arial"/>
              </a:rPr>
              <a:t>it</a:t>
            </a:r>
            <a:r>
              <a:rPr sz="2000" spc="-5" dirty="0">
                <a:solidFill>
                  <a:srgbClr val="00AF50"/>
                </a:solidFill>
                <a:latin typeface="Arial"/>
                <a:cs typeface="Arial"/>
              </a:rPr>
              <a:t>e</a:t>
            </a:r>
            <a:r>
              <a:rPr sz="2000" dirty="0">
                <a:solidFill>
                  <a:srgbClr val="00AF50"/>
                </a:solidFill>
                <a:latin typeface="Arial"/>
                <a:cs typeface="Arial"/>
              </a:rPr>
              <a:t>(line2)  </a:t>
            </a:r>
            <a:endParaRPr lang="en-US" sz="2000" dirty="0">
              <a:solidFill>
                <a:srgbClr val="00AF50"/>
              </a:solidFill>
              <a:latin typeface="Arial"/>
              <a:cs typeface="Arial"/>
            </a:endParaRPr>
          </a:p>
          <a:p>
            <a:pPr marL="12700" marR="3172460">
              <a:lnSpc>
                <a:spcPct val="100000"/>
              </a:lnSpc>
              <a:spcBef>
                <a:spcPts val="5"/>
              </a:spcBef>
            </a:pPr>
            <a:r>
              <a:rPr sz="2000" dirty="0" err="1">
                <a:solidFill>
                  <a:srgbClr val="00AF50"/>
                </a:solidFill>
                <a:latin typeface="Arial"/>
                <a:cs typeface="Arial"/>
              </a:rPr>
              <a:t>f.close</a:t>
            </a:r>
            <a:r>
              <a:rPr sz="2000" dirty="0">
                <a:solidFill>
                  <a:srgbClr val="00AF50"/>
                </a:solidFill>
                <a:latin typeface="Arial"/>
                <a:cs typeface="Arial"/>
              </a:rPr>
              <a:t>()</a:t>
            </a:r>
            <a:endParaRPr sz="2000" dirty="0">
              <a:latin typeface="Arial"/>
              <a:cs typeface="Arial"/>
            </a:endParaRPr>
          </a:p>
          <a:p>
            <a:pPr>
              <a:lnSpc>
                <a:spcPct val="100000"/>
              </a:lnSpc>
              <a:spcBef>
                <a:spcPts val="40"/>
              </a:spcBef>
            </a:pPr>
            <a:endParaRPr sz="2050" dirty="0">
              <a:latin typeface="Times New Roman"/>
              <a:cs typeface="Times New Roman"/>
            </a:endParaRPr>
          </a:p>
          <a:p>
            <a:pPr marL="12700">
              <a:lnSpc>
                <a:spcPct val="100000"/>
              </a:lnSpc>
            </a:pPr>
            <a:r>
              <a:rPr sz="2000" dirty="0">
                <a:solidFill>
                  <a:srgbClr val="00AF50"/>
                </a:solidFill>
                <a:latin typeface="Arial"/>
                <a:cs typeface="Arial"/>
              </a:rPr>
              <a:t>f = open("a.txt",</a:t>
            </a:r>
            <a:r>
              <a:rPr sz="2000" spc="-85" dirty="0">
                <a:solidFill>
                  <a:srgbClr val="00AF50"/>
                </a:solidFill>
                <a:latin typeface="Arial"/>
                <a:cs typeface="Arial"/>
              </a:rPr>
              <a:t> </a:t>
            </a:r>
            <a:r>
              <a:rPr sz="2000" dirty="0">
                <a:solidFill>
                  <a:srgbClr val="00AF50"/>
                </a:solidFill>
                <a:latin typeface="Arial"/>
                <a:cs typeface="Arial"/>
              </a:rPr>
              <a:t>'r')</a:t>
            </a:r>
            <a:endParaRPr sz="2000" dirty="0">
              <a:latin typeface="Arial"/>
              <a:cs typeface="Arial"/>
            </a:endParaRPr>
          </a:p>
          <a:p>
            <a:pPr marL="12700">
              <a:lnSpc>
                <a:spcPct val="100000"/>
              </a:lnSpc>
            </a:pPr>
            <a:r>
              <a:rPr sz="2000" dirty="0">
                <a:solidFill>
                  <a:srgbClr val="00AF50"/>
                </a:solidFill>
                <a:latin typeface="Arial"/>
                <a:cs typeface="Arial"/>
              </a:rPr>
              <a:t>for </a:t>
            </a:r>
            <a:r>
              <a:rPr sz="2000" spc="-5" dirty="0">
                <a:solidFill>
                  <a:srgbClr val="00AF50"/>
                </a:solidFill>
                <a:latin typeface="Arial"/>
                <a:cs typeface="Arial"/>
              </a:rPr>
              <a:t>text </a:t>
            </a:r>
            <a:r>
              <a:rPr sz="2000" dirty="0">
                <a:solidFill>
                  <a:srgbClr val="00AF50"/>
                </a:solidFill>
                <a:latin typeface="Arial"/>
                <a:cs typeface="Arial"/>
              </a:rPr>
              <a:t>in</a:t>
            </a:r>
            <a:r>
              <a:rPr sz="2000" spc="-50" dirty="0">
                <a:solidFill>
                  <a:srgbClr val="00AF50"/>
                </a:solidFill>
                <a:latin typeface="Arial"/>
                <a:cs typeface="Arial"/>
              </a:rPr>
              <a:t> </a:t>
            </a:r>
            <a:r>
              <a:rPr sz="2000" dirty="0">
                <a:solidFill>
                  <a:srgbClr val="00AF50"/>
                </a:solidFill>
                <a:latin typeface="Arial"/>
                <a:cs typeface="Arial"/>
              </a:rPr>
              <a:t>f.readlines():</a:t>
            </a:r>
            <a:endParaRPr sz="2000" dirty="0">
              <a:latin typeface="Arial"/>
              <a:cs typeface="Arial"/>
            </a:endParaRPr>
          </a:p>
          <a:p>
            <a:pPr marL="12700" marR="3204845" indent="278765">
              <a:lnSpc>
                <a:spcPct val="100000"/>
              </a:lnSpc>
              <a:spcBef>
                <a:spcPts val="5"/>
              </a:spcBef>
            </a:pPr>
            <a:r>
              <a:rPr sz="2000" dirty="0">
                <a:solidFill>
                  <a:srgbClr val="00AF50"/>
                </a:solidFill>
                <a:latin typeface="Arial"/>
                <a:cs typeface="Arial"/>
              </a:rPr>
              <a:t>p</a:t>
            </a:r>
            <a:r>
              <a:rPr sz="2000" spc="5" dirty="0">
                <a:solidFill>
                  <a:srgbClr val="00AF50"/>
                </a:solidFill>
                <a:latin typeface="Arial"/>
                <a:cs typeface="Arial"/>
              </a:rPr>
              <a:t>r</a:t>
            </a:r>
            <a:r>
              <a:rPr sz="2000" dirty="0">
                <a:solidFill>
                  <a:srgbClr val="00AF50"/>
                </a:solidFill>
                <a:latin typeface="Arial"/>
                <a:cs typeface="Arial"/>
              </a:rPr>
              <a:t>int(tex</a:t>
            </a:r>
            <a:r>
              <a:rPr lang="en-US" sz="2000" spc="-10" dirty="0">
                <a:solidFill>
                  <a:srgbClr val="00AF50"/>
                </a:solidFill>
                <a:latin typeface="Arial"/>
                <a:cs typeface="Arial"/>
              </a:rPr>
              <a:t>t)</a:t>
            </a:r>
          </a:p>
          <a:p>
            <a:pPr marL="12700" marR="3204845" indent="278765">
              <a:lnSpc>
                <a:spcPct val="100000"/>
              </a:lnSpc>
              <a:spcBef>
                <a:spcPts val="5"/>
              </a:spcBef>
            </a:pPr>
            <a:r>
              <a:rPr lang="en-US" sz="2000" spc="-5" dirty="0" err="1">
                <a:solidFill>
                  <a:srgbClr val="00AF50"/>
                </a:solidFill>
                <a:latin typeface="Arial"/>
                <a:cs typeface="Arial"/>
              </a:rPr>
              <a:t>f.close</a:t>
            </a:r>
            <a:r>
              <a:rPr lang="en-US" sz="2000" spc="-5" dirty="0">
                <a:solidFill>
                  <a:srgbClr val="00AF50"/>
                </a:solidFill>
                <a:latin typeface="Arial"/>
                <a:cs typeface="Arial"/>
              </a:rPr>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11530"/>
            <a:ext cx="4114800" cy="4483920"/>
          </a:xfrm>
          <a:prstGeom prst="rect">
            <a:avLst/>
          </a:prstGeom>
        </p:spPr>
        <p:txBody>
          <a:bodyPr vert="horz" wrap="square" lIns="0" tIns="13335" rIns="0" bIns="0" rtlCol="0">
            <a:spAutoFit/>
          </a:bodyPr>
          <a:lstStyle/>
          <a:p>
            <a:pPr marL="12700">
              <a:lnSpc>
                <a:spcPct val="100000"/>
              </a:lnSpc>
              <a:spcBef>
                <a:spcPts val="105"/>
              </a:spcBef>
            </a:pPr>
            <a:r>
              <a:rPr sz="2000" dirty="0">
                <a:solidFill>
                  <a:srgbClr val="FF0000"/>
                </a:solidFill>
                <a:latin typeface="Arial"/>
                <a:cs typeface="Arial"/>
              </a:rPr>
              <a:t>Processing Every </a:t>
            </a:r>
            <a:r>
              <a:rPr sz="2000" spc="-10" dirty="0">
                <a:solidFill>
                  <a:srgbClr val="FF0000"/>
                </a:solidFill>
                <a:latin typeface="Arial"/>
                <a:cs typeface="Arial"/>
              </a:rPr>
              <a:t>Word </a:t>
            </a:r>
            <a:r>
              <a:rPr sz="2000" dirty="0">
                <a:solidFill>
                  <a:srgbClr val="FF0000"/>
                </a:solidFill>
                <a:latin typeface="Arial"/>
                <a:cs typeface="Arial"/>
              </a:rPr>
              <a:t>in a</a:t>
            </a:r>
            <a:r>
              <a:rPr sz="2000" spc="-114" dirty="0">
                <a:solidFill>
                  <a:srgbClr val="FF0000"/>
                </a:solidFill>
                <a:latin typeface="Arial"/>
                <a:cs typeface="Arial"/>
              </a:rPr>
              <a:t> </a:t>
            </a:r>
            <a:r>
              <a:rPr sz="2000" dirty="0">
                <a:solidFill>
                  <a:srgbClr val="FF0000"/>
                </a:solidFill>
                <a:latin typeface="Arial"/>
                <a:cs typeface="Arial"/>
              </a:rPr>
              <a:t>File</a:t>
            </a:r>
            <a:endParaRPr sz="2000" dirty="0">
              <a:latin typeface="Arial"/>
              <a:cs typeface="Arial"/>
            </a:endParaRPr>
          </a:p>
          <a:p>
            <a:pPr marL="12700">
              <a:lnSpc>
                <a:spcPct val="100000"/>
              </a:lnSpc>
            </a:pPr>
            <a:r>
              <a:rPr sz="2000" dirty="0">
                <a:solidFill>
                  <a:srgbClr val="FF0000"/>
                </a:solidFill>
                <a:latin typeface="Arial"/>
                <a:cs typeface="Arial"/>
              </a:rPr>
              <a:t>e.g.program</a:t>
            </a:r>
            <a:endParaRPr sz="2000" dirty="0">
              <a:latin typeface="Arial"/>
              <a:cs typeface="Arial"/>
            </a:endParaRPr>
          </a:p>
          <a:p>
            <a:pPr marL="12700">
              <a:lnSpc>
                <a:spcPct val="100000"/>
              </a:lnSpc>
            </a:pPr>
            <a:r>
              <a:rPr lang="en-US" dirty="0">
                <a:solidFill>
                  <a:srgbClr val="00AF50"/>
                </a:solidFill>
                <a:latin typeface="Arial"/>
                <a:cs typeface="Arial"/>
              </a:rPr>
              <a:t>f = open("a.txt",</a:t>
            </a:r>
            <a:r>
              <a:rPr lang="en-US" spc="-85" dirty="0">
                <a:solidFill>
                  <a:srgbClr val="00AF50"/>
                </a:solidFill>
                <a:latin typeface="Arial"/>
                <a:cs typeface="Arial"/>
              </a:rPr>
              <a:t> </a:t>
            </a:r>
            <a:r>
              <a:rPr lang="en-US" dirty="0">
                <a:solidFill>
                  <a:srgbClr val="00AF50"/>
                </a:solidFill>
                <a:latin typeface="Arial"/>
                <a:cs typeface="Arial"/>
              </a:rPr>
              <a:t>'w')</a:t>
            </a:r>
            <a:endParaRPr lang="en-US" dirty="0">
              <a:latin typeface="Arial"/>
              <a:cs typeface="Arial"/>
            </a:endParaRPr>
          </a:p>
          <a:p>
            <a:pPr marL="12700" marR="407670">
              <a:lnSpc>
                <a:spcPct val="100000"/>
              </a:lnSpc>
            </a:pPr>
            <a:r>
              <a:rPr lang="en-US" dirty="0">
                <a:solidFill>
                  <a:srgbClr val="00AF50"/>
                </a:solidFill>
                <a:latin typeface="Arial"/>
                <a:cs typeface="Arial"/>
              </a:rPr>
              <a:t>line1 = </a:t>
            </a:r>
            <a:r>
              <a:rPr lang="en-US" spc="-5" dirty="0">
                <a:solidFill>
                  <a:srgbClr val="00AF50"/>
                </a:solidFill>
                <a:latin typeface="Arial"/>
                <a:cs typeface="Arial"/>
              </a:rPr>
              <a:t>'Welcome </a:t>
            </a:r>
            <a:r>
              <a:rPr lang="en-US" dirty="0">
                <a:solidFill>
                  <a:srgbClr val="00AF50"/>
                </a:solidFill>
                <a:latin typeface="Arial"/>
                <a:cs typeface="Arial"/>
              </a:rPr>
              <a:t>to</a:t>
            </a:r>
            <a:r>
              <a:rPr lang="en-US" spc="-114" dirty="0">
                <a:solidFill>
                  <a:srgbClr val="00AF50"/>
                </a:solidFill>
                <a:latin typeface="Arial"/>
                <a:cs typeface="Arial"/>
              </a:rPr>
              <a:t> </a:t>
            </a:r>
            <a:r>
              <a:rPr lang="en-US" dirty="0">
                <a:solidFill>
                  <a:srgbClr val="00AF50"/>
                </a:solidFill>
                <a:latin typeface="Arial"/>
                <a:cs typeface="Arial"/>
              </a:rPr>
              <a:t>python' </a:t>
            </a:r>
          </a:p>
          <a:p>
            <a:pPr marL="12700" marR="407670">
              <a:lnSpc>
                <a:spcPct val="100000"/>
              </a:lnSpc>
            </a:pPr>
            <a:r>
              <a:rPr lang="en-US" dirty="0" err="1">
                <a:solidFill>
                  <a:srgbClr val="00AF50"/>
                </a:solidFill>
                <a:latin typeface="Arial"/>
                <a:cs typeface="Arial"/>
              </a:rPr>
              <a:t>f.write</a:t>
            </a:r>
            <a:r>
              <a:rPr lang="en-US" dirty="0">
                <a:solidFill>
                  <a:srgbClr val="00AF50"/>
                </a:solidFill>
                <a:latin typeface="Arial"/>
                <a:cs typeface="Arial"/>
              </a:rPr>
              <a:t>(line1)</a:t>
            </a:r>
            <a:endParaRPr lang="en-US" dirty="0">
              <a:latin typeface="Arial"/>
              <a:cs typeface="Arial"/>
            </a:endParaRPr>
          </a:p>
          <a:p>
            <a:pPr marL="12700">
              <a:lnSpc>
                <a:spcPct val="100000"/>
              </a:lnSpc>
            </a:pPr>
            <a:r>
              <a:rPr lang="en-US" dirty="0">
                <a:solidFill>
                  <a:srgbClr val="00AF50"/>
                </a:solidFill>
                <a:latin typeface="Arial"/>
                <a:cs typeface="Arial"/>
              </a:rPr>
              <a:t>line2="pythonapsdk.blogspot.com"</a:t>
            </a:r>
            <a:endParaRPr lang="en-US" dirty="0">
              <a:latin typeface="Arial"/>
              <a:cs typeface="Arial"/>
            </a:endParaRPr>
          </a:p>
          <a:p>
            <a:pPr marL="12700" marR="3172460">
              <a:lnSpc>
                <a:spcPct val="100000"/>
              </a:lnSpc>
              <a:spcBef>
                <a:spcPts val="5"/>
              </a:spcBef>
            </a:pPr>
            <a:r>
              <a:rPr lang="en-US" dirty="0" err="1">
                <a:solidFill>
                  <a:srgbClr val="00AF50"/>
                </a:solidFill>
                <a:latin typeface="Arial"/>
                <a:cs typeface="Arial"/>
              </a:rPr>
              <a:t>f</a:t>
            </a:r>
            <a:r>
              <a:rPr lang="en-US" spc="-10" dirty="0" err="1">
                <a:solidFill>
                  <a:srgbClr val="00AF50"/>
                </a:solidFill>
                <a:latin typeface="Arial"/>
                <a:cs typeface="Arial"/>
              </a:rPr>
              <a:t>.</a:t>
            </a:r>
            <a:r>
              <a:rPr lang="en-US" dirty="0" err="1">
                <a:solidFill>
                  <a:srgbClr val="00AF50"/>
                </a:solidFill>
                <a:latin typeface="Arial"/>
                <a:cs typeface="Arial"/>
              </a:rPr>
              <a:t>w</a:t>
            </a:r>
            <a:r>
              <a:rPr lang="en-US" spc="5" dirty="0" err="1">
                <a:solidFill>
                  <a:srgbClr val="00AF50"/>
                </a:solidFill>
                <a:latin typeface="Arial"/>
                <a:cs typeface="Arial"/>
              </a:rPr>
              <a:t>r</a:t>
            </a:r>
            <a:r>
              <a:rPr lang="en-US" dirty="0" err="1">
                <a:solidFill>
                  <a:srgbClr val="00AF50"/>
                </a:solidFill>
                <a:latin typeface="Arial"/>
                <a:cs typeface="Arial"/>
              </a:rPr>
              <a:t>it</a:t>
            </a:r>
            <a:r>
              <a:rPr lang="en-US" spc="-5" dirty="0" err="1">
                <a:solidFill>
                  <a:srgbClr val="00AF50"/>
                </a:solidFill>
                <a:latin typeface="Arial"/>
                <a:cs typeface="Arial"/>
              </a:rPr>
              <a:t>e</a:t>
            </a:r>
            <a:r>
              <a:rPr lang="en-US" dirty="0">
                <a:solidFill>
                  <a:srgbClr val="00AF50"/>
                </a:solidFill>
                <a:latin typeface="Arial"/>
                <a:cs typeface="Arial"/>
              </a:rPr>
              <a:t>(line2)  </a:t>
            </a:r>
          </a:p>
          <a:p>
            <a:pPr marL="12700" marR="3172460">
              <a:lnSpc>
                <a:spcPct val="100000"/>
              </a:lnSpc>
              <a:spcBef>
                <a:spcPts val="5"/>
              </a:spcBef>
            </a:pPr>
            <a:r>
              <a:rPr lang="en-US" dirty="0" err="1">
                <a:solidFill>
                  <a:srgbClr val="00AF50"/>
                </a:solidFill>
                <a:latin typeface="Arial"/>
                <a:cs typeface="Arial"/>
              </a:rPr>
              <a:t>f.close</a:t>
            </a:r>
            <a:r>
              <a:rPr lang="en-US" dirty="0">
                <a:solidFill>
                  <a:srgbClr val="00AF50"/>
                </a:solidFill>
                <a:latin typeface="Arial"/>
                <a:cs typeface="Arial"/>
              </a:rPr>
              <a:t>()</a:t>
            </a:r>
            <a:endParaRPr lang="en-US" dirty="0">
              <a:latin typeface="Arial"/>
              <a:cs typeface="Arial"/>
            </a:endParaRPr>
          </a:p>
          <a:p>
            <a:pPr>
              <a:lnSpc>
                <a:spcPct val="100000"/>
              </a:lnSpc>
              <a:spcBef>
                <a:spcPts val="30"/>
              </a:spcBef>
            </a:pPr>
            <a:endParaRPr sz="1850" dirty="0">
              <a:latin typeface="Times New Roman"/>
              <a:cs typeface="Times New Roman"/>
            </a:endParaRPr>
          </a:p>
          <a:p>
            <a:pPr marL="12700">
              <a:lnSpc>
                <a:spcPct val="100000"/>
              </a:lnSpc>
            </a:pPr>
            <a:r>
              <a:rPr sz="1800" dirty="0">
                <a:solidFill>
                  <a:srgbClr val="00AF50"/>
                </a:solidFill>
                <a:latin typeface="Arial"/>
                <a:cs typeface="Arial"/>
              </a:rPr>
              <a:t>f = </a:t>
            </a:r>
            <a:r>
              <a:rPr sz="1800" spc="-5" dirty="0">
                <a:solidFill>
                  <a:srgbClr val="00AF50"/>
                </a:solidFill>
                <a:latin typeface="Arial"/>
                <a:cs typeface="Arial"/>
              </a:rPr>
              <a:t>open("a.txt",</a:t>
            </a:r>
            <a:r>
              <a:rPr sz="1800" spc="10" dirty="0">
                <a:solidFill>
                  <a:srgbClr val="00AF50"/>
                </a:solidFill>
                <a:latin typeface="Arial"/>
                <a:cs typeface="Arial"/>
              </a:rPr>
              <a:t> </a:t>
            </a:r>
            <a:r>
              <a:rPr sz="1800" dirty="0">
                <a:solidFill>
                  <a:srgbClr val="00AF50"/>
                </a:solidFill>
                <a:latin typeface="Arial"/>
                <a:cs typeface="Arial"/>
              </a:rPr>
              <a:t>'r')</a:t>
            </a:r>
            <a:endParaRPr sz="1800" dirty="0">
              <a:latin typeface="Arial"/>
              <a:cs typeface="Arial"/>
            </a:endParaRPr>
          </a:p>
          <a:p>
            <a:pPr marL="266700" marR="1527810" indent="-254635">
              <a:lnSpc>
                <a:spcPct val="100000"/>
              </a:lnSpc>
              <a:tabLst>
                <a:tab pos="2438400" algn="l"/>
              </a:tabLst>
            </a:pPr>
            <a:r>
              <a:rPr sz="1800" dirty="0">
                <a:solidFill>
                  <a:srgbClr val="00AF50"/>
                </a:solidFill>
                <a:latin typeface="Arial"/>
                <a:cs typeface="Arial"/>
              </a:rPr>
              <a:t>for </a:t>
            </a:r>
            <a:r>
              <a:rPr sz="1800" spc="-5" dirty="0">
                <a:solidFill>
                  <a:srgbClr val="00AF50"/>
                </a:solidFill>
                <a:latin typeface="Arial"/>
                <a:cs typeface="Arial"/>
              </a:rPr>
              <a:t>text in f.readlines():  </a:t>
            </a:r>
            <a:r>
              <a:rPr sz="1800" dirty="0">
                <a:solidFill>
                  <a:srgbClr val="00AF50"/>
                </a:solidFill>
                <a:latin typeface="Arial"/>
                <a:cs typeface="Arial"/>
              </a:rPr>
              <a:t>for</a:t>
            </a:r>
            <a:r>
              <a:rPr sz="1800" spc="-10" dirty="0">
                <a:solidFill>
                  <a:srgbClr val="00AF50"/>
                </a:solidFill>
                <a:latin typeface="Arial"/>
                <a:cs typeface="Arial"/>
              </a:rPr>
              <a:t> </a:t>
            </a:r>
            <a:r>
              <a:rPr sz="1800" spc="-45" dirty="0">
                <a:solidFill>
                  <a:srgbClr val="00AF50"/>
                </a:solidFill>
                <a:latin typeface="Arial"/>
                <a:cs typeface="Arial"/>
              </a:rPr>
              <a:t>w</a:t>
            </a:r>
            <a:r>
              <a:rPr sz="1800" spc="-5" dirty="0">
                <a:solidFill>
                  <a:srgbClr val="00AF50"/>
                </a:solidFill>
                <a:latin typeface="Arial"/>
                <a:cs typeface="Arial"/>
              </a:rPr>
              <a:t>ord</a:t>
            </a:r>
            <a:r>
              <a:rPr sz="1800" spc="45" dirty="0">
                <a:solidFill>
                  <a:srgbClr val="00AF50"/>
                </a:solidFill>
                <a:latin typeface="Arial"/>
                <a:cs typeface="Arial"/>
              </a:rPr>
              <a:t> </a:t>
            </a:r>
            <a:r>
              <a:rPr sz="1800" spc="-5" dirty="0">
                <a:solidFill>
                  <a:srgbClr val="00AF50"/>
                </a:solidFill>
                <a:latin typeface="Arial"/>
                <a:cs typeface="Arial"/>
              </a:rPr>
              <a:t>in</a:t>
            </a:r>
            <a:r>
              <a:rPr sz="1800" spc="-10" dirty="0">
                <a:solidFill>
                  <a:srgbClr val="00AF50"/>
                </a:solidFill>
                <a:latin typeface="Arial"/>
                <a:cs typeface="Arial"/>
              </a:rPr>
              <a:t> </a:t>
            </a:r>
            <a:r>
              <a:rPr sz="1800" dirty="0">
                <a:solidFill>
                  <a:srgbClr val="00AF50"/>
                </a:solidFill>
                <a:latin typeface="Arial"/>
                <a:cs typeface="Arial"/>
              </a:rPr>
              <a:t>te</a:t>
            </a:r>
            <a:r>
              <a:rPr sz="1800" spc="-15" dirty="0">
                <a:solidFill>
                  <a:srgbClr val="00AF50"/>
                </a:solidFill>
                <a:latin typeface="Arial"/>
                <a:cs typeface="Arial"/>
              </a:rPr>
              <a:t>x</a:t>
            </a:r>
            <a:r>
              <a:rPr sz="1800" dirty="0">
                <a:solidFill>
                  <a:srgbClr val="00AF50"/>
                </a:solidFill>
                <a:latin typeface="Arial"/>
                <a:cs typeface="Arial"/>
              </a:rPr>
              <a:t>t</a:t>
            </a:r>
            <a:r>
              <a:rPr sz="1800" spc="5" dirty="0">
                <a:solidFill>
                  <a:srgbClr val="00AF50"/>
                </a:solidFill>
                <a:latin typeface="Arial"/>
                <a:cs typeface="Arial"/>
              </a:rPr>
              <a:t>.</a:t>
            </a:r>
            <a:r>
              <a:rPr sz="1800" spc="-5" dirty="0">
                <a:solidFill>
                  <a:srgbClr val="00AF50"/>
                </a:solidFill>
                <a:latin typeface="Arial"/>
                <a:cs typeface="Arial"/>
              </a:rPr>
              <a:t>sp</a:t>
            </a:r>
            <a:r>
              <a:rPr sz="1800" spc="-15" dirty="0">
                <a:solidFill>
                  <a:srgbClr val="00AF50"/>
                </a:solidFill>
                <a:latin typeface="Arial"/>
                <a:cs typeface="Arial"/>
              </a:rPr>
              <a:t>l</a:t>
            </a:r>
            <a:r>
              <a:rPr sz="1800" dirty="0">
                <a:solidFill>
                  <a:srgbClr val="00AF50"/>
                </a:solidFill>
                <a:latin typeface="Arial"/>
                <a:cs typeface="Arial"/>
              </a:rPr>
              <a:t>it(	):</a:t>
            </a:r>
            <a:endParaRPr sz="1800" dirty="0">
              <a:latin typeface="Arial"/>
              <a:cs typeface="Arial"/>
            </a:endParaRPr>
          </a:p>
          <a:p>
            <a:pPr marL="12700" marR="2500630" indent="507365">
              <a:lnSpc>
                <a:spcPct val="100000"/>
              </a:lnSpc>
            </a:pPr>
            <a:r>
              <a:rPr sz="1800" spc="-10" dirty="0">
                <a:solidFill>
                  <a:srgbClr val="00AF50"/>
                </a:solidFill>
                <a:latin typeface="Arial"/>
                <a:cs typeface="Arial"/>
              </a:rPr>
              <a:t>p</a:t>
            </a:r>
            <a:r>
              <a:rPr sz="1800" dirty="0">
                <a:solidFill>
                  <a:srgbClr val="00AF50"/>
                </a:solidFill>
                <a:latin typeface="Arial"/>
                <a:cs typeface="Arial"/>
              </a:rPr>
              <a:t>ri</a:t>
            </a:r>
            <a:r>
              <a:rPr sz="1800" spc="-15" dirty="0">
                <a:solidFill>
                  <a:srgbClr val="00AF50"/>
                </a:solidFill>
                <a:latin typeface="Arial"/>
                <a:cs typeface="Arial"/>
              </a:rPr>
              <a:t>n</a:t>
            </a:r>
            <a:r>
              <a:rPr sz="1800" dirty="0">
                <a:solidFill>
                  <a:srgbClr val="00AF50"/>
                </a:solidFill>
                <a:latin typeface="Arial"/>
                <a:cs typeface="Arial"/>
              </a:rPr>
              <a:t>t(</a:t>
            </a:r>
            <a:r>
              <a:rPr sz="1800" spc="-40" dirty="0">
                <a:solidFill>
                  <a:srgbClr val="00AF50"/>
                </a:solidFill>
                <a:latin typeface="Arial"/>
                <a:cs typeface="Arial"/>
              </a:rPr>
              <a:t>w</a:t>
            </a:r>
            <a:r>
              <a:rPr sz="1800" spc="-10" dirty="0">
                <a:solidFill>
                  <a:srgbClr val="00AF50"/>
                </a:solidFill>
                <a:latin typeface="Arial"/>
                <a:cs typeface="Arial"/>
              </a:rPr>
              <a:t>o</a:t>
            </a:r>
            <a:r>
              <a:rPr sz="1800" dirty="0">
                <a:solidFill>
                  <a:srgbClr val="00AF50"/>
                </a:solidFill>
                <a:latin typeface="Arial"/>
                <a:cs typeface="Arial"/>
              </a:rPr>
              <a:t>r</a:t>
            </a:r>
            <a:r>
              <a:rPr sz="1800" spc="-10" dirty="0">
                <a:solidFill>
                  <a:srgbClr val="00AF50"/>
                </a:solidFill>
                <a:latin typeface="Arial"/>
                <a:cs typeface="Arial"/>
              </a:rPr>
              <a:t>d</a:t>
            </a:r>
            <a:r>
              <a:rPr sz="1800" dirty="0">
                <a:solidFill>
                  <a:srgbClr val="00AF50"/>
                </a:solidFill>
                <a:latin typeface="Arial"/>
                <a:cs typeface="Arial"/>
              </a:rPr>
              <a:t>)  </a:t>
            </a:r>
            <a:r>
              <a:rPr sz="1800" spc="-5" dirty="0" err="1">
                <a:solidFill>
                  <a:srgbClr val="00AF50"/>
                </a:solidFill>
                <a:latin typeface="Arial"/>
                <a:cs typeface="Arial"/>
              </a:rPr>
              <a:t>f.close</a:t>
            </a:r>
            <a:r>
              <a:rPr sz="1800" spc="-5" dirty="0">
                <a:solidFill>
                  <a:srgbClr val="00AF50"/>
                </a:solidFill>
                <a:latin typeface="Arial"/>
                <a:cs typeface="Arial"/>
              </a:rPr>
              <a:t>()</a:t>
            </a:r>
            <a:endParaRPr lang="en-US" sz="1800" spc="-5" dirty="0">
              <a:solidFill>
                <a:srgbClr val="00AF50"/>
              </a:solidFill>
              <a:latin typeface="Arial"/>
              <a:cs typeface="Arial"/>
            </a:endParaRPr>
          </a:p>
          <a:p>
            <a:pPr marL="12700" marR="2500630" indent="507365">
              <a:lnSpc>
                <a:spcPct val="100000"/>
              </a:lnSpc>
            </a:pPr>
            <a:endParaRPr sz="1600" dirty="0">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11530"/>
            <a:ext cx="6941184" cy="1152239"/>
          </a:xfrm>
          <a:prstGeom prst="rect">
            <a:avLst/>
          </a:prstGeom>
        </p:spPr>
        <p:txBody>
          <a:bodyPr vert="horz" wrap="square" lIns="0" tIns="13335" rIns="0" bIns="0" rtlCol="0">
            <a:spAutoFit/>
          </a:bodyPr>
          <a:lstStyle/>
          <a:p>
            <a:pPr marL="12700">
              <a:lnSpc>
                <a:spcPct val="100000"/>
              </a:lnSpc>
              <a:spcBef>
                <a:spcPts val="105"/>
              </a:spcBef>
            </a:pPr>
            <a:r>
              <a:rPr sz="2000" dirty="0">
                <a:solidFill>
                  <a:srgbClr val="FF0000"/>
                </a:solidFill>
                <a:latin typeface="Arial"/>
                <a:cs typeface="Arial"/>
              </a:rPr>
              <a:t>Append content to a</a:t>
            </a:r>
            <a:r>
              <a:rPr sz="2000" spc="-90" dirty="0">
                <a:solidFill>
                  <a:srgbClr val="FF0000"/>
                </a:solidFill>
                <a:latin typeface="Arial"/>
                <a:cs typeface="Arial"/>
              </a:rPr>
              <a:t> </a:t>
            </a:r>
            <a:r>
              <a:rPr sz="2000" dirty="0">
                <a:solidFill>
                  <a:srgbClr val="FF0000"/>
                </a:solidFill>
                <a:latin typeface="Arial"/>
                <a:cs typeface="Arial"/>
              </a:rPr>
              <a:t>File</a:t>
            </a:r>
            <a:endParaRPr sz="2000" dirty="0">
              <a:latin typeface="Arial"/>
              <a:cs typeface="Arial"/>
            </a:endParaRPr>
          </a:p>
          <a:p>
            <a:pPr marL="12700">
              <a:lnSpc>
                <a:spcPct val="100000"/>
              </a:lnSpc>
              <a:spcBef>
                <a:spcPts val="5"/>
              </a:spcBef>
            </a:pPr>
            <a:r>
              <a:rPr sz="1800" dirty="0">
                <a:solidFill>
                  <a:srgbClr val="00AF50"/>
                </a:solidFill>
                <a:latin typeface="Arial"/>
                <a:cs typeface="Arial"/>
              </a:rPr>
              <a:t>f = </a:t>
            </a:r>
            <a:r>
              <a:rPr sz="1800" spc="-5" dirty="0">
                <a:solidFill>
                  <a:srgbClr val="00AF50"/>
                </a:solidFill>
                <a:latin typeface="Arial"/>
                <a:cs typeface="Arial"/>
              </a:rPr>
              <a:t>open("a.txt",</a:t>
            </a:r>
            <a:r>
              <a:rPr sz="1800" spc="10" dirty="0">
                <a:solidFill>
                  <a:srgbClr val="00AF50"/>
                </a:solidFill>
                <a:latin typeface="Arial"/>
                <a:cs typeface="Arial"/>
              </a:rPr>
              <a:t> </a:t>
            </a:r>
            <a:r>
              <a:rPr sz="1800" spc="-10" dirty="0">
                <a:solidFill>
                  <a:srgbClr val="00AF50"/>
                </a:solidFill>
                <a:latin typeface="Arial"/>
                <a:cs typeface="Arial"/>
              </a:rPr>
              <a:t>'w')</a:t>
            </a:r>
            <a:endParaRPr sz="1800" dirty="0">
              <a:latin typeface="Arial"/>
              <a:cs typeface="Arial"/>
            </a:endParaRPr>
          </a:p>
          <a:p>
            <a:pPr marL="12700" marR="5080">
              <a:lnSpc>
                <a:spcPct val="100000"/>
              </a:lnSpc>
              <a:spcBef>
                <a:spcPts val="5"/>
              </a:spcBef>
            </a:pPr>
            <a:r>
              <a:rPr sz="1800" spc="-5" dirty="0">
                <a:solidFill>
                  <a:srgbClr val="00AF50"/>
                </a:solidFill>
                <a:latin typeface="Arial"/>
                <a:cs typeface="Arial"/>
              </a:rPr>
              <a:t>line </a:t>
            </a:r>
            <a:r>
              <a:rPr sz="1800" dirty="0">
                <a:solidFill>
                  <a:srgbClr val="00AF50"/>
                </a:solidFill>
                <a:latin typeface="Arial"/>
                <a:cs typeface="Arial"/>
              </a:rPr>
              <a:t>= </a:t>
            </a:r>
            <a:r>
              <a:rPr sz="1800" spc="-10" dirty="0">
                <a:solidFill>
                  <a:srgbClr val="00AF50"/>
                </a:solidFill>
                <a:latin typeface="Arial"/>
                <a:cs typeface="Arial"/>
              </a:rPr>
              <a:t>'Welcome </a:t>
            </a:r>
            <a:r>
              <a:rPr sz="1800" dirty="0">
                <a:solidFill>
                  <a:srgbClr val="00AF50"/>
                </a:solidFill>
                <a:latin typeface="Arial"/>
                <a:cs typeface="Arial"/>
              </a:rPr>
              <a:t>to </a:t>
            </a:r>
            <a:r>
              <a:rPr sz="1800" spc="-5" dirty="0">
                <a:solidFill>
                  <a:srgbClr val="00AF50"/>
                </a:solidFill>
                <a:latin typeface="Arial"/>
                <a:cs typeface="Arial"/>
              </a:rPr>
              <a:t>python</a:t>
            </a:r>
            <a:r>
              <a:rPr lang="en-US" spc="-5" dirty="0">
                <a:solidFill>
                  <a:srgbClr val="00AF50"/>
                </a:solidFill>
                <a:latin typeface="Arial"/>
                <a:cs typeface="Arial"/>
              </a:rPr>
              <a:t>apsdk.blogspot.com’</a:t>
            </a:r>
          </a:p>
          <a:p>
            <a:pPr marL="12700" marR="5080">
              <a:lnSpc>
                <a:spcPct val="100000"/>
              </a:lnSpc>
              <a:spcBef>
                <a:spcPts val="5"/>
              </a:spcBef>
            </a:pPr>
            <a:r>
              <a:rPr sz="1800" spc="-5" dirty="0" err="1">
                <a:solidFill>
                  <a:srgbClr val="00AF50"/>
                </a:solidFill>
                <a:latin typeface="Arial"/>
                <a:cs typeface="Arial"/>
              </a:rPr>
              <a:t>f.write</a:t>
            </a:r>
            <a:r>
              <a:rPr sz="1800" spc="-5" dirty="0">
                <a:solidFill>
                  <a:srgbClr val="00AF50"/>
                </a:solidFill>
                <a:latin typeface="Arial"/>
                <a:cs typeface="Arial"/>
              </a:rPr>
              <a:t>(line)</a:t>
            </a:r>
            <a:endParaRPr sz="1800" dirty="0">
              <a:latin typeface="Arial"/>
              <a:cs typeface="Arial"/>
            </a:endParaRPr>
          </a:p>
        </p:txBody>
      </p:sp>
      <p:sp>
        <p:nvSpPr>
          <p:cNvPr id="13" name="object 13"/>
          <p:cNvSpPr txBox="1"/>
          <p:nvPr/>
        </p:nvSpPr>
        <p:spPr>
          <a:xfrm>
            <a:off x="626160" y="1941067"/>
            <a:ext cx="838200" cy="299720"/>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00AF50"/>
                </a:solidFill>
                <a:latin typeface="Arial"/>
                <a:cs typeface="Arial"/>
              </a:rPr>
              <a:t>f.close()</a:t>
            </a:r>
            <a:endParaRPr sz="1800">
              <a:latin typeface="Arial"/>
              <a:cs typeface="Arial"/>
            </a:endParaRPr>
          </a:p>
        </p:txBody>
      </p:sp>
      <p:sp>
        <p:nvSpPr>
          <p:cNvPr id="14" name="object 14"/>
          <p:cNvSpPr txBox="1"/>
          <p:nvPr/>
        </p:nvSpPr>
        <p:spPr>
          <a:xfrm>
            <a:off x="626160" y="2489708"/>
            <a:ext cx="2079625" cy="848994"/>
          </a:xfrm>
          <a:prstGeom prst="rect">
            <a:avLst/>
          </a:prstGeom>
        </p:spPr>
        <p:txBody>
          <a:bodyPr vert="horz" wrap="square" lIns="0" tIns="12700" rIns="0" bIns="0" rtlCol="0">
            <a:spAutoFit/>
          </a:bodyPr>
          <a:lstStyle/>
          <a:p>
            <a:pPr marL="12700" marR="5080">
              <a:lnSpc>
                <a:spcPct val="100000"/>
              </a:lnSpc>
              <a:spcBef>
                <a:spcPts val="100"/>
              </a:spcBef>
            </a:pPr>
            <a:r>
              <a:rPr sz="1800" dirty="0">
                <a:solidFill>
                  <a:srgbClr val="00AF50"/>
                </a:solidFill>
                <a:latin typeface="Arial"/>
                <a:cs typeface="Arial"/>
              </a:rPr>
              <a:t>f = </a:t>
            </a:r>
            <a:r>
              <a:rPr sz="1800" spc="-5" dirty="0">
                <a:solidFill>
                  <a:srgbClr val="00AF50"/>
                </a:solidFill>
                <a:latin typeface="Arial"/>
                <a:cs typeface="Arial"/>
              </a:rPr>
              <a:t>open("a.txt",</a:t>
            </a:r>
            <a:r>
              <a:rPr sz="1800" spc="-50" dirty="0">
                <a:solidFill>
                  <a:srgbClr val="00AF50"/>
                </a:solidFill>
                <a:latin typeface="Arial"/>
                <a:cs typeface="Arial"/>
              </a:rPr>
              <a:t> </a:t>
            </a:r>
            <a:r>
              <a:rPr sz="1800" dirty="0">
                <a:solidFill>
                  <a:srgbClr val="00AF50"/>
                </a:solidFill>
                <a:latin typeface="Arial"/>
                <a:cs typeface="Arial"/>
              </a:rPr>
              <a:t>'a+')  </a:t>
            </a:r>
            <a:r>
              <a:rPr sz="1800" spc="-5" dirty="0">
                <a:solidFill>
                  <a:srgbClr val="00AF50"/>
                </a:solidFill>
                <a:latin typeface="Arial"/>
                <a:cs typeface="Arial"/>
              </a:rPr>
              <a:t>f.write("\nthanks")  f.close()</a:t>
            </a:r>
            <a:endParaRPr sz="1800">
              <a:latin typeface="Arial"/>
              <a:cs typeface="Arial"/>
            </a:endParaRPr>
          </a:p>
        </p:txBody>
      </p:sp>
      <p:sp>
        <p:nvSpPr>
          <p:cNvPr id="15" name="object 15"/>
          <p:cNvSpPr txBox="1"/>
          <p:nvPr/>
        </p:nvSpPr>
        <p:spPr>
          <a:xfrm>
            <a:off x="626160" y="3587242"/>
            <a:ext cx="3500754" cy="1436291"/>
          </a:xfrm>
          <a:prstGeom prst="rect">
            <a:avLst/>
          </a:prstGeom>
        </p:spPr>
        <p:txBody>
          <a:bodyPr vert="horz" wrap="square" lIns="0" tIns="12700" rIns="0" bIns="0" rtlCol="0">
            <a:spAutoFit/>
          </a:bodyPr>
          <a:lstStyle/>
          <a:p>
            <a:pPr marL="12700" marR="1610360">
              <a:lnSpc>
                <a:spcPct val="100000"/>
              </a:lnSpc>
              <a:spcBef>
                <a:spcPts val="100"/>
              </a:spcBef>
            </a:pPr>
            <a:r>
              <a:rPr sz="1800" dirty="0">
                <a:solidFill>
                  <a:srgbClr val="00AF50"/>
                </a:solidFill>
                <a:latin typeface="Arial"/>
                <a:cs typeface="Arial"/>
              </a:rPr>
              <a:t>f = </a:t>
            </a:r>
            <a:r>
              <a:rPr sz="1800" spc="-5" dirty="0">
                <a:solidFill>
                  <a:srgbClr val="00AF50"/>
                </a:solidFill>
                <a:latin typeface="Arial"/>
                <a:cs typeface="Arial"/>
              </a:rPr>
              <a:t>open("a.txt",</a:t>
            </a:r>
            <a:r>
              <a:rPr sz="1800" spc="-50" dirty="0">
                <a:solidFill>
                  <a:srgbClr val="00AF50"/>
                </a:solidFill>
                <a:latin typeface="Arial"/>
                <a:cs typeface="Arial"/>
              </a:rPr>
              <a:t> </a:t>
            </a:r>
            <a:r>
              <a:rPr sz="1800" dirty="0">
                <a:solidFill>
                  <a:srgbClr val="00AF50"/>
                </a:solidFill>
                <a:latin typeface="Arial"/>
                <a:cs typeface="Arial"/>
              </a:rPr>
              <a:t>'r')  </a:t>
            </a:r>
            <a:r>
              <a:rPr sz="1800" spc="-5" dirty="0">
                <a:solidFill>
                  <a:srgbClr val="00AF50"/>
                </a:solidFill>
                <a:latin typeface="Arial"/>
                <a:cs typeface="Arial"/>
              </a:rPr>
              <a:t>text </a:t>
            </a:r>
            <a:r>
              <a:rPr sz="1800" dirty="0">
                <a:solidFill>
                  <a:srgbClr val="00AF50"/>
                </a:solidFill>
                <a:latin typeface="Arial"/>
                <a:cs typeface="Arial"/>
              </a:rPr>
              <a:t>= </a:t>
            </a:r>
            <a:r>
              <a:rPr sz="1800" spc="-5" dirty="0">
                <a:solidFill>
                  <a:srgbClr val="00AF50"/>
                </a:solidFill>
                <a:latin typeface="Arial"/>
                <a:cs typeface="Arial"/>
              </a:rPr>
              <a:t>f.read()  print(text)</a:t>
            </a:r>
            <a:endParaRPr sz="1800" dirty="0">
              <a:latin typeface="Arial"/>
              <a:cs typeface="Arial"/>
            </a:endParaRPr>
          </a:p>
          <a:p>
            <a:pPr marL="12700">
              <a:lnSpc>
                <a:spcPct val="100000"/>
              </a:lnSpc>
            </a:pPr>
            <a:r>
              <a:rPr sz="1800" spc="-5" dirty="0">
                <a:solidFill>
                  <a:srgbClr val="00AF50"/>
                </a:solidFill>
                <a:latin typeface="Arial"/>
                <a:cs typeface="Arial"/>
              </a:rPr>
              <a:t>f.close()</a:t>
            </a:r>
            <a:endParaRPr sz="1800" dirty="0">
              <a:latin typeface="Arial"/>
              <a:cs typeface="Arial"/>
            </a:endParaRPr>
          </a:p>
          <a:p>
            <a:pPr>
              <a:lnSpc>
                <a:spcPct val="100000"/>
              </a:lnSpc>
              <a:spcBef>
                <a:spcPts val="35"/>
              </a:spcBef>
            </a:pPr>
            <a:endParaRPr sz="2050" dirty="0">
              <a:latin typeface="Times New Roman"/>
              <a:cs typeface="Times New Roman"/>
            </a:endParaRPr>
          </a:p>
        </p:txBody>
      </p:sp>
      <p:sp>
        <p:nvSpPr>
          <p:cNvPr id="16" name="object 16"/>
          <p:cNvSpPr/>
          <p:nvPr/>
        </p:nvSpPr>
        <p:spPr>
          <a:xfrm>
            <a:off x="2732844" y="2173135"/>
            <a:ext cx="612775" cy="1477010"/>
          </a:xfrm>
          <a:custGeom>
            <a:avLst/>
            <a:gdLst/>
            <a:ahLst/>
            <a:cxnLst/>
            <a:rect l="l" t="t" r="r" b="b"/>
            <a:pathLst>
              <a:path w="612775" h="1477010">
                <a:moveTo>
                  <a:pt x="0" y="0"/>
                </a:moveTo>
                <a:lnTo>
                  <a:pt x="70232" y="1348"/>
                </a:lnTo>
                <a:lnTo>
                  <a:pt x="134707" y="5189"/>
                </a:lnTo>
                <a:lnTo>
                  <a:pt x="191584" y="11216"/>
                </a:lnTo>
                <a:lnTo>
                  <a:pt x="239023" y="19123"/>
                </a:lnTo>
                <a:lnTo>
                  <a:pt x="298233" y="39348"/>
                </a:lnTo>
                <a:lnTo>
                  <a:pt x="306324" y="51053"/>
                </a:lnTo>
                <a:lnTo>
                  <a:pt x="306324" y="687324"/>
                </a:lnTo>
                <a:lnTo>
                  <a:pt x="314414" y="699029"/>
                </a:lnTo>
                <a:lnTo>
                  <a:pt x="373624" y="719254"/>
                </a:lnTo>
                <a:lnTo>
                  <a:pt x="421063" y="727161"/>
                </a:lnTo>
                <a:lnTo>
                  <a:pt x="477940" y="733188"/>
                </a:lnTo>
                <a:lnTo>
                  <a:pt x="542415" y="737029"/>
                </a:lnTo>
                <a:lnTo>
                  <a:pt x="612647" y="738377"/>
                </a:lnTo>
                <a:lnTo>
                  <a:pt x="542415" y="739726"/>
                </a:lnTo>
                <a:lnTo>
                  <a:pt x="477940" y="743567"/>
                </a:lnTo>
                <a:lnTo>
                  <a:pt x="421063" y="749594"/>
                </a:lnTo>
                <a:lnTo>
                  <a:pt x="373624" y="757501"/>
                </a:lnTo>
                <a:lnTo>
                  <a:pt x="314414" y="777726"/>
                </a:lnTo>
                <a:lnTo>
                  <a:pt x="306324" y="789431"/>
                </a:lnTo>
                <a:lnTo>
                  <a:pt x="306324" y="1425702"/>
                </a:lnTo>
                <a:lnTo>
                  <a:pt x="298233" y="1437407"/>
                </a:lnTo>
                <a:lnTo>
                  <a:pt x="239023" y="1457632"/>
                </a:lnTo>
                <a:lnTo>
                  <a:pt x="191584" y="1465539"/>
                </a:lnTo>
                <a:lnTo>
                  <a:pt x="134707" y="1471566"/>
                </a:lnTo>
                <a:lnTo>
                  <a:pt x="70232" y="1475407"/>
                </a:lnTo>
                <a:lnTo>
                  <a:pt x="0" y="1476755"/>
                </a:lnTo>
              </a:path>
            </a:pathLst>
          </a:custGeom>
          <a:ln w="9144">
            <a:solidFill>
              <a:srgbClr val="000000"/>
            </a:solidFill>
          </a:ln>
        </p:spPr>
        <p:txBody>
          <a:bodyPr wrap="square" lIns="0" tIns="0" rIns="0" bIns="0" rtlCol="0"/>
          <a:lstStyle/>
          <a:p>
            <a:endParaRPr/>
          </a:p>
        </p:txBody>
      </p:sp>
      <p:sp>
        <p:nvSpPr>
          <p:cNvPr id="17" name="object 17"/>
          <p:cNvSpPr txBox="1"/>
          <p:nvPr/>
        </p:nvSpPr>
        <p:spPr>
          <a:xfrm>
            <a:off x="2887217" y="2106295"/>
            <a:ext cx="99695" cy="757555"/>
          </a:xfrm>
          <a:prstGeom prst="rect">
            <a:avLst/>
          </a:prstGeom>
        </p:spPr>
        <p:txBody>
          <a:bodyPr vert="horz" wrap="square" lIns="0" tIns="13335" rIns="0" bIns="0" rtlCol="0">
            <a:spAutoFit/>
          </a:bodyPr>
          <a:lstStyle/>
          <a:p>
            <a:pPr marL="12700" marR="5080" algn="just">
              <a:lnSpc>
                <a:spcPct val="100000"/>
              </a:lnSpc>
              <a:spcBef>
                <a:spcPts val="105"/>
              </a:spcBef>
            </a:pPr>
            <a:r>
              <a:rPr sz="800" b="1" dirty="0">
                <a:latin typeface="Arial"/>
                <a:cs typeface="Arial"/>
              </a:rPr>
              <a:t>A  P  P  E  N  D</a:t>
            </a:r>
            <a:endParaRPr sz="800">
              <a:latin typeface="Arial"/>
              <a:cs typeface="Arial"/>
            </a:endParaRPr>
          </a:p>
        </p:txBody>
      </p:sp>
      <p:sp>
        <p:nvSpPr>
          <p:cNvPr id="18" name="object 18"/>
          <p:cNvSpPr txBox="1"/>
          <p:nvPr/>
        </p:nvSpPr>
        <p:spPr>
          <a:xfrm>
            <a:off x="2887217" y="2959430"/>
            <a:ext cx="105410" cy="514350"/>
          </a:xfrm>
          <a:prstGeom prst="rect">
            <a:avLst/>
          </a:prstGeom>
        </p:spPr>
        <p:txBody>
          <a:bodyPr vert="horz" wrap="square" lIns="0" tIns="13335" rIns="0" bIns="0" rtlCol="0">
            <a:spAutoFit/>
          </a:bodyPr>
          <a:lstStyle/>
          <a:p>
            <a:pPr marL="12700" marR="5080" algn="just">
              <a:lnSpc>
                <a:spcPct val="100000"/>
              </a:lnSpc>
              <a:spcBef>
                <a:spcPts val="105"/>
              </a:spcBef>
            </a:pPr>
            <a:r>
              <a:rPr sz="800" b="1" dirty="0">
                <a:latin typeface="Arial"/>
                <a:cs typeface="Arial"/>
              </a:rPr>
              <a:t>C  O  D  E</a:t>
            </a:r>
            <a:endParaRPr sz="800" dirty="0">
              <a:latin typeface="Arial"/>
              <a:cs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11530"/>
            <a:ext cx="6941184" cy="2857834"/>
          </a:xfrm>
          <a:prstGeom prst="rect">
            <a:avLst/>
          </a:prstGeom>
        </p:spPr>
        <p:txBody>
          <a:bodyPr vert="horz" wrap="square" lIns="0" tIns="13335" rIns="0" bIns="0" rtlCol="0">
            <a:spAutoFit/>
          </a:bodyPr>
          <a:lstStyle/>
          <a:p>
            <a:pPr marL="12700">
              <a:lnSpc>
                <a:spcPct val="100000"/>
              </a:lnSpc>
              <a:spcBef>
                <a:spcPts val="105"/>
              </a:spcBef>
            </a:pPr>
            <a:r>
              <a:rPr lang="en-US" sz="2000" dirty="0">
                <a:solidFill>
                  <a:srgbClr val="FF0000"/>
                </a:solidFill>
                <a:latin typeface="Arial"/>
                <a:cs typeface="Arial"/>
              </a:rPr>
              <a:t>FLUSH()</a:t>
            </a:r>
          </a:p>
          <a:p>
            <a:pPr marL="12700">
              <a:lnSpc>
                <a:spcPct val="100000"/>
              </a:lnSpc>
              <a:spcBef>
                <a:spcPts val="105"/>
              </a:spcBef>
            </a:pPr>
            <a:r>
              <a:rPr lang="en-US" sz="2000" dirty="0">
                <a:solidFill>
                  <a:srgbClr val="FF0000"/>
                </a:solidFill>
                <a:latin typeface="Arial"/>
                <a:cs typeface="Arial"/>
              </a:rPr>
              <a:t>It forces the writing of data on disc still pending in buffer</a:t>
            </a:r>
            <a:endParaRPr sz="2000" dirty="0">
              <a:latin typeface="Arial"/>
              <a:cs typeface="Arial"/>
            </a:endParaRPr>
          </a:p>
          <a:p>
            <a:pPr marL="12700">
              <a:lnSpc>
                <a:spcPct val="100000"/>
              </a:lnSpc>
              <a:spcBef>
                <a:spcPts val="5"/>
              </a:spcBef>
            </a:pPr>
            <a:r>
              <a:rPr sz="1800" dirty="0">
                <a:solidFill>
                  <a:srgbClr val="00AF50"/>
                </a:solidFill>
                <a:latin typeface="Arial"/>
                <a:cs typeface="Arial"/>
              </a:rPr>
              <a:t>f = </a:t>
            </a:r>
            <a:r>
              <a:rPr sz="1800" spc="-5" dirty="0">
                <a:solidFill>
                  <a:srgbClr val="00AF50"/>
                </a:solidFill>
                <a:latin typeface="Arial"/>
                <a:cs typeface="Arial"/>
              </a:rPr>
              <a:t>open("a.txt",</a:t>
            </a:r>
            <a:r>
              <a:rPr sz="1800" spc="10" dirty="0">
                <a:solidFill>
                  <a:srgbClr val="00AF50"/>
                </a:solidFill>
                <a:latin typeface="Arial"/>
                <a:cs typeface="Arial"/>
              </a:rPr>
              <a:t> </a:t>
            </a:r>
            <a:r>
              <a:rPr sz="1800" spc="-10" dirty="0">
                <a:solidFill>
                  <a:srgbClr val="00AF50"/>
                </a:solidFill>
                <a:latin typeface="Arial"/>
                <a:cs typeface="Arial"/>
              </a:rPr>
              <a:t>'w')</a:t>
            </a:r>
            <a:endParaRPr sz="1800" dirty="0">
              <a:latin typeface="Arial"/>
              <a:cs typeface="Arial"/>
            </a:endParaRPr>
          </a:p>
          <a:p>
            <a:pPr marL="12700" marR="5080">
              <a:lnSpc>
                <a:spcPct val="100000"/>
              </a:lnSpc>
              <a:spcBef>
                <a:spcPts val="5"/>
              </a:spcBef>
            </a:pPr>
            <a:r>
              <a:rPr sz="1800" spc="-5" dirty="0">
                <a:solidFill>
                  <a:srgbClr val="00AF50"/>
                </a:solidFill>
                <a:latin typeface="Arial"/>
                <a:cs typeface="Arial"/>
              </a:rPr>
              <a:t>line </a:t>
            </a:r>
            <a:r>
              <a:rPr sz="1800" dirty="0">
                <a:solidFill>
                  <a:srgbClr val="00AF50"/>
                </a:solidFill>
                <a:latin typeface="Arial"/>
                <a:cs typeface="Arial"/>
              </a:rPr>
              <a:t>= </a:t>
            </a:r>
            <a:r>
              <a:rPr sz="1800" spc="-10" dirty="0">
                <a:solidFill>
                  <a:srgbClr val="00AF50"/>
                </a:solidFill>
                <a:latin typeface="Arial"/>
                <a:cs typeface="Arial"/>
              </a:rPr>
              <a:t>'Welcome </a:t>
            </a:r>
            <a:r>
              <a:rPr sz="1800" dirty="0">
                <a:solidFill>
                  <a:srgbClr val="00AF50"/>
                </a:solidFill>
                <a:latin typeface="Arial"/>
                <a:cs typeface="Arial"/>
              </a:rPr>
              <a:t>to </a:t>
            </a:r>
            <a:r>
              <a:rPr sz="1800" spc="-5" dirty="0">
                <a:solidFill>
                  <a:srgbClr val="00AF50"/>
                </a:solidFill>
                <a:latin typeface="Arial"/>
                <a:cs typeface="Arial"/>
              </a:rPr>
              <a:t>python</a:t>
            </a:r>
            <a:r>
              <a:rPr lang="en-US" spc="-5" dirty="0">
                <a:solidFill>
                  <a:srgbClr val="00AF50"/>
                </a:solidFill>
                <a:latin typeface="Arial"/>
                <a:cs typeface="Arial"/>
              </a:rPr>
              <a:t>apsdk.blogspot.com’</a:t>
            </a:r>
          </a:p>
          <a:p>
            <a:pPr marL="12700" marR="5080">
              <a:lnSpc>
                <a:spcPct val="100000"/>
              </a:lnSpc>
              <a:spcBef>
                <a:spcPts val="5"/>
              </a:spcBef>
            </a:pPr>
            <a:r>
              <a:rPr lang="en-US" spc="-5" dirty="0" err="1">
                <a:solidFill>
                  <a:srgbClr val="00AF50"/>
                </a:solidFill>
                <a:latin typeface="Arial"/>
                <a:cs typeface="Arial"/>
              </a:rPr>
              <a:t>f.flush</a:t>
            </a:r>
            <a:r>
              <a:rPr lang="en-US" spc="-5" dirty="0">
                <a:solidFill>
                  <a:srgbClr val="00AF50"/>
                </a:solidFill>
                <a:latin typeface="Arial"/>
                <a:cs typeface="Arial"/>
              </a:rPr>
              <a:t>()</a:t>
            </a:r>
          </a:p>
          <a:p>
            <a:pPr marL="12700" marR="5080">
              <a:lnSpc>
                <a:spcPct val="100000"/>
              </a:lnSpc>
              <a:spcBef>
                <a:spcPts val="5"/>
              </a:spcBef>
            </a:pPr>
            <a:r>
              <a:rPr lang="en-US" spc="-5" dirty="0">
                <a:solidFill>
                  <a:srgbClr val="00AF50"/>
                </a:solidFill>
                <a:latin typeface="Arial"/>
                <a:cs typeface="Arial"/>
              </a:rPr>
              <a:t>D=“class xii”</a:t>
            </a:r>
          </a:p>
          <a:p>
            <a:pPr marL="12700" marR="5080">
              <a:lnSpc>
                <a:spcPct val="100000"/>
              </a:lnSpc>
              <a:spcBef>
                <a:spcPts val="5"/>
              </a:spcBef>
            </a:pPr>
            <a:r>
              <a:rPr sz="1800" spc="-5" dirty="0" err="1">
                <a:solidFill>
                  <a:srgbClr val="00AF50"/>
                </a:solidFill>
                <a:latin typeface="Arial"/>
                <a:cs typeface="Arial"/>
              </a:rPr>
              <a:t>f.write</a:t>
            </a:r>
            <a:r>
              <a:rPr sz="1800" spc="-5" dirty="0">
                <a:solidFill>
                  <a:srgbClr val="00AF50"/>
                </a:solidFill>
                <a:latin typeface="Arial"/>
                <a:cs typeface="Arial"/>
              </a:rPr>
              <a:t>(</a:t>
            </a:r>
            <a:r>
              <a:rPr lang="en-US" spc="-5" dirty="0">
                <a:solidFill>
                  <a:srgbClr val="00AF50"/>
                </a:solidFill>
                <a:latin typeface="Arial"/>
                <a:cs typeface="Arial"/>
              </a:rPr>
              <a:t>D</a:t>
            </a:r>
            <a:r>
              <a:rPr sz="1800" spc="-5" dirty="0">
                <a:solidFill>
                  <a:srgbClr val="00AF50"/>
                </a:solidFill>
                <a:latin typeface="Arial"/>
                <a:cs typeface="Arial"/>
              </a:rPr>
              <a:t>)</a:t>
            </a:r>
            <a:endParaRPr lang="en-US" sz="1800" spc="-5" dirty="0">
              <a:solidFill>
                <a:srgbClr val="00AF50"/>
              </a:solidFill>
              <a:latin typeface="Arial"/>
              <a:cs typeface="Arial"/>
            </a:endParaRPr>
          </a:p>
          <a:p>
            <a:pPr marL="12700" marR="5080">
              <a:lnSpc>
                <a:spcPct val="100000"/>
              </a:lnSpc>
              <a:spcBef>
                <a:spcPts val="5"/>
              </a:spcBef>
            </a:pPr>
            <a:r>
              <a:rPr lang="en-US" spc="-5" dirty="0" err="1">
                <a:solidFill>
                  <a:srgbClr val="00AF50"/>
                </a:solidFill>
                <a:latin typeface="Arial"/>
                <a:cs typeface="Arial"/>
              </a:rPr>
              <a:t>f.write</a:t>
            </a:r>
            <a:r>
              <a:rPr lang="en-US" spc="-5" dirty="0">
                <a:solidFill>
                  <a:srgbClr val="00AF50"/>
                </a:solidFill>
                <a:latin typeface="Arial"/>
                <a:cs typeface="Arial"/>
              </a:rPr>
              <a:t>(“section L”)</a:t>
            </a:r>
          </a:p>
          <a:p>
            <a:pPr marL="12700" marR="5080">
              <a:lnSpc>
                <a:spcPct val="100000"/>
              </a:lnSpc>
              <a:spcBef>
                <a:spcPts val="5"/>
              </a:spcBef>
            </a:pPr>
            <a:r>
              <a:rPr lang="en-US" sz="1800" spc="-5" dirty="0" err="1">
                <a:solidFill>
                  <a:srgbClr val="00AF50"/>
                </a:solidFill>
                <a:latin typeface="Arial"/>
                <a:cs typeface="Arial"/>
              </a:rPr>
              <a:t>f.flush</a:t>
            </a:r>
            <a:r>
              <a:rPr lang="en-US" sz="1800" spc="-5" dirty="0">
                <a:solidFill>
                  <a:srgbClr val="00AF50"/>
                </a:solidFill>
                <a:latin typeface="Arial"/>
                <a:cs typeface="Arial"/>
              </a:rPr>
              <a:t>()</a:t>
            </a:r>
          </a:p>
          <a:p>
            <a:pPr marL="12700" marR="5080">
              <a:lnSpc>
                <a:spcPct val="100000"/>
              </a:lnSpc>
              <a:spcBef>
                <a:spcPts val="5"/>
              </a:spcBef>
            </a:pPr>
            <a:r>
              <a:rPr lang="en-US" spc="-5" dirty="0" err="1">
                <a:solidFill>
                  <a:srgbClr val="00AF50"/>
                </a:solidFill>
                <a:latin typeface="Arial"/>
                <a:cs typeface="Arial"/>
              </a:rPr>
              <a:t>f.close</a:t>
            </a:r>
            <a:r>
              <a:rPr lang="en-US" spc="-5" dirty="0">
                <a:solidFill>
                  <a:srgbClr val="00AF50"/>
                </a:solidFill>
                <a:latin typeface="Arial"/>
                <a:cs typeface="Arial"/>
              </a:rPr>
              <a:t>()</a:t>
            </a:r>
            <a:endParaRPr sz="1800" dirty="0">
              <a:latin typeface="Arial"/>
              <a:cs typeface="Arial"/>
            </a:endParaRPr>
          </a:p>
        </p:txBody>
      </p:sp>
    </p:spTree>
    <p:extLst>
      <p:ext uri="{BB962C8B-B14F-4D97-AF65-F5344CB8AC3E}">
        <p14:creationId xmlns:p14="http://schemas.microsoft.com/office/powerpoint/2010/main" val="2161253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11530"/>
            <a:ext cx="7794625" cy="2180725"/>
          </a:xfrm>
          <a:prstGeom prst="rect">
            <a:avLst/>
          </a:prstGeom>
        </p:spPr>
        <p:txBody>
          <a:bodyPr vert="horz" wrap="square" lIns="0" tIns="13335" rIns="0" bIns="0" rtlCol="0">
            <a:spAutoFit/>
          </a:bodyPr>
          <a:lstStyle/>
          <a:p>
            <a:pPr marL="12700">
              <a:lnSpc>
                <a:spcPct val="100000"/>
              </a:lnSpc>
              <a:spcBef>
                <a:spcPts val="105"/>
              </a:spcBef>
            </a:pPr>
            <a:r>
              <a:rPr lang="en-US" sz="2000" b="1" dirty="0">
                <a:solidFill>
                  <a:srgbClr val="FF0000"/>
                </a:solidFill>
                <a:latin typeface="Arial"/>
                <a:cs typeface="Arial"/>
              </a:rPr>
              <a:t>File Pointer</a:t>
            </a:r>
          </a:p>
          <a:p>
            <a:pPr marL="12700">
              <a:lnSpc>
                <a:spcPct val="100000"/>
              </a:lnSpc>
              <a:spcBef>
                <a:spcPts val="105"/>
              </a:spcBef>
            </a:pPr>
            <a:r>
              <a:rPr lang="en-US" sz="2000" b="1" dirty="0">
                <a:solidFill>
                  <a:srgbClr val="FF0000"/>
                </a:solidFill>
                <a:latin typeface="Arial"/>
                <a:cs typeface="Arial"/>
              </a:rPr>
              <a:t>it tells the current position in the file where writing or reading will take place.(like a bookmark in a book)</a:t>
            </a:r>
            <a:endParaRPr sz="2000" dirty="0">
              <a:latin typeface="Arial"/>
              <a:cs typeface="Arial"/>
            </a:endParaRPr>
          </a:p>
          <a:p>
            <a:pPr marL="12700" marR="5080" algn="just">
              <a:lnSpc>
                <a:spcPct val="100000"/>
              </a:lnSpc>
              <a:spcBef>
                <a:spcPts val="15"/>
              </a:spcBef>
            </a:pPr>
            <a:r>
              <a:rPr sz="1600" spc="-5" dirty="0">
                <a:solidFill>
                  <a:srgbClr val="00AF50"/>
                </a:solidFill>
                <a:latin typeface="Arial"/>
                <a:cs typeface="Arial"/>
              </a:rPr>
              <a:t>The </a:t>
            </a:r>
            <a:r>
              <a:rPr sz="1600" b="1" i="1" u="heavy" dirty="0">
                <a:solidFill>
                  <a:srgbClr val="00AF50"/>
                </a:solidFill>
                <a:uFill>
                  <a:solidFill>
                    <a:srgbClr val="00AF50"/>
                  </a:solidFill>
                </a:uFill>
                <a:latin typeface="Arial"/>
                <a:cs typeface="Arial"/>
              </a:rPr>
              <a:t>tell()</a:t>
            </a:r>
            <a:r>
              <a:rPr sz="1600" b="1" i="1" dirty="0">
                <a:solidFill>
                  <a:srgbClr val="00AF50"/>
                </a:solidFill>
                <a:latin typeface="Arial"/>
                <a:cs typeface="Arial"/>
              </a:rPr>
              <a:t> </a:t>
            </a:r>
            <a:r>
              <a:rPr sz="1600" spc="-5" dirty="0">
                <a:solidFill>
                  <a:srgbClr val="00AF50"/>
                </a:solidFill>
                <a:latin typeface="Arial"/>
                <a:cs typeface="Arial"/>
              </a:rPr>
              <a:t>method of python tells us the current position within the file,where as  The </a:t>
            </a:r>
            <a:r>
              <a:rPr sz="1600" b="1" i="1" u="heavy" spc="-5" dirty="0">
                <a:solidFill>
                  <a:srgbClr val="00AF50"/>
                </a:solidFill>
                <a:uFill>
                  <a:solidFill>
                    <a:srgbClr val="00AF50"/>
                  </a:solidFill>
                </a:uFill>
                <a:latin typeface="Arial"/>
                <a:cs typeface="Arial"/>
              </a:rPr>
              <a:t>seek(offset[, from])</a:t>
            </a:r>
            <a:r>
              <a:rPr sz="1600" b="1" i="1" spc="-5" dirty="0">
                <a:solidFill>
                  <a:srgbClr val="00AF50"/>
                </a:solidFill>
                <a:latin typeface="Arial"/>
                <a:cs typeface="Arial"/>
              </a:rPr>
              <a:t> </a:t>
            </a:r>
            <a:r>
              <a:rPr sz="1600" dirty="0">
                <a:solidFill>
                  <a:srgbClr val="00AF50"/>
                </a:solidFill>
                <a:latin typeface="Arial"/>
                <a:cs typeface="Arial"/>
              </a:rPr>
              <a:t>method </a:t>
            </a:r>
            <a:r>
              <a:rPr sz="1600" spc="-5" dirty="0">
                <a:solidFill>
                  <a:srgbClr val="00AF50"/>
                </a:solidFill>
                <a:latin typeface="Arial"/>
                <a:cs typeface="Arial"/>
              </a:rPr>
              <a:t>changes the current file </a:t>
            </a:r>
            <a:r>
              <a:rPr sz="1600" spc="-10" dirty="0">
                <a:solidFill>
                  <a:srgbClr val="00AF50"/>
                </a:solidFill>
                <a:latin typeface="Arial"/>
                <a:cs typeface="Arial"/>
              </a:rPr>
              <a:t>position. </a:t>
            </a:r>
            <a:r>
              <a:rPr sz="1600" dirty="0">
                <a:solidFill>
                  <a:srgbClr val="00AF50"/>
                </a:solidFill>
                <a:latin typeface="Arial"/>
                <a:cs typeface="Arial"/>
              </a:rPr>
              <a:t>If </a:t>
            </a:r>
            <a:r>
              <a:rPr sz="1600" b="1" i="1" u="heavy" spc="-5" dirty="0">
                <a:solidFill>
                  <a:srgbClr val="00AF50"/>
                </a:solidFill>
                <a:uFill>
                  <a:solidFill>
                    <a:srgbClr val="00AF50"/>
                  </a:solidFill>
                </a:uFill>
                <a:latin typeface="Arial"/>
                <a:cs typeface="Arial"/>
              </a:rPr>
              <a:t>from</a:t>
            </a:r>
            <a:r>
              <a:rPr sz="1600" b="1" i="1" spc="-5" dirty="0">
                <a:solidFill>
                  <a:srgbClr val="00AF50"/>
                </a:solidFill>
                <a:latin typeface="Arial"/>
                <a:cs typeface="Arial"/>
              </a:rPr>
              <a:t> </a:t>
            </a:r>
            <a:r>
              <a:rPr sz="1600" dirty="0">
                <a:solidFill>
                  <a:srgbClr val="00AF50"/>
                </a:solidFill>
                <a:latin typeface="Arial"/>
                <a:cs typeface="Arial"/>
              </a:rPr>
              <a:t>is </a:t>
            </a:r>
            <a:r>
              <a:rPr sz="1600" spc="-5" dirty="0">
                <a:solidFill>
                  <a:srgbClr val="00AF50"/>
                </a:solidFill>
                <a:latin typeface="Arial"/>
                <a:cs typeface="Arial"/>
              </a:rPr>
              <a:t>0, </a:t>
            </a:r>
            <a:r>
              <a:rPr sz="1600" dirty="0">
                <a:solidFill>
                  <a:srgbClr val="00AF50"/>
                </a:solidFill>
                <a:latin typeface="Arial"/>
                <a:cs typeface="Arial"/>
              </a:rPr>
              <a:t>the  </a:t>
            </a:r>
            <a:r>
              <a:rPr sz="1600" spc="-5" dirty="0">
                <a:solidFill>
                  <a:srgbClr val="00AF50"/>
                </a:solidFill>
                <a:latin typeface="Arial"/>
                <a:cs typeface="Arial"/>
              </a:rPr>
              <a:t>beginning of the file to seek. If </a:t>
            </a:r>
            <a:r>
              <a:rPr sz="1600" dirty="0">
                <a:solidFill>
                  <a:srgbClr val="00AF50"/>
                </a:solidFill>
                <a:latin typeface="Arial"/>
                <a:cs typeface="Arial"/>
              </a:rPr>
              <a:t>it is </a:t>
            </a:r>
            <a:r>
              <a:rPr sz="1600" spc="-5" dirty="0">
                <a:solidFill>
                  <a:srgbClr val="00AF50"/>
                </a:solidFill>
                <a:latin typeface="Arial"/>
                <a:cs typeface="Arial"/>
              </a:rPr>
              <a:t>set to 1, the </a:t>
            </a:r>
            <a:r>
              <a:rPr sz="1600" dirty="0">
                <a:solidFill>
                  <a:srgbClr val="00AF50"/>
                </a:solidFill>
                <a:latin typeface="Arial"/>
                <a:cs typeface="Arial"/>
              </a:rPr>
              <a:t>current </a:t>
            </a:r>
            <a:r>
              <a:rPr sz="1600" spc="-5" dirty="0">
                <a:solidFill>
                  <a:srgbClr val="00AF50"/>
                </a:solidFill>
                <a:latin typeface="Arial"/>
                <a:cs typeface="Arial"/>
              </a:rPr>
              <a:t>position </a:t>
            </a:r>
            <a:r>
              <a:rPr sz="1600" dirty="0">
                <a:solidFill>
                  <a:srgbClr val="00AF50"/>
                </a:solidFill>
                <a:latin typeface="Arial"/>
                <a:cs typeface="Arial"/>
              </a:rPr>
              <a:t>is </a:t>
            </a:r>
            <a:r>
              <a:rPr sz="1600" spc="-10" dirty="0">
                <a:solidFill>
                  <a:srgbClr val="00AF50"/>
                </a:solidFill>
                <a:latin typeface="Arial"/>
                <a:cs typeface="Arial"/>
              </a:rPr>
              <a:t>used </a:t>
            </a:r>
            <a:r>
              <a:rPr sz="1600" spc="-5" dirty="0">
                <a:solidFill>
                  <a:srgbClr val="00AF50"/>
                </a:solidFill>
                <a:latin typeface="Arial"/>
                <a:cs typeface="Arial"/>
              </a:rPr>
              <a:t>. </a:t>
            </a:r>
            <a:r>
              <a:rPr sz="1600" dirty="0">
                <a:solidFill>
                  <a:srgbClr val="00AF50"/>
                </a:solidFill>
                <a:latin typeface="Arial"/>
                <a:cs typeface="Arial"/>
              </a:rPr>
              <a:t>If it is </a:t>
            </a:r>
            <a:r>
              <a:rPr sz="1600" spc="-5" dirty="0">
                <a:solidFill>
                  <a:srgbClr val="00AF50"/>
                </a:solidFill>
                <a:latin typeface="Arial"/>
                <a:cs typeface="Arial"/>
              </a:rPr>
              <a:t>set to 2  then the end of the file </a:t>
            </a:r>
            <a:r>
              <a:rPr sz="1600" spc="-10" dirty="0">
                <a:solidFill>
                  <a:srgbClr val="00AF50"/>
                </a:solidFill>
                <a:latin typeface="Arial"/>
                <a:cs typeface="Arial"/>
              </a:rPr>
              <a:t>would </a:t>
            </a:r>
            <a:r>
              <a:rPr sz="1600" spc="-5" dirty="0">
                <a:solidFill>
                  <a:srgbClr val="00AF50"/>
                </a:solidFill>
                <a:latin typeface="Arial"/>
                <a:cs typeface="Arial"/>
              </a:rPr>
              <a:t>be taken as seek position. The </a:t>
            </a:r>
            <a:r>
              <a:rPr sz="1600" b="1" u="heavy" spc="-5" dirty="0">
                <a:solidFill>
                  <a:srgbClr val="00AF50"/>
                </a:solidFill>
                <a:uFill>
                  <a:solidFill>
                    <a:srgbClr val="00AF50"/>
                  </a:solidFill>
                </a:uFill>
                <a:latin typeface="Arial"/>
                <a:cs typeface="Arial"/>
              </a:rPr>
              <a:t>offset</a:t>
            </a:r>
            <a:r>
              <a:rPr sz="1600" b="1" spc="-5" dirty="0">
                <a:solidFill>
                  <a:srgbClr val="00AF50"/>
                </a:solidFill>
                <a:latin typeface="Arial"/>
                <a:cs typeface="Arial"/>
              </a:rPr>
              <a:t> </a:t>
            </a:r>
            <a:r>
              <a:rPr sz="1600" dirty="0">
                <a:solidFill>
                  <a:srgbClr val="00AF50"/>
                </a:solidFill>
                <a:latin typeface="Arial"/>
                <a:cs typeface="Arial"/>
              </a:rPr>
              <a:t>argument  </a:t>
            </a:r>
            <a:r>
              <a:rPr sz="1600" spc="-5" dirty="0">
                <a:solidFill>
                  <a:srgbClr val="00AF50"/>
                </a:solidFill>
                <a:latin typeface="Arial"/>
                <a:cs typeface="Arial"/>
              </a:rPr>
              <a:t>indicates the number of </a:t>
            </a:r>
            <a:r>
              <a:rPr sz="1600" spc="-10" dirty="0">
                <a:solidFill>
                  <a:srgbClr val="00AF50"/>
                </a:solidFill>
                <a:latin typeface="Arial"/>
                <a:cs typeface="Arial"/>
              </a:rPr>
              <a:t>bytes </a:t>
            </a:r>
            <a:r>
              <a:rPr sz="1600" spc="-5" dirty="0">
                <a:solidFill>
                  <a:srgbClr val="00AF50"/>
                </a:solidFill>
                <a:latin typeface="Arial"/>
                <a:cs typeface="Arial"/>
              </a:rPr>
              <a:t>to be</a:t>
            </a:r>
            <a:r>
              <a:rPr sz="1600" spc="110" dirty="0">
                <a:solidFill>
                  <a:srgbClr val="00AF50"/>
                </a:solidFill>
                <a:latin typeface="Arial"/>
                <a:cs typeface="Arial"/>
              </a:rPr>
              <a:t> </a:t>
            </a:r>
            <a:r>
              <a:rPr sz="1600" spc="-5" dirty="0">
                <a:solidFill>
                  <a:srgbClr val="00AF50"/>
                </a:solidFill>
                <a:latin typeface="Arial"/>
                <a:cs typeface="Arial"/>
              </a:rPr>
              <a:t>moved.</a:t>
            </a:r>
            <a:endParaRPr sz="1600" dirty="0">
              <a:latin typeface="Arial"/>
              <a:cs typeface="Arial"/>
            </a:endParaRPr>
          </a:p>
        </p:txBody>
      </p:sp>
      <p:sp>
        <p:nvSpPr>
          <p:cNvPr id="13" name="object 13"/>
          <p:cNvSpPr txBox="1"/>
          <p:nvPr/>
        </p:nvSpPr>
        <p:spPr>
          <a:xfrm>
            <a:off x="582149" y="2994261"/>
            <a:ext cx="5401310" cy="880110"/>
          </a:xfrm>
          <a:prstGeom prst="rect">
            <a:avLst/>
          </a:prstGeom>
        </p:spPr>
        <p:txBody>
          <a:bodyPr vert="horz" wrap="square" lIns="0" tIns="13335" rIns="0" bIns="0" rtlCol="0">
            <a:spAutoFit/>
          </a:bodyPr>
          <a:lstStyle/>
          <a:p>
            <a:pPr marL="12700">
              <a:lnSpc>
                <a:spcPct val="100000"/>
              </a:lnSpc>
              <a:spcBef>
                <a:spcPts val="105"/>
              </a:spcBef>
            </a:pPr>
            <a:r>
              <a:rPr sz="1400" dirty="0">
                <a:solidFill>
                  <a:srgbClr val="00AF50"/>
                </a:solidFill>
                <a:latin typeface="Arial"/>
                <a:cs typeface="Arial"/>
              </a:rPr>
              <a:t>f = </a:t>
            </a:r>
            <a:r>
              <a:rPr sz="1400" spc="-5" dirty="0">
                <a:solidFill>
                  <a:srgbClr val="00AF50"/>
                </a:solidFill>
                <a:latin typeface="Arial"/>
                <a:cs typeface="Arial"/>
              </a:rPr>
              <a:t>open("a.txt",</a:t>
            </a:r>
            <a:r>
              <a:rPr sz="1400" spc="-60" dirty="0">
                <a:solidFill>
                  <a:srgbClr val="00AF50"/>
                </a:solidFill>
                <a:latin typeface="Arial"/>
                <a:cs typeface="Arial"/>
              </a:rPr>
              <a:t> </a:t>
            </a:r>
            <a:r>
              <a:rPr sz="1400" spc="-5" dirty="0">
                <a:solidFill>
                  <a:srgbClr val="00AF50"/>
                </a:solidFill>
                <a:latin typeface="Arial"/>
                <a:cs typeface="Arial"/>
              </a:rPr>
              <a:t>'w')</a:t>
            </a:r>
            <a:endParaRPr sz="1400" dirty="0">
              <a:latin typeface="Arial"/>
              <a:cs typeface="Arial"/>
            </a:endParaRPr>
          </a:p>
          <a:p>
            <a:pPr marL="12700">
              <a:lnSpc>
                <a:spcPct val="100000"/>
              </a:lnSpc>
            </a:pPr>
            <a:r>
              <a:rPr sz="1400" dirty="0">
                <a:solidFill>
                  <a:srgbClr val="00AF50"/>
                </a:solidFill>
                <a:latin typeface="Arial"/>
                <a:cs typeface="Arial"/>
              </a:rPr>
              <a:t>line = </a:t>
            </a:r>
            <a:r>
              <a:rPr sz="1400" spc="-5" dirty="0">
                <a:solidFill>
                  <a:srgbClr val="00AF50"/>
                </a:solidFill>
                <a:latin typeface="Arial"/>
                <a:cs typeface="Arial"/>
              </a:rPr>
              <a:t>'Welcome </a:t>
            </a:r>
            <a:r>
              <a:rPr sz="1400" dirty="0">
                <a:solidFill>
                  <a:srgbClr val="00AF50"/>
                </a:solidFill>
                <a:latin typeface="Arial"/>
                <a:cs typeface="Arial"/>
              </a:rPr>
              <a:t>to </a:t>
            </a:r>
            <a:r>
              <a:rPr sz="1400" spc="-5" dirty="0">
                <a:solidFill>
                  <a:srgbClr val="00AF50"/>
                </a:solidFill>
                <a:latin typeface="Arial"/>
                <a:cs typeface="Arial"/>
              </a:rPr>
              <a:t>python</a:t>
            </a:r>
            <a:r>
              <a:rPr lang="en-US" sz="1400" spc="-5" dirty="0">
                <a:solidFill>
                  <a:srgbClr val="00AF50"/>
                </a:solidFill>
                <a:latin typeface="Arial"/>
                <a:cs typeface="Arial"/>
              </a:rPr>
              <a:t>apsdk.blogspot.com</a:t>
            </a:r>
            <a:r>
              <a:rPr sz="1400" spc="-5" dirty="0">
                <a:solidFill>
                  <a:srgbClr val="00AF50"/>
                </a:solidFill>
                <a:latin typeface="Arial"/>
                <a:cs typeface="Arial"/>
              </a:rPr>
              <a:t>'</a:t>
            </a:r>
            <a:endParaRPr sz="1400" dirty="0">
              <a:latin typeface="Arial"/>
              <a:cs typeface="Arial"/>
            </a:endParaRPr>
          </a:p>
          <a:p>
            <a:pPr marL="12700" marR="4507865">
              <a:lnSpc>
                <a:spcPct val="100000"/>
              </a:lnSpc>
            </a:pPr>
            <a:r>
              <a:rPr sz="1400" dirty="0">
                <a:solidFill>
                  <a:srgbClr val="00AF50"/>
                </a:solidFill>
                <a:latin typeface="Arial"/>
                <a:cs typeface="Arial"/>
              </a:rPr>
              <a:t>f.</a:t>
            </a:r>
            <a:r>
              <a:rPr sz="1400" spc="-20" dirty="0">
                <a:solidFill>
                  <a:srgbClr val="00AF50"/>
                </a:solidFill>
                <a:latin typeface="Arial"/>
                <a:cs typeface="Arial"/>
              </a:rPr>
              <a:t>w</a:t>
            </a:r>
            <a:r>
              <a:rPr sz="1400" dirty="0">
                <a:solidFill>
                  <a:srgbClr val="00AF50"/>
                </a:solidFill>
                <a:latin typeface="Arial"/>
                <a:cs typeface="Arial"/>
              </a:rPr>
              <a:t>ri</a:t>
            </a:r>
            <a:r>
              <a:rPr sz="1400" spc="5" dirty="0">
                <a:solidFill>
                  <a:srgbClr val="00AF50"/>
                </a:solidFill>
                <a:latin typeface="Arial"/>
                <a:cs typeface="Arial"/>
              </a:rPr>
              <a:t>te</a:t>
            </a:r>
            <a:r>
              <a:rPr sz="1400" dirty="0">
                <a:solidFill>
                  <a:srgbClr val="00AF50"/>
                </a:solidFill>
                <a:latin typeface="Arial"/>
                <a:cs typeface="Arial"/>
              </a:rPr>
              <a:t>(line)  f.close()</a:t>
            </a:r>
            <a:endParaRPr sz="1400" dirty="0">
              <a:latin typeface="Arial"/>
              <a:cs typeface="Arial"/>
            </a:endParaRPr>
          </a:p>
        </p:txBody>
      </p:sp>
      <p:sp>
        <p:nvSpPr>
          <p:cNvPr id="14" name="object 14"/>
          <p:cNvSpPr txBox="1"/>
          <p:nvPr/>
        </p:nvSpPr>
        <p:spPr>
          <a:xfrm>
            <a:off x="626160" y="3869055"/>
            <a:ext cx="4303395" cy="2800350"/>
          </a:xfrm>
          <a:prstGeom prst="rect">
            <a:avLst/>
          </a:prstGeom>
        </p:spPr>
        <p:txBody>
          <a:bodyPr vert="horz" wrap="square" lIns="0" tIns="12700" rIns="0" bIns="0" rtlCol="0">
            <a:spAutoFit/>
          </a:bodyPr>
          <a:lstStyle/>
          <a:p>
            <a:pPr marL="12700" marR="2630805">
              <a:lnSpc>
                <a:spcPct val="100000"/>
              </a:lnSpc>
              <a:spcBef>
                <a:spcPts val="100"/>
              </a:spcBef>
            </a:pPr>
            <a:r>
              <a:rPr sz="1400" dirty="0">
                <a:solidFill>
                  <a:srgbClr val="00AF50"/>
                </a:solidFill>
                <a:latin typeface="Arial"/>
                <a:cs typeface="Arial"/>
              </a:rPr>
              <a:t>f = </a:t>
            </a:r>
            <a:r>
              <a:rPr sz="1400" spc="-5" dirty="0">
                <a:solidFill>
                  <a:srgbClr val="00AF50"/>
                </a:solidFill>
                <a:latin typeface="Arial"/>
                <a:cs typeface="Arial"/>
              </a:rPr>
              <a:t>open("a.txt",</a:t>
            </a:r>
            <a:r>
              <a:rPr sz="1400" spc="-80" dirty="0">
                <a:solidFill>
                  <a:srgbClr val="00AF50"/>
                </a:solidFill>
                <a:latin typeface="Arial"/>
                <a:cs typeface="Arial"/>
              </a:rPr>
              <a:t> </a:t>
            </a:r>
            <a:r>
              <a:rPr sz="1400" spc="-5" dirty="0">
                <a:solidFill>
                  <a:srgbClr val="00AF50"/>
                </a:solidFill>
                <a:latin typeface="Arial"/>
                <a:cs typeface="Arial"/>
              </a:rPr>
              <a:t>'</a:t>
            </a:r>
            <a:r>
              <a:rPr sz="1400" spc="-5" dirty="0" err="1">
                <a:solidFill>
                  <a:srgbClr val="00AF50"/>
                </a:solidFill>
                <a:latin typeface="Arial"/>
                <a:cs typeface="Arial"/>
              </a:rPr>
              <a:t>r</a:t>
            </a:r>
            <a:r>
              <a:rPr lang="en-US" sz="1400" spc="-5" dirty="0" err="1">
                <a:solidFill>
                  <a:srgbClr val="00AF50"/>
                </a:solidFill>
                <a:latin typeface="Arial"/>
                <a:cs typeface="Arial"/>
              </a:rPr>
              <a:t>b</a:t>
            </a:r>
            <a:r>
              <a:rPr sz="1400" spc="-5" dirty="0">
                <a:solidFill>
                  <a:srgbClr val="00AF50"/>
                </a:solidFill>
                <a:latin typeface="Arial"/>
                <a:cs typeface="Arial"/>
              </a:rPr>
              <a:t>+')  print(f.tell())</a:t>
            </a:r>
            <a:endParaRPr sz="1400" dirty="0">
              <a:latin typeface="Arial"/>
              <a:cs typeface="Arial"/>
            </a:endParaRPr>
          </a:p>
          <a:p>
            <a:pPr marL="12700" marR="1197610">
              <a:lnSpc>
                <a:spcPct val="100000"/>
              </a:lnSpc>
            </a:pPr>
            <a:r>
              <a:rPr sz="1400" spc="-5" dirty="0">
                <a:solidFill>
                  <a:srgbClr val="00AF50"/>
                </a:solidFill>
                <a:latin typeface="Arial"/>
                <a:cs typeface="Arial"/>
              </a:rPr>
              <a:t>print(f.read(7)) </a:t>
            </a:r>
            <a:r>
              <a:rPr sz="1400" dirty="0">
                <a:solidFill>
                  <a:srgbClr val="00AF50"/>
                </a:solidFill>
                <a:latin typeface="Arial"/>
                <a:cs typeface="Arial"/>
              </a:rPr>
              <a:t># read </a:t>
            </a:r>
            <a:r>
              <a:rPr sz="1400" spc="-5" dirty="0">
                <a:solidFill>
                  <a:srgbClr val="00AF50"/>
                </a:solidFill>
                <a:latin typeface="Arial"/>
                <a:cs typeface="Arial"/>
              </a:rPr>
              <a:t>seven</a:t>
            </a:r>
            <a:r>
              <a:rPr sz="1400" spc="-120" dirty="0">
                <a:solidFill>
                  <a:srgbClr val="00AF50"/>
                </a:solidFill>
                <a:latin typeface="Arial"/>
                <a:cs typeface="Arial"/>
              </a:rPr>
              <a:t> </a:t>
            </a:r>
            <a:r>
              <a:rPr sz="1400" dirty="0">
                <a:solidFill>
                  <a:srgbClr val="00AF50"/>
                </a:solidFill>
                <a:latin typeface="Arial"/>
                <a:cs typeface="Arial"/>
              </a:rPr>
              <a:t>characters  </a:t>
            </a:r>
            <a:r>
              <a:rPr sz="1400" spc="-5" dirty="0">
                <a:solidFill>
                  <a:srgbClr val="00AF50"/>
                </a:solidFill>
                <a:latin typeface="Arial"/>
                <a:cs typeface="Arial"/>
              </a:rPr>
              <a:t>print(f.tell())</a:t>
            </a:r>
            <a:endParaRPr sz="1400" dirty="0">
              <a:latin typeface="Arial"/>
              <a:cs typeface="Arial"/>
            </a:endParaRPr>
          </a:p>
          <a:p>
            <a:pPr marL="12700">
              <a:lnSpc>
                <a:spcPct val="100000"/>
              </a:lnSpc>
              <a:spcBef>
                <a:spcPts val="5"/>
              </a:spcBef>
            </a:pPr>
            <a:r>
              <a:rPr sz="1400" spc="-5" dirty="0">
                <a:solidFill>
                  <a:srgbClr val="00AF50"/>
                </a:solidFill>
                <a:latin typeface="Arial"/>
                <a:cs typeface="Arial"/>
              </a:rPr>
              <a:t>print(f.read())</a:t>
            </a:r>
            <a:endParaRPr sz="1400" dirty="0">
              <a:latin typeface="Arial"/>
              <a:cs typeface="Arial"/>
            </a:endParaRPr>
          </a:p>
          <a:p>
            <a:pPr marL="12700">
              <a:lnSpc>
                <a:spcPct val="100000"/>
              </a:lnSpc>
            </a:pPr>
            <a:r>
              <a:rPr sz="1400" spc="-5" dirty="0">
                <a:solidFill>
                  <a:srgbClr val="00AF50"/>
                </a:solidFill>
                <a:latin typeface="Arial"/>
                <a:cs typeface="Arial"/>
              </a:rPr>
              <a:t>print(f.tell())</a:t>
            </a:r>
            <a:endParaRPr sz="1400" dirty="0">
              <a:latin typeface="Arial"/>
              <a:cs typeface="Arial"/>
            </a:endParaRPr>
          </a:p>
          <a:p>
            <a:pPr marL="12700" marR="595630">
              <a:lnSpc>
                <a:spcPct val="100000"/>
              </a:lnSpc>
            </a:pPr>
            <a:r>
              <a:rPr sz="1400" spc="-5" dirty="0">
                <a:solidFill>
                  <a:srgbClr val="00AF50"/>
                </a:solidFill>
                <a:latin typeface="Arial"/>
                <a:cs typeface="Arial"/>
              </a:rPr>
              <a:t>f.seek(9,0) </a:t>
            </a:r>
            <a:r>
              <a:rPr sz="1400" dirty="0">
                <a:solidFill>
                  <a:srgbClr val="00AF50"/>
                </a:solidFill>
                <a:latin typeface="Arial"/>
                <a:cs typeface="Arial"/>
              </a:rPr>
              <a:t># </a:t>
            </a:r>
            <a:r>
              <a:rPr sz="1400" spc="-5" dirty="0">
                <a:solidFill>
                  <a:srgbClr val="00AF50"/>
                </a:solidFill>
                <a:latin typeface="Arial"/>
                <a:cs typeface="Arial"/>
              </a:rPr>
              <a:t>moves </a:t>
            </a:r>
            <a:r>
              <a:rPr sz="1400" dirty="0">
                <a:solidFill>
                  <a:srgbClr val="00AF50"/>
                </a:solidFill>
                <a:latin typeface="Arial"/>
                <a:cs typeface="Arial"/>
              </a:rPr>
              <a:t>to 9 position from</a:t>
            </a:r>
            <a:r>
              <a:rPr sz="1400" spc="-150" dirty="0">
                <a:solidFill>
                  <a:srgbClr val="00AF50"/>
                </a:solidFill>
                <a:latin typeface="Arial"/>
                <a:cs typeface="Arial"/>
              </a:rPr>
              <a:t> </a:t>
            </a:r>
            <a:r>
              <a:rPr sz="1400" spc="-5" dirty="0">
                <a:solidFill>
                  <a:srgbClr val="00AF50"/>
                </a:solidFill>
                <a:latin typeface="Arial"/>
                <a:cs typeface="Arial"/>
              </a:rPr>
              <a:t>begining  print(f.read(5))</a:t>
            </a:r>
            <a:endParaRPr sz="1400" dirty="0">
              <a:latin typeface="Arial"/>
              <a:cs typeface="Arial"/>
            </a:endParaRPr>
          </a:p>
          <a:p>
            <a:pPr marL="12700" marR="5080">
              <a:lnSpc>
                <a:spcPct val="100000"/>
              </a:lnSpc>
            </a:pPr>
            <a:r>
              <a:rPr sz="1400" dirty="0">
                <a:solidFill>
                  <a:srgbClr val="00AF50"/>
                </a:solidFill>
                <a:latin typeface="Arial"/>
                <a:cs typeface="Arial"/>
              </a:rPr>
              <a:t>f.seek(4, </a:t>
            </a:r>
            <a:r>
              <a:rPr sz="1400" spc="-5" dirty="0">
                <a:solidFill>
                  <a:srgbClr val="00AF50"/>
                </a:solidFill>
                <a:latin typeface="Arial"/>
                <a:cs typeface="Arial"/>
              </a:rPr>
              <a:t>1) </a:t>
            </a:r>
            <a:r>
              <a:rPr sz="1400" dirty="0">
                <a:solidFill>
                  <a:srgbClr val="00AF50"/>
                </a:solidFill>
                <a:latin typeface="Arial"/>
                <a:cs typeface="Arial"/>
              </a:rPr>
              <a:t># </a:t>
            </a:r>
            <a:r>
              <a:rPr sz="1400" spc="-5" dirty="0">
                <a:solidFill>
                  <a:srgbClr val="00AF50"/>
                </a:solidFill>
                <a:latin typeface="Arial"/>
                <a:cs typeface="Arial"/>
              </a:rPr>
              <a:t>moves </a:t>
            </a:r>
            <a:r>
              <a:rPr sz="1400" dirty="0">
                <a:solidFill>
                  <a:srgbClr val="00AF50"/>
                </a:solidFill>
                <a:latin typeface="Arial"/>
                <a:cs typeface="Arial"/>
              </a:rPr>
              <a:t>to 4 position from current</a:t>
            </a:r>
            <a:r>
              <a:rPr sz="1400" spc="-220" dirty="0">
                <a:solidFill>
                  <a:srgbClr val="00AF50"/>
                </a:solidFill>
                <a:latin typeface="Arial"/>
                <a:cs typeface="Arial"/>
              </a:rPr>
              <a:t> </a:t>
            </a:r>
            <a:r>
              <a:rPr sz="1400" dirty="0">
                <a:solidFill>
                  <a:srgbClr val="00AF50"/>
                </a:solidFill>
                <a:latin typeface="Arial"/>
                <a:cs typeface="Arial"/>
              </a:rPr>
              <a:t>location  </a:t>
            </a:r>
            <a:r>
              <a:rPr sz="1400" spc="-5" dirty="0">
                <a:solidFill>
                  <a:srgbClr val="00AF50"/>
                </a:solidFill>
                <a:latin typeface="Arial"/>
                <a:cs typeface="Arial"/>
              </a:rPr>
              <a:t>print(f.read(5))</a:t>
            </a:r>
            <a:endParaRPr sz="1400" dirty="0">
              <a:latin typeface="Arial"/>
              <a:cs typeface="Arial"/>
            </a:endParaRPr>
          </a:p>
          <a:p>
            <a:pPr marL="12700" marR="540385">
              <a:lnSpc>
                <a:spcPct val="100000"/>
              </a:lnSpc>
              <a:spcBef>
                <a:spcPts val="5"/>
              </a:spcBef>
            </a:pPr>
            <a:r>
              <a:rPr sz="1400" spc="-5" dirty="0">
                <a:solidFill>
                  <a:srgbClr val="00AF50"/>
                </a:solidFill>
                <a:latin typeface="Arial"/>
                <a:cs typeface="Arial"/>
              </a:rPr>
              <a:t>f.seek(-5, </a:t>
            </a:r>
            <a:r>
              <a:rPr sz="1400" dirty="0">
                <a:solidFill>
                  <a:srgbClr val="00AF50"/>
                </a:solidFill>
                <a:latin typeface="Arial"/>
                <a:cs typeface="Arial"/>
              </a:rPr>
              <a:t>2) # Go to the 5th </a:t>
            </a:r>
            <a:r>
              <a:rPr sz="1400" spc="-5" dirty="0">
                <a:solidFill>
                  <a:srgbClr val="00AF50"/>
                </a:solidFill>
                <a:latin typeface="Arial"/>
                <a:cs typeface="Arial"/>
              </a:rPr>
              <a:t>byte </a:t>
            </a:r>
            <a:r>
              <a:rPr sz="1400" dirty="0">
                <a:solidFill>
                  <a:srgbClr val="00AF50"/>
                </a:solidFill>
                <a:latin typeface="Arial"/>
                <a:cs typeface="Arial"/>
              </a:rPr>
              <a:t>before the</a:t>
            </a:r>
            <a:r>
              <a:rPr sz="1400" spc="-204" dirty="0">
                <a:solidFill>
                  <a:srgbClr val="00AF50"/>
                </a:solidFill>
                <a:latin typeface="Arial"/>
                <a:cs typeface="Arial"/>
              </a:rPr>
              <a:t> </a:t>
            </a:r>
            <a:r>
              <a:rPr sz="1400" spc="-5" dirty="0">
                <a:solidFill>
                  <a:srgbClr val="00AF50"/>
                </a:solidFill>
                <a:latin typeface="Arial"/>
                <a:cs typeface="Arial"/>
              </a:rPr>
              <a:t>end  print(f.read(5))</a:t>
            </a:r>
            <a:endParaRPr sz="1400" dirty="0">
              <a:latin typeface="Arial"/>
              <a:cs typeface="Arial"/>
            </a:endParaRPr>
          </a:p>
          <a:p>
            <a:pPr marL="12700">
              <a:lnSpc>
                <a:spcPct val="100000"/>
              </a:lnSpc>
            </a:pPr>
            <a:r>
              <a:rPr sz="1400" dirty="0">
                <a:solidFill>
                  <a:srgbClr val="00AF50"/>
                </a:solidFill>
                <a:latin typeface="Arial"/>
                <a:cs typeface="Arial"/>
              </a:rPr>
              <a:t>f.close()</a:t>
            </a:r>
            <a:endParaRPr sz="1400" dirty="0">
              <a:latin typeface="Arial"/>
              <a:cs typeface="Arial"/>
            </a:endParaRPr>
          </a:p>
        </p:txBody>
      </p:sp>
    </p:spTree>
    <p:extLst>
      <p:ext uri="{BB962C8B-B14F-4D97-AF65-F5344CB8AC3E}">
        <p14:creationId xmlns:p14="http://schemas.microsoft.com/office/powerpoint/2010/main" val="5135261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585216" y="2590800"/>
            <a:ext cx="8787384" cy="3059812"/>
          </a:xfrm>
          <a:prstGeom prst="rect">
            <a:avLst/>
          </a:prstGeom>
        </p:spPr>
        <p:txBody>
          <a:bodyPr vert="horz" wrap="square" lIns="0" tIns="12700" rIns="0" bIns="0" rtlCol="0">
            <a:spAutoFit/>
          </a:bodyPr>
          <a:lstStyle/>
          <a:p>
            <a:pPr marL="12700" marR="6365875">
              <a:lnSpc>
                <a:spcPct val="100000"/>
              </a:lnSpc>
            </a:pPr>
            <a:r>
              <a:rPr sz="1800" spc="-5" dirty="0" err="1">
                <a:solidFill>
                  <a:srgbClr val="FF0000"/>
                </a:solidFill>
                <a:latin typeface="Arial"/>
                <a:cs typeface="Arial"/>
              </a:rPr>
              <a:t>e.</a:t>
            </a:r>
            <a:r>
              <a:rPr sz="1800" spc="-15" dirty="0" err="1">
                <a:solidFill>
                  <a:srgbClr val="FF0000"/>
                </a:solidFill>
                <a:latin typeface="Arial"/>
                <a:cs typeface="Arial"/>
              </a:rPr>
              <a:t>g</a:t>
            </a:r>
            <a:r>
              <a:rPr sz="1800" dirty="0" err="1">
                <a:solidFill>
                  <a:srgbClr val="FF0000"/>
                </a:solidFill>
                <a:latin typeface="Arial"/>
                <a:cs typeface="Arial"/>
              </a:rPr>
              <a:t>.p</a:t>
            </a:r>
            <a:r>
              <a:rPr sz="1800" spc="-5" dirty="0" err="1">
                <a:solidFill>
                  <a:srgbClr val="FF0000"/>
                </a:solidFill>
                <a:latin typeface="Arial"/>
                <a:cs typeface="Arial"/>
              </a:rPr>
              <a:t>r</a:t>
            </a:r>
            <a:r>
              <a:rPr sz="1800" spc="-15" dirty="0" err="1">
                <a:solidFill>
                  <a:srgbClr val="FF0000"/>
                </a:solidFill>
                <a:latin typeface="Arial"/>
                <a:cs typeface="Arial"/>
              </a:rPr>
              <a:t>o</a:t>
            </a:r>
            <a:r>
              <a:rPr sz="1800" spc="-5" dirty="0" err="1">
                <a:solidFill>
                  <a:srgbClr val="FF0000"/>
                </a:solidFill>
                <a:latin typeface="Arial"/>
                <a:cs typeface="Arial"/>
              </a:rPr>
              <a:t>gr</a:t>
            </a:r>
            <a:r>
              <a:rPr sz="1800" spc="-15" dirty="0" err="1">
                <a:solidFill>
                  <a:srgbClr val="FF0000"/>
                </a:solidFill>
                <a:latin typeface="Arial"/>
                <a:cs typeface="Arial"/>
              </a:rPr>
              <a:t>a</a:t>
            </a:r>
            <a:r>
              <a:rPr sz="1800" dirty="0" err="1">
                <a:solidFill>
                  <a:srgbClr val="FF0000"/>
                </a:solidFill>
                <a:latin typeface="Arial"/>
                <a:cs typeface="Arial"/>
              </a:rPr>
              <a:t>m</a:t>
            </a:r>
            <a:r>
              <a:rPr sz="1800" dirty="0">
                <a:solidFill>
                  <a:srgbClr val="FF0000"/>
                </a:solidFill>
                <a:latin typeface="Arial"/>
                <a:cs typeface="Arial"/>
              </a:rPr>
              <a:t>  </a:t>
            </a:r>
            <a:endParaRPr lang="en-US" sz="1800" dirty="0" smtClean="0">
              <a:solidFill>
                <a:srgbClr val="FF0000"/>
              </a:solidFill>
              <a:latin typeface="Arial"/>
              <a:cs typeface="Arial"/>
            </a:endParaRPr>
          </a:p>
          <a:p>
            <a:pPr marL="12700" marR="6365875">
              <a:lnSpc>
                <a:spcPct val="100000"/>
              </a:lnSpc>
            </a:pPr>
            <a:r>
              <a:rPr sz="1800" spc="-5" dirty="0" smtClean="0">
                <a:solidFill>
                  <a:srgbClr val="00AF50"/>
                </a:solidFill>
                <a:latin typeface="Arial"/>
                <a:cs typeface="Arial"/>
              </a:rPr>
              <a:t>import</a:t>
            </a:r>
            <a:r>
              <a:rPr sz="1800" spc="-20" dirty="0" smtClean="0">
                <a:solidFill>
                  <a:srgbClr val="00AF50"/>
                </a:solidFill>
                <a:latin typeface="Arial"/>
                <a:cs typeface="Arial"/>
              </a:rPr>
              <a:t> </a:t>
            </a:r>
            <a:r>
              <a:rPr sz="1800" spc="-10" dirty="0">
                <a:solidFill>
                  <a:srgbClr val="00AF50"/>
                </a:solidFill>
                <a:latin typeface="Arial"/>
                <a:cs typeface="Arial"/>
              </a:rPr>
              <a:t>sys</a:t>
            </a:r>
            <a:endParaRPr lang="en-US" sz="1800" spc="-10" dirty="0">
              <a:solidFill>
                <a:srgbClr val="00AF50"/>
              </a:solidFill>
              <a:latin typeface="Arial"/>
              <a:cs typeface="Arial"/>
            </a:endParaRPr>
          </a:p>
          <a:p>
            <a:pPr marL="12700" marR="6365875">
              <a:lnSpc>
                <a:spcPct val="100000"/>
              </a:lnSpc>
            </a:pPr>
            <a:r>
              <a:rPr lang="en-US" spc="-10" dirty="0">
                <a:solidFill>
                  <a:srgbClr val="00AF50"/>
                </a:solidFill>
                <a:latin typeface="Arial"/>
                <a:cs typeface="Arial"/>
              </a:rPr>
              <a:t>f=open(“</a:t>
            </a:r>
            <a:r>
              <a:rPr lang="en-US" spc="-10" dirty="0" err="1">
                <a:solidFill>
                  <a:srgbClr val="00AF50"/>
                </a:solidFill>
                <a:latin typeface="Arial"/>
                <a:cs typeface="Arial"/>
              </a:rPr>
              <a:t>notes.txt”,”r</a:t>
            </a:r>
            <a:r>
              <a:rPr lang="en-US" spc="-10" dirty="0">
                <a:solidFill>
                  <a:srgbClr val="00AF50"/>
                </a:solidFill>
                <a:latin typeface="Arial"/>
                <a:cs typeface="Arial"/>
              </a:rPr>
              <a:t>”)</a:t>
            </a:r>
          </a:p>
          <a:p>
            <a:pPr marL="12700">
              <a:lnSpc>
                <a:spcPct val="100000"/>
              </a:lnSpc>
            </a:pPr>
            <a:r>
              <a:rPr sz="1800" spc="-5" dirty="0">
                <a:solidFill>
                  <a:srgbClr val="00AF50"/>
                </a:solidFill>
                <a:latin typeface="Arial"/>
                <a:cs typeface="Arial"/>
              </a:rPr>
              <a:t>a </a:t>
            </a:r>
            <a:r>
              <a:rPr sz="1800" dirty="0">
                <a:solidFill>
                  <a:srgbClr val="00AF50"/>
                </a:solidFill>
                <a:latin typeface="Arial"/>
                <a:cs typeface="Arial"/>
              </a:rPr>
              <a:t>=</a:t>
            </a:r>
            <a:r>
              <a:rPr sz="1800" spc="-5" dirty="0">
                <a:solidFill>
                  <a:srgbClr val="00AF50"/>
                </a:solidFill>
                <a:latin typeface="Arial"/>
                <a:cs typeface="Arial"/>
              </a:rPr>
              <a:t> sys.</a:t>
            </a:r>
            <a:r>
              <a:rPr sz="1800" spc="-5" dirty="0">
                <a:solidFill>
                  <a:srgbClr val="FF0000"/>
                </a:solidFill>
                <a:latin typeface="Arial"/>
                <a:cs typeface="Arial"/>
              </a:rPr>
              <a:t>stdin</a:t>
            </a:r>
            <a:r>
              <a:rPr sz="1800" spc="-5" dirty="0">
                <a:solidFill>
                  <a:srgbClr val="00AF50"/>
                </a:solidFill>
                <a:latin typeface="Arial"/>
                <a:cs typeface="Arial"/>
              </a:rPr>
              <a:t>.readline()</a:t>
            </a:r>
            <a:endParaRPr sz="1800" dirty="0">
              <a:latin typeface="Arial"/>
              <a:cs typeface="Arial"/>
            </a:endParaRPr>
          </a:p>
          <a:p>
            <a:pPr marL="12700">
              <a:lnSpc>
                <a:spcPct val="100000"/>
              </a:lnSpc>
            </a:pPr>
            <a:r>
              <a:rPr sz="1800" spc="-5" dirty="0">
                <a:solidFill>
                  <a:srgbClr val="00AF50"/>
                </a:solidFill>
                <a:latin typeface="Arial"/>
                <a:cs typeface="Arial"/>
              </a:rPr>
              <a:t>sys.stdout.write(a)</a:t>
            </a:r>
            <a:endParaRPr sz="1800" dirty="0">
              <a:latin typeface="Arial"/>
              <a:cs typeface="Arial"/>
            </a:endParaRPr>
          </a:p>
          <a:p>
            <a:pPr marL="12700" marR="680720">
              <a:lnSpc>
                <a:spcPct val="100000"/>
              </a:lnSpc>
            </a:pPr>
            <a:r>
              <a:rPr sz="1800" spc="-5" dirty="0">
                <a:solidFill>
                  <a:srgbClr val="00AF50"/>
                </a:solidFill>
                <a:latin typeface="Arial"/>
                <a:cs typeface="Arial"/>
              </a:rPr>
              <a:t>a </a:t>
            </a:r>
            <a:r>
              <a:rPr sz="1800" dirty="0">
                <a:solidFill>
                  <a:srgbClr val="00AF50"/>
                </a:solidFill>
                <a:latin typeface="Arial"/>
                <a:cs typeface="Arial"/>
              </a:rPr>
              <a:t>= </a:t>
            </a:r>
            <a:r>
              <a:rPr sz="1800" spc="-5" dirty="0">
                <a:solidFill>
                  <a:srgbClr val="00AF50"/>
                </a:solidFill>
                <a:latin typeface="Arial"/>
                <a:cs typeface="Arial"/>
              </a:rPr>
              <a:t>sys.</a:t>
            </a:r>
            <a:r>
              <a:rPr sz="1800" spc="-5" dirty="0">
                <a:solidFill>
                  <a:srgbClr val="FF0000"/>
                </a:solidFill>
                <a:latin typeface="Arial"/>
                <a:cs typeface="Arial"/>
              </a:rPr>
              <a:t>stdin</a:t>
            </a:r>
            <a:r>
              <a:rPr sz="1800" spc="-5" dirty="0">
                <a:solidFill>
                  <a:srgbClr val="00AF50"/>
                </a:solidFill>
                <a:latin typeface="Arial"/>
                <a:cs typeface="Arial"/>
              </a:rPr>
              <a:t>.read(5)#entered 10 characters.a contains 5 characters.  </a:t>
            </a:r>
            <a:r>
              <a:rPr sz="1800" dirty="0">
                <a:solidFill>
                  <a:srgbClr val="00AF50"/>
                </a:solidFill>
                <a:latin typeface="Arial"/>
                <a:cs typeface="Arial"/>
              </a:rPr>
              <a:t>#The </a:t>
            </a:r>
            <a:r>
              <a:rPr sz="1800" spc="-5" dirty="0">
                <a:solidFill>
                  <a:srgbClr val="00AF50"/>
                </a:solidFill>
                <a:latin typeface="Arial"/>
                <a:cs typeface="Arial"/>
              </a:rPr>
              <a:t>remaining characters are </a:t>
            </a:r>
            <a:r>
              <a:rPr sz="1800" spc="-10" dirty="0">
                <a:solidFill>
                  <a:srgbClr val="00AF50"/>
                </a:solidFill>
                <a:latin typeface="Arial"/>
                <a:cs typeface="Arial"/>
              </a:rPr>
              <a:t>waiting </a:t>
            </a:r>
            <a:r>
              <a:rPr sz="1800" dirty="0">
                <a:solidFill>
                  <a:srgbClr val="00AF50"/>
                </a:solidFill>
                <a:latin typeface="Arial"/>
                <a:cs typeface="Arial"/>
              </a:rPr>
              <a:t>to </a:t>
            </a:r>
            <a:r>
              <a:rPr sz="1800" spc="-5" dirty="0">
                <a:solidFill>
                  <a:srgbClr val="00AF50"/>
                </a:solidFill>
                <a:latin typeface="Arial"/>
                <a:cs typeface="Arial"/>
              </a:rPr>
              <a:t>be read. </a:t>
            </a:r>
            <a:endParaRPr lang="en-US" sz="1800" spc="-5" dirty="0">
              <a:solidFill>
                <a:srgbClr val="00AF50"/>
              </a:solidFill>
              <a:latin typeface="Arial"/>
              <a:cs typeface="Arial"/>
            </a:endParaRPr>
          </a:p>
          <a:p>
            <a:pPr marL="12700" marR="680720">
              <a:lnSpc>
                <a:spcPct val="100000"/>
              </a:lnSpc>
            </a:pPr>
            <a:r>
              <a:rPr sz="1800" spc="-5" dirty="0" err="1">
                <a:solidFill>
                  <a:srgbClr val="00AF50"/>
                </a:solidFill>
                <a:latin typeface="Arial"/>
                <a:cs typeface="Arial"/>
              </a:rPr>
              <a:t>sys.</a:t>
            </a:r>
            <a:r>
              <a:rPr sz="1800" spc="-5" dirty="0" err="1">
                <a:solidFill>
                  <a:srgbClr val="FF0000"/>
                </a:solidFill>
                <a:latin typeface="Arial"/>
                <a:cs typeface="Arial"/>
              </a:rPr>
              <a:t>stdout</a:t>
            </a:r>
            <a:r>
              <a:rPr sz="1800" spc="-5" dirty="0" err="1">
                <a:solidFill>
                  <a:srgbClr val="00AF50"/>
                </a:solidFill>
                <a:latin typeface="Arial"/>
                <a:cs typeface="Arial"/>
              </a:rPr>
              <a:t>.write</a:t>
            </a:r>
            <a:r>
              <a:rPr sz="1800" spc="-5" dirty="0">
                <a:solidFill>
                  <a:srgbClr val="00AF50"/>
                </a:solidFill>
                <a:latin typeface="Arial"/>
                <a:cs typeface="Arial"/>
              </a:rPr>
              <a:t>(a)</a:t>
            </a:r>
            <a:endParaRPr sz="1800" dirty="0">
              <a:latin typeface="Arial"/>
              <a:cs typeface="Arial"/>
            </a:endParaRPr>
          </a:p>
          <a:p>
            <a:pPr marL="12700">
              <a:lnSpc>
                <a:spcPct val="100000"/>
              </a:lnSpc>
              <a:spcBef>
                <a:spcPts val="5"/>
              </a:spcBef>
            </a:pPr>
            <a:r>
              <a:rPr sz="1800" spc="-5" dirty="0">
                <a:solidFill>
                  <a:srgbClr val="00AF50"/>
                </a:solidFill>
                <a:latin typeface="Arial"/>
                <a:cs typeface="Arial"/>
              </a:rPr>
              <a:t>b </a:t>
            </a:r>
            <a:r>
              <a:rPr sz="1800" dirty="0">
                <a:solidFill>
                  <a:srgbClr val="00AF50"/>
                </a:solidFill>
                <a:latin typeface="Arial"/>
                <a:cs typeface="Arial"/>
              </a:rPr>
              <a:t>=</a:t>
            </a:r>
            <a:r>
              <a:rPr sz="1800" spc="-5" dirty="0">
                <a:solidFill>
                  <a:srgbClr val="00AF50"/>
                </a:solidFill>
                <a:latin typeface="Arial"/>
                <a:cs typeface="Arial"/>
              </a:rPr>
              <a:t> sys.</a:t>
            </a:r>
            <a:r>
              <a:rPr sz="1800" spc="-5" dirty="0">
                <a:solidFill>
                  <a:srgbClr val="FF0000"/>
                </a:solidFill>
                <a:latin typeface="Arial"/>
                <a:cs typeface="Arial"/>
              </a:rPr>
              <a:t>stdin</a:t>
            </a:r>
            <a:r>
              <a:rPr sz="1800" spc="-5" dirty="0">
                <a:solidFill>
                  <a:srgbClr val="00AF50"/>
                </a:solidFill>
                <a:latin typeface="Arial"/>
                <a:cs typeface="Arial"/>
              </a:rPr>
              <a:t>.read(5)</a:t>
            </a:r>
            <a:endParaRPr sz="1800" dirty="0">
              <a:latin typeface="Arial"/>
              <a:cs typeface="Arial"/>
            </a:endParaRPr>
          </a:p>
          <a:p>
            <a:pPr marL="12700">
              <a:lnSpc>
                <a:spcPct val="100000"/>
              </a:lnSpc>
            </a:pPr>
            <a:r>
              <a:rPr sz="1800" spc="-5" dirty="0">
                <a:solidFill>
                  <a:srgbClr val="00AF50"/>
                </a:solidFill>
                <a:latin typeface="Arial"/>
                <a:cs typeface="Arial"/>
              </a:rPr>
              <a:t>sys.</a:t>
            </a:r>
            <a:r>
              <a:rPr sz="1800" spc="-5" dirty="0">
                <a:solidFill>
                  <a:srgbClr val="FF0000"/>
                </a:solidFill>
                <a:latin typeface="Arial"/>
                <a:cs typeface="Arial"/>
              </a:rPr>
              <a:t>stdout</a:t>
            </a:r>
            <a:r>
              <a:rPr sz="1800" spc="-5" dirty="0">
                <a:solidFill>
                  <a:srgbClr val="00AF50"/>
                </a:solidFill>
                <a:latin typeface="Arial"/>
                <a:cs typeface="Arial"/>
              </a:rPr>
              <a:t>.write(b)</a:t>
            </a:r>
            <a:endParaRPr sz="1800" dirty="0">
              <a:latin typeface="Arial"/>
              <a:cs typeface="Arial"/>
            </a:endParaRPr>
          </a:p>
          <a:p>
            <a:pPr marL="12700">
              <a:lnSpc>
                <a:spcPct val="100000"/>
              </a:lnSpc>
            </a:pPr>
            <a:r>
              <a:rPr sz="1800" spc="-10" dirty="0">
                <a:solidFill>
                  <a:srgbClr val="00AF50"/>
                </a:solidFill>
                <a:latin typeface="Arial"/>
                <a:cs typeface="Arial"/>
              </a:rPr>
              <a:t>sys.</a:t>
            </a:r>
            <a:r>
              <a:rPr sz="1800" spc="-10" dirty="0">
                <a:solidFill>
                  <a:srgbClr val="FF0000"/>
                </a:solidFill>
                <a:latin typeface="Arial"/>
                <a:cs typeface="Arial"/>
              </a:rPr>
              <a:t>stderr.</a:t>
            </a:r>
            <a:r>
              <a:rPr sz="1800" spc="-10" dirty="0">
                <a:solidFill>
                  <a:srgbClr val="00AF50"/>
                </a:solidFill>
                <a:latin typeface="Arial"/>
                <a:cs typeface="Arial"/>
              </a:rPr>
              <a:t>write("\ncustom </a:t>
            </a:r>
            <a:r>
              <a:rPr sz="1800" spc="-5" dirty="0">
                <a:solidFill>
                  <a:srgbClr val="00AF50"/>
                </a:solidFill>
                <a:latin typeface="Arial"/>
                <a:cs typeface="Arial"/>
              </a:rPr>
              <a:t>error</a:t>
            </a:r>
            <a:r>
              <a:rPr sz="1800" spc="75" dirty="0">
                <a:solidFill>
                  <a:srgbClr val="00AF50"/>
                </a:solidFill>
                <a:latin typeface="Arial"/>
                <a:cs typeface="Arial"/>
              </a:rPr>
              <a:t> </a:t>
            </a:r>
            <a:r>
              <a:rPr sz="1800" spc="-5" dirty="0">
                <a:solidFill>
                  <a:srgbClr val="00AF50"/>
                </a:solidFill>
                <a:latin typeface="Arial"/>
                <a:cs typeface="Arial"/>
              </a:rPr>
              <a:t>message")</a:t>
            </a:r>
            <a:endParaRPr sz="1800" dirty="0">
              <a:latin typeface="Arial"/>
              <a:cs typeface="Arial"/>
            </a:endParaRPr>
          </a:p>
        </p:txBody>
      </p:sp>
      <p:sp>
        <p:nvSpPr>
          <p:cNvPr id="13" name="object 12">
            <a:extLst>
              <a:ext uri="{FF2B5EF4-FFF2-40B4-BE49-F238E27FC236}">
                <a16:creationId xmlns:a16="http://schemas.microsoft.com/office/drawing/2014/main" xmlns="" id="{9E34DE7D-D93B-413A-AEF3-E32E61EAA740}"/>
              </a:ext>
            </a:extLst>
          </p:cNvPr>
          <p:cNvSpPr txBox="1"/>
          <p:nvPr/>
        </p:nvSpPr>
        <p:spPr>
          <a:xfrm>
            <a:off x="457200" y="685622"/>
            <a:ext cx="8229412" cy="1726114"/>
          </a:xfrm>
          <a:prstGeom prst="rect">
            <a:avLst/>
          </a:prstGeom>
        </p:spPr>
        <p:txBody>
          <a:bodyPr vert="horz" wrap="square" lIns="0" tIns="12700" rIns="0" bIns="0" rtlCol="0">
            <a:spAutoFit/>
          </a:bodyPr>
          <a:lstStyle/>
          <a:p>
            <a:pPr marL="12700">
              <a:lnSpc>
                <a:spcPct val="100000"/>
              </a:lnSpc>
              <a:spcBef>
                <a:spcPts val="100"/>
              </a:spcBef>
            </a:pPr>
            <a:r>
              <a:rPr sz="1800" spc="-5" dirty="0">
                <a:solidFill>
                  <a:srgbClr val="FF0000"/>
                </a:solidFill>
                <a:latin typeface="Arial"/>
                <a:cs typeface="Arial"/>
              </a:rPr>
              <a:t>Standard input, output, and error streams in</a:t>
            </a:r>
            <a:r>
              <a:rPr sz="1800" spc="75" dirty="0">
                <a:solidFill>
                  <a:srgbClr val="FF0000"/>
                </a:solidFill>
                <a:latin typeface="Arial"/>
                <a:cs typeface="Arial"/>
              </a:rPr>
              <a:t> </a:t>
            </a:r>
            <a:r>
              <a:rPr sz="1800" spc="-10" dirty="0">
                <a:solidFill>
                  <a:srgbClr val="FF0000"/>
                </a:solidFill>
                <a:latin typeface="Arial"/>
                <a:cs typeface="Arial"/>
              </a:rPr>
              <a:t>python</a:t>
            </a:r>
            <a:endParaRPr lang="en-US" sz="1800" spc="-10" dirty="0">
              <a:solidFill>
                <a:srgbClr val="FF0000"/>
              </a:solidFill>
              <a:latin typeface="Arial"/>
              <a:cs typeface="Arial"/>
            </a:endParaRPr>
          </a:p>
          <a:p>
            <a:pPr marL="12700">
              <a:lnSpc>
                <a:spcPct val="100000"/>
              </a:lnSpc>
              <a:spcBef>
                <a:spcPts val="100"/>
              </a:spcBef>
            </a:pPr>
            <a:r>
              <a:rPr lang="en-US" spc="-10" dirty="0">
                <a:solidFill>
                  <a:srgbClr val="FF0000"/>
                </a:solidFill>
                <a:highlight>
                  <a:srgbClr val="00FFFF"/>
                </a:highlight>
                <a:latin typeface="Arial"/>
                <a:cs typeface="Arial"/>
              </a:rPr>
              <a:t>Input-keyboard-standard input device(stdin)</a:t>
            </a:r>
          </a:p>
          <a:p>
            <a:pPr marL="12700">
              <a:lnSpc>
                <a:spcPct val="100000"/>
              </a:lnSpc>
              <a:spcBef>
                <a:spcPts val="100"/>
              </a:spcBef>
            </a:pPr>
            <a:r>
              <a:rPr lang="en-US" sz="1800" spc="-10" dirty="0">
                <a:solidFill>
                  <a:srgbClr val="FF0000"/>
                </a:solidFill>
                <a:highlight>
                  <a:srgbClr val="00FFFF"/>
                </a:highlight>
                <a:latin typeface="Arial"/>
                <a:cs typeface="Arial"/>
              </a:rPr>
              <a:t>Output-monitor-standard output device(</a:t>
            </a:r>
            <a:r>
              <a:rPr lang="en-US" sz="1800" spc="-10" dirty="0" err="1">
                <a:solidFill>
                  <a:srgbClr val="FF0000"/>
                </a:solidFill>
                <a:highlight>
                  <a:srgbClr val="00FFFF"/>
                </a:highlight>
                <a:latin typeface="Arial"/>
                <a:cs typeface="Arial"/>
              </a:rPr>
              <a:t>stdout</a:t>
            </a:r>
            <a:r>
              <a:rPr lang="en-US" sz="1800" spc="-10" dirty="0">
                <a:solidFill>
                  <a:srgbClr val="FF0000"/>
                </a:solidFill>
                <a:highlight>
                  <a:srgbClr val="00FFFF"/>
                </a:highlight>
                <a:latin typeface="Arial"/>
                <a:cs typeface="Arial"/>
              </a:rPr>
              <a:t>)</a:t>
            </a:r>
          </a:p>
          <a:p>
            <a:pPr marL="12700">
              <a:lnSpc>
                <a:spcPct val="100000"/>
              </a:lnSpc>
              <a:spcBef>
                <a:spcPts val="100"/>
              </a:spcBef>
            </a:pPr>
            <a:r>
              <a:rPr lang="en-US" spc="-10" dirty="0">
                <a:solidFill>
                  <a:srgbClr val="FF0000"/>
                </a:solidFill>
                <a:highlight>
                  <a:srgbClr val="00FFFF"/>
                </a:highlight>
                <a:latin typeface="Arial"/>
                <a:cs typeface="Arial"/>
              </a:rPr>
              <a:t>Error-monitor-standard error device(stderr)</a:t>
            </a:r>
          </a:p>
          <a:p>
            <a:pPr marL="12700">
              <a:lnSpc>
                <a:spcPct val="100000"/>
              </a:lnSpc>
              <a:spcBef>
                <a:spcPts val="100"/>
              </a:spcBef>
            </a:pPr>
            <a:r>
              <a:rPr lang="en-US" sz="1800" spc="-10" dirty="0">
                <a:solidFill>
                  <a:srgbClr val="FF0000"/>
                </a:solidFill>
                <a:highlight>
                  <a:srgbClr val="00FFFF"/>
                </a:highlight>
                <a:latin typeface="Arial"/>
                <a:cs typeface="Arial"/>
              </a:rPr>
              <a:t>Physically devices implemented internally as </a:t>
            </a:r>
            <a:r>
              <a:rPr lang="en-US" sz="1800" spc="-10" dirty="0" err="1">
                <a:solidFill>
                  <a:srgbClr val="FF0000"/>
                </a:solidFill>
                <a:highlight>
                  <a:srgbClr val="00FFFF"/>
                </a:highlight>
                <a:latin typeface="Arial"/>
                <a:cs typeface="Arial"/>
              </a:rPr>
              <a:t>stdin,stdout,stderr</a:t>
            </a:r>
            <a:r>
              <a:rPr lang="en-US" sz="1800" spc="-10" dirty="0">
                <a:solidFill>
                  <a:srgbClr val="FF0000"/>
                </a:solidFill>
                <a:highlight>
                  <a:srgbClr val="00FFFF"/>
                </a:highlight>
                <a:latin typeface="Arial"/>
                <a:cs typeface="Arial"/>
              </a:rPr>
              <a:t> files in python.</a:t>
            </a:r>
            <a:endParaRPr sz="1800" dirty="0">
              <a:highlight>
                <a:srgbClr val="00FFFF"/>
              </a:highlight>
              <a:latin typeface="Arial"/>
              <a:cs typeface="Arial"/>
            </a:endParaRPr>
          </a:p>
          <a:p>
            <a:pPr marL="12700" marR="6365875">
              <a:lnSpc>
                <a:spcPct val="100000"/>
              </a:lnSpc>
            </a:pPr>
            <a:endParaRPr sz="1800" dirty="0">
              <a:latin typeface="Arial"/>
              <a:cs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3" name="object 12">
            <a:extLst>
              <a:ext uri="{FF2B5EF4-FFF2-40B4-BE49-F238E27FC236}">
                <a16:creationId xmlns:a16="http://schemas.microsoft.com/office/drawing/2014/main" xmlns="" id="{9E34DE7D-D93B-413A-AEF3-E32E61EAA740}"/>
              </a:ext>
            </a:extLst>
          </p:cNvPr>
          <p:cNvSpPr txBox="1"/>
          <p:nvPr/>
        </p:nvSpPr>
        <p:spPr>
          <a:xfrm>
            <a:off x="457200" y="685622"/>
            <a:ext cx="8229412" cy="1726114"/>
          </a:xfrm>
          <a:prstGeom prst="rect">
            <a:avLst/>
          </a:prstGeom>
        </p:spPr>
        <p:txBody>
          <a:bodyPr vert="horz" wrap="square" lIns="0" tIns="12700" rIns="0" bIns="0" rtlCol="0">
            <a:spAutoFit/>
          </a:bodyPr>
          <a:lstStyle/>
          <a:p>
            <a:pPr marL="12700">
              <a:lnSpc>
                <a:spcPct val="100000"/>
              </a:lnSpc>
              <a:spcBef>
                <a:spcPts val="100"/>
              </a:spcBef>
            </a:pPr>
            <a:r>
              <a:rPr lang="en-US" sz="1800" spc="-5" dirty="0">
                <a:solidFill>
                  <a:srgbClr val="FF0000"/>
                </a:solidFill>
                <a:latin typeface="Arial"/>
                <a:cs typeface="Arial"/>
              </a:rPr>
              <a:t>With statement- no need to call close()</a:t>
            </a:r>
          </a:p>
          <a:p>
            <a:pPr marL="12700">
              <a:lnSpc>
                <a:spcPct val="100000"/>
              </a:lnSpc>
              <a:spcBef>
                <a:spcPts val="100"/>
              </a:spcBef>
            </a:pPr>
            <a:endParaRPr lang="en-US" spc="-5" dirty="0">
              <a:solidFill>
                <a:srgbClr val="FF0000"/>
              </a:solidFill>
              <a:highlight>
                <a:srgbClr val="00FFFF"/>
              </a:highlight>
              <a:latin typeface="Arial"/>
              <a:cs typeface="Arial"/>
            </a:endParaRPr>
          </a:p>
          <a:p>
            <a:pPr marL="12700">
              <a:lnSpc>
                <a:spcPct val="100000"/>
              </a:lnSpc>
              <a:spcBef>
                <a:spcPts val="100"/>
              </a:spcBef>
            </a:pPr>
            <a:r>
              <a:rPr lang="en-US" sz="1800" spc="-5" dirty="0">
                <a:solidFill>
                  <a:srgbClr val="FF0000"/>
                </a:solidFill>
                <a:highlight>
                  <a:srgbClr val="FFFF00"/>
                </a:highlight>
                <a:latin typeface="Arial"/>
                <a:cs typeface="Arial"/>
              </a:rPr>
              <a:t>With </a:t>
            </a:r>
            <a:r>
              <a:rPr lang="en-US" spc="-5" dirty="0">
                <a:solidFill>
                  <a:srgbClr val="FF0000"/>
                </a:solidFill>
                <a:highlight>
                  <a:srgbClr val="FFFF00"/>
                </a:highlight>
                <a:latin typeface="Arial"/>
                <a:cs typeface="Arial"/>
              </a:rPr>
              <a:t>open(“</a:t>
            </a:r>
            <a:r>
              <a:rPr lang="en-US" spc="-5" dirty="0" err="1">
                <a:solidFill>
                  <a:srgbClr val="FF0000"/>
                </a:solidFill>
                <a:highlight>
                  <a:srgbClr val="FFFF00"/>
                </a:highlight>
                <a:latin typeface="Arial"/>
                <a:cs typeface="Arial"/>
              </a:rPr>
              <a:t>notes.txt”,”w</a:t>
            </a:r>
            <a:r>
              <a:rPr lang="en-US" spc="-5" dirty="0">
                <a:solidFill>
                  <a:srgbClr val="FF0000"/>
                </a:solidFill>
                <a:highlight>
                  <a:srgbClr val="FFFF00"/>
                </a:highlight>
                <a:latin typeface="Arial"/>
                <a:cs typeface="Arial"/>
              </a:rPr>
              <a:t>”) as f:</a:t>
            </a:r>
          </a:p>
          <a:p>
            <a:pPr marL="12700">
              <a:lnSpc>
                <a:spcPct val="100000"/>
              </a:lnSpc>
              <a:spcBef>
                <a:spcPts val="100"/>
              </a:spcBef>
            </a:pPr>
            <a:r>
              <a:rPr lang="en-US" sz="1800" spc="-5" dirty="0">
                <a:solidFill>
                  <a:srgbClr val="FF0000"/>
                </a:solidFill>
                <a:highlight>
                  <a:srgbClr val="FFFF00"/>
                </a:highlight>
                <a:latin typeface="Arial"/>
                <a:cs typeface="Arial"/>
              </a:rPr>
              <a:t>	</a:t>
            </a:r>
            <a:r>
              <a:rPr lang="en-US" sz="1800" spc="-5" dirty="0" err="1">
                <a:solidFill>
                  <a:srgbClr val="FF0000"/>
                </a:solidFill>
                <a:highlight>
                  <a:srgbClr val="FFFF00"/>
                </a:highlight>
                <a:latin typeface="Arial"/>
                <a:cs typeface="Arial"/>
              </a:rPr>
              <a:t>f.write</a:t>
            </a:r>
            <a:r>
              <a:rPr lang="en-US" sz="1800" spc="-5" dirty="0">
                <a:solidFill>
                  <a:srgbClr val="FF0000"/>
                </a:solidFill>
                <a:highlight>
                  <a:srgbClr val="FFFF00"/>
                </a:highlight>
                <a:latin typeface="Arial"/>
                <a:cs typeface="Arial"/>
              </a:rPr>
              <a:t>(“hello world”)</a:t>
            </a:r>
          </a:p>
          <a:p>
            <a:pPr marL="12700">
              <a:lnSpc>
                <a:spcPct val="100000"/>
              </a:lnSpc>
              <a:spcBef>
                <a:spcPts val="100"/>
              </a:spcBef>
            </a:pPr>
            <a:endParaRPr sz="1800" dirty="0">
              <a:highlight>
                <a:srgbClr val="00FFFF"/>
              </a:highlight>
              <a:latin typeface="Arial"/>
              <a:cs typeface="Arial"/>
            </a:endParaRPr>
          </a:p>
          <a:p>
            <a:pPr marL="12700" marR="6365875">
              <a:lnSpc>
                <a:spcPct val="100000"/>
              </a:lnSpc>
            </a:pPr>
            <a:endParaRPr sz="1800" dirty="0">
              <a:latin typeface="Arial"/>
              <a:cs typeface="Arial"/>
            </a:endParaRPr>
          </a:p>
        </p:txBody>
      </p:sp>
    </p:spTree>
    <p:extLst>
      <p:ext uri="{BB962C8B-B14F-4D97-AF65-F5344CB8AC3E}">
        <p14:creationId xmlns:p14="http://schemas.microsoft.com/office/powerpoint/2010/main" val="28569746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3" name="object 12">
            <a:extLst>
              <a:ext uri="{FF2B5EF4-FFF2-40B4-BE49-F238E27FC236}">
                <a16:creationId xmlns:a16="http://schemas.microsoft.com/office/drawing/2014/main" xmlns="" id="{9E34DE7D-D93B-413A-AEF3-E32E61EAA740}"/>
              </a:ext>
            </a:extLst>
          </p:cNvPr>
          <p:cNvSpPr txBox="1"/>
          <p:nvPr/>
        </p:nvSpPr>
        <p:spPr>
          <a:xfrm>
            <a:off x="561974" y="1107541"/>
            <a:ext cx="8229412" cy="289823"/>
          </a:xfrm>
          <a:prstGeom prst="rect">
            <a:avLst/>
          </a:prstGeom>
        </p:spPr>
        <p:txBody>
          <a:bodyPr vert="horz" wrap="square" lIns="0" tIns="12700" rIns="0" bIns="0" rtlCol="0">
            <a:spAutoFit/>
          </a:bodyPr>
          <a:lstStyle/>
          <a:p>
            <a:pPr marL="12700">
              <a:lnSpc>
                <a:spcPct val="100000"/>
              </a:lnSpc>
              <a:spcBef>
                <a:spcPts val="100"/>
              </a:spcBef>
            </a:pPr>
            <a:r>
              <a:rPr lang="en-US" sz="1800" spc="-5" dirty="0">
                <a:solidFill>
                  <a:srgbClr val="FF0000"/>
                </a:solidFill>
                <a:latin typeface="Arial"/>
                <a:cs typeface="Arial"/>
              </a:rPr>
              <a:t>CSV file-comma separated values</a:t>
            </a:r>
            <a:endParaRPr lang="en-US" sz="1800" spc="-5" dirty="0">
              <a:solidFill>
                <a:srgbClr val="FF0000"/>
              </a:solidFill>
              <a:highlight>
                <a:srgbClr val="00FFFF"/>
              </a:highlight>
              <a:latin typeface="Arial"/>
              <a:cs typeface="Arial"/>
            </a:endParaRPr>
          </a:p>
        </p:txBody>
      </p:sp>
      <p:sp>
        <p:nvSpPr>
          <p:cNvPr id="5" name="TextBox 4">
            <a:extLst>
              <a:ext uri="{FF2B5EF4-FFF2-40B4-BE49-F238E27FC236}">
                <a16:creationId xmlns:a16="http://schemas.microsoft.com/office/drawing/2014/main" xmlns="" id="{95E2E626-F9DE-41A0-91E8-C63DFA05212B}"/>
              </a:ext>
            </a:extLst>
          </p:cNvPr>
          <p:cNvSpPr txBox="1"/>
          <p:nvPr/>
        </p:nvSpPr>
        <p:spPr>
          <a:xfrm>
            <a:off x="561974" y="1905000"/>
            <a:ext cx="7590662" cy="2031325"/>
          </a:xfrm>
          <a:prstGeom prst="rect">
            <a:avLst/>
          </a:prstGeom>
          <a:noFill/>
        </p:spPr>
        <p:txBody>
          <a:bodyPr wrap="square" rtlCol="0">
            <a:spAutoFit/>
          </a:bodyPr>
          <a:lstStyle/>
          <a:p>
            <a:r>
              <a:rPr lang="en-US" dirty="0"/>
              <a:t>import csv</a:t>
            </a:r>
          </a:p>
          <a:p>
            <a:r>
              <a:rPr lang="en-US" dirty="0"/>
              <a:t>with open(‘</a:t>
            </a:r>
            <a:r>
              <a:rPr lang="en-US" dirty="0" err="1"/>
              <a:t>studata.csv’,’a</a:t>
            </a:r>
            <a:r>
              <a:rPr lang="en-US" dirty="0"/>
              <a:t>’) as cs:</a:t>
            </a:r>
          </a:p>
          <a:p>
            <a:r>
              <a:rPr lang="en-US" dirty="0"/>
              <a:t>	r=</a:t>
            </a:r>
            <a:r>
              <a:rPr lang="en-US" dirty="0" err="1"/>
              <a:t>csv.writer</a:t>
            </a:r>
            <a:r>
              <a:rPr lang="en-US" dirty="0"/>
              <a:t>(cs)</a:t>
            </a:r>
          </a:p>
          <a:p>
            <a:r>
              <a:rPr lang="en-US" dirty="0"/>
              <a:t>	for </a:t>
            </a:r>
            <a:r>
              <a:rPr lang="en-US" dirty="0" err="1"/>
              <a:t>i</a:t>
            </a:r>
            <a:r>
              <a:rPr lang="en-US" dirty="0"/>
              <a:t> in range(2):</a:t>
            </a:r>
          </a:p>
          <a:p>
            <a:r>
              <a:rPr lang="en-US" dirty="0"/>
              <a:t>		n=input(‘enter name:’)</a:t>
            </a:r>
          </a:p>
          <a:p>
            <a:r>
              <a:rPr lang="en-US" dirty="0"/>
              <a:t>		m=input(‘enter address:’)</a:t>
            </a:r>
          </a:p>
          <a:p>
            <a:r>
              <a:rPr lang="en-US" dirty="0"/>
              <a:t>		</a:t>
            </a:r>
            <a:r>
              <a:rPr lang="en-US" dirty="0" err="1"/>
              <a:t>r.writerow</a:t>
            </a:r>
            <a:r>
              <a:rPr lang="en-US" dirty="0"/>
              <a:t>([</a:t>
            </a:r>
            <a:r>
              <a:rPr lang="en-US" dirty="0" err="1"/>
              <a:t>n,m</a:t>
            </a:r>
            <a:r>
              <a:rPr lang="en-US" dirty="0"/>
              <a:t>])</a:t>
            </a:r>
          </a:p>
        </p:txBody>
      </p:sp>
    </p:spTree>
    <p:extLst>
      <p:ext uri="{BB962C8B-B14F-4D97-AF65-F5344CB8AC3E}">
        <p14:creationId xmlns:p14="http://schemas.microsoft.com/office/powerpoint/2010/main" val="22956616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13053"/>
            <a:ext cx="5466715" cy="5513070"/>
          </a:xfrm>
          <a:prstGeom prst="rect">
            <a:avLst/>
          </a:prstGeom>
        </p:spPr>
        <p:txBody>
          <a:bodyPr vert="horz" wrap="square" lIns="0" tIns="12700" rIns="0" bIns="0" rtlCol="0">
            <a:spAutoFit/>
          </a:bodyPr>
          <a:lstStyle/>
          <a:p>
            <a:pPr marL="12700">
              <a:lnSpc>
                <a:spcPct val="100000"/>
              </a:lnSpc>
              <a:spcBef>
                <a:spcPts val="100"/>
              </a:spcBef>
            </a:pPr>
            <a:r>
              <a:rPr sz="1800" b="1" dirty="0">
                <a:solidFill>
                  <a:srgbClr val="FF0000"/>
                </a:solidFill>
                <a:latin typeface="Arial"/>
                <a:cs typeface="Arial"/>
              </a:rPr>
              <a:t>Methods of </a:t>
            </a:r>
            <a:r>
              <a:rPr sz="1800" b="1" spc="-5" dirty="0">
                <a:solidFill>
                  <a:srgbClr val="FF0000"/>
                </a:solidFill>
                <a:latin typeface="Arial"/>
                <a:cs typeface="Arial"/>
              </a:rPr>
              <a:t>os</a:t>
            </a:r>
            <a:r>
              <a:rPr sz="1800" b="1" spc="-25" dirty="0">
                <a:solidFill>
                  <a:srgbClr val="FF0000"/>
                </a:solidFill>
                <a:latin typeface="Arial"/>
                <a:cs typeface="Arial"/>
              </a:rPr>
              <a:t> </a:t>
            </a:r>
            <a:r>
              <a:rPr sz="1800" b="1" dirty="0">
                <a:solidFill>
                  <a:srgbClr val="FF0000"/>
                </a:solidFill>
                <a:latin typeface="Arial"/>
                <a:cs typeface="Arial"/>
              </a:rPr>
              <a:t>module</a:t>
            </a:r>
            <a:endParaRPr sz="1800">
              <a:latin typeface="Arial"/>
              <a:cs typeface="Arial"/>
            </a:endParaRPr>
          </a:p>
          <a:p>
            <a:pPr marL="12700" marR="251460">
              <a:lnSpc>
                <a:spcPct val="100000"/>
              </a:lnSpc>
              <a:buClr>
                <a:srgbClr val="FF0000"/>
              </a:buClr>
              <a:buAutoNum type="arabicPeriod"/>
              <a:tabLst>
                <a:tab pos="267335" algn="l"/>
              </a:tabLst>
            </a:pPr>
            <a:r>
              <a:rPr sz="1800" b="1" dirty="0">
                <a:solidFill>
                  <a:srgbClr val="00AF50"/>
                </a:solidFill>
                <a:latin typeface="Arial"/>
                <a:cs typeface="Arial"/>
              </a:rPr>
              <a:t>The </a:t>
            </a:r>
            <a:r>
              <a:rPr sz="1800" b="1" spc="-5" dirty="0">
                <a:solidFill>
                  <a:srgbClr val="00AF50"/>
                </a:solidFill>
                <a:latin typeface="Arial"/>
                <a:cs typeface="Arial"/>
              </a:rPr>
              <a:t>rename() method used </a:t>
            </a:r>
            <a:r>
              <a:rPr sz="1800" b="1" dirty="0">
                <a:solidFill>
                  <a:srgbClr val="00AF50"/>
                </a:solidFill>
                <a:latin typeface="Arial"/>
                <a:cs typeface="Arial"/>
              </a:rPr>
              <a:t>to </a:t>
            </a:r>
            <a:r>
              <a:rPr sz="1800" b="1" spc="-5" dirty="0">
                <a:solidFill>
                  <a:srgbClr val="00AF50"/>
                </a:solidFill>
                <a:latin typeface="Arial"/>
                <a:cs typeface="Arial"/>
              </a:rPr>
              <a:t>rename the </a:t>
            </a:r>
            <a:r>
              <a:rPr sz="1800" b="1" dirty="0">
                <a:solidFill>
                  <a:srgbClr val="00AF50"/>
                </a:solidFill>
                <a:latin typeface="Arial"/>
                <a:cs typeface="Arial"/>
              </a:rPr>
              <a:t>file. </a:t>
            </a:r>
            <a:r>
              <a:rPr sz="1800" b="1" dirty="0">
                <a:solidFill>
                  <a:srgbClr val="FF0000"/>
                </a:solidFill>
                <a:latin typeface="Arial"/>
                <a:cs typeface="Arial"/>
              </a:rPr>
              <a:t> </a:t>
            </a:r>
            <a:r>
              <a:rPr sz="1800" b="1" spc="-5" dirty="0">
                <a:solidFill>
                  <a:srgbClr val="FF0000"/>
                </a:solidFill>
                <a:latin typeface="Arial"/>
                <a:cs typeface="Arial"/>
              </a:rPr>
              <a:t>syntax</a:t>
            </a:r>
            <a:endParaRPr sz="1800">
              <a:latin typeface="Arial"/>
              <a:cs typeface="Arial"/>
            </a:endParaRPr>
          </a:p>
          <a:p>
            <a:pPr marL="12700">
              <a:lnSpc>
                <a:spcPct val="100000"/>
              </a:lnSpc>
            </a:pPr>
            <a:r>
              <a:rPr sz="1800" b="1" spc="-5" dirty="0">
                <a:solidFill>
                  <a:srgbClr val="00AF50"/>
                </a:solidFill>
                <a:latin typeface="Arial"/>
                <a:cs typeface="Arial"/>
              </a:rPr>
              <a:t>os.rename(current_file_name,</a:t>
            </a:r>
            <a:r>
              <a:rPr sz="1800" b="1" spc="25" dirty="0">
                <a:solidFill>
                  <a:srgbClr val="00AF50"/>
                </a:solidFill>
                <a:latin typeface="Arial"/>
                <a:cs typeface="Arial"/>
              </a:rPr>
              <a:t> </a:t>
            </a:r>
            <a:r>
              <a:rPr sz="1800" b="1" dirty="0">
                <a:solidFill>
                  <a:srgbClr val="00AF50"/>
                </a:solidFill>
                <a:latin typeface="Arial"/>
                <a:cs typeface="Arial"/>
              </a:rPr>
              <a:t>new_file_name)</a:t>
            </a:r>
            <a:endParaRPr sz="1800">
              <a:latin typeface="Arial"/>
              <a:cs typeface="Arial"/>
            </a:endParaRPr>
          </a:p>
          <a:p>
            <a:pPr marL="262255" indent="-249554">
              <a:lnSpc>
                <a:spcPct val="100000"/>
              </a:lnSpc>
              <a:buAutoNum type="arabicPeriod" startAt="2"/>
              <a:tabLst>
                <a:tab pos="262890" algn="l"/>
              </a:tabLst>
            </a:pPr>
            <a:r>
              <a:rPr sz="1800" dirty="0">
                <a:solidFill>
                  <a:srgbClr val="00AF50"/>
                </a:solidFill>
                <a:latin typeface="Arial"/>
                <a:cs typeface="Arial"/>
              </a:rPr>
              <a:t>The </a:t>
            </a:r>
            <a:r>
              <a:rPr sz="1800" b="1" spc="-10" dirty="0">
                <a:solidFill>
                  <a:srgbClr val="FF0000"/>
                </a:solidFill>
                <a:latin typeface="Arial"/>
                <a:cs typeface="Arial"/>
              </a:rPr>
              <a:t>remove() </a:t>
            </a:r>
            <a:r>
              <a:rPr sz="1800" spc="-5" dirty="0">
                <a:solidFill>
                  <a:srgbClr val="00AF50"/>
                </a:solidFill>
                <a:latin typeface="Arial"/>
                <a:cs typeface="Arial"/>
              </a:rPr>
              <a:t>method </a:t>
            </a:r>
            <a:r>
              <a:rPr sz="1800" dirty="0">
                <a:solidFill>
                  <a:srgbClr val="00AF50"/>
                </a:solidFill>
                <a:latin typeface="Arial"/>
                <a:cs typeface="Arial"/>
              </a:rPr>
              <a:t>to </a:t>
            </a:r>
            <a:r>
              <a:rPr sz="1800" spc="-5" dirty="0">
                <a:solidFill>
                  <a:srgbClr val="00AF50"/>
                </a:solidFill>
                <a:latin typeface="Arial"/>
                <a:cs typeface="Arial"/>
              </a:rPr>
              <a:t>delete</a:t>
            </a:r>
            <a:r>
              <a:rPr sz="1800" spc="50" dirty="0">
                <a:solidFill>
                  <a:srgbClr val="00AF50"/>
                </a:solidFill>
                <a:latin typeface="Arial"/>
                <a:cs typeface="Arial"/>
              </a:rPr>
              <a:t> </a:t>
            </a:r>
            <a:r>
              <a:rPr sz="1800" spc="-5" dirty="0">
                <a:solidFill>
                  <a:srgbClr val="00AF50"/>
                </a:solidFill>
                <a:latin typeface="Arial"/>
                <a:cs typeface="Arial"/>
              </a:rPr>
              <a:t>file.</a:t>
            </a:r>
            <a:endParaRPr sz="1800">
              <a:latin typeface="Arial"/>
              <a:cs typeface="Arial"/>
            </a:endParaRPr>
          </a:p>
          <a:p>
            <a:pPr marL="12700">
              <a:lnSpc>
                <a:spcPct val="100000"/>
              </a:lnSpc>
            </a:pPr>
            <a:r>
              <a:rPr sz="1800" b="1" spc="-5" dirty="0">
                <a:solidFill>
                  <a:srgbClr val="FF0000"/>
                </a:solidFill>
                <a:latin typeface="Arial"/>
                <a:cs typeface="Arial"/>
              </a:rPr>
              <a:t>syntax</a:t>
            </a:r>
            <a:endParaRPr sz="1800">
              <a:latin typeface="Arial"/>
              <a:cs typeface="Arial"/>
            </a:endParaRPr>
          </a:p>
          <a:p>
            <a:pPr marL="12700">
              <a:lnSpc>
                <a:spcPct val="100000"/>
              </a:lnSpc>
            </a:pPr>
            <a:r>
              <a:rPr sz="1800" spc="-5" dirty="0">
                <a:solidFill>
                  <a:srgbClr val="00AF50"/>
                </a:solidFill>
                <a:latin typeface="Arial"/>
                <a:cs typeface="Arial"/>
              </a:rPr>
              <a:t>os.remove(file_name)</a:t>
            </a:r>
            <a:endParaRPr sz="1800">
              <a:latin typeface="Arial"/>
              <a:cs typeface="Arial"/>
            </a:endParaRPr>
          </a:p>
          <a:p>
            <a:pPr marL="203200" indent="-190500">
              <a:lnSpc>
                <a:spcPct val="100000"/>
              </a:lnSpc>
              <a:buSzPct val="94444"/>
              <a:buAutoNum type="arabicPeriod" startAt="3"/>
              <a:tabLst>
                <a:tab pos="203835" algn="l"/>
              </a:tabLst>
            </a:pPr>
            <a:r>
              <a:rPr sz="1800" dirty="0">
                <a:solidFill>
                  <a:srgbClr val="00AF50"/>
                </a:solidFill>
                <a:latin typeface="Arial"/>
                <a:cs typeface="Arial"/>
              </a:rPr>
              <a:t>The </a:t>
            </a:r>
            <a:r>
              <a:rPr sz="1800" b="1" spc="-5" dirty="0">
                <a:solidFill>
                  <a:srgbClr val="FF0000"/>
                </a:solidFill>
                <a:latin typeface="Arial"/>
                <a:cs typeface="Arial"/>
              </a:rPr>
              <a:t>mkdir() </a:t>
            </a:r>
            <a:r>
              <a:rPr sz="1800" spc="-5" dirty="0">
                <a:solidFill>
                  <a:srgbClr val="00AF50"/>
                </a:solidFill>
                <a:latin typeface="Arial"/>
                <a:cs typeface="Arial"/>
              </a:rPr>
              <a:t>method of </a:t>
            </a:r>
            <a:r>
              <a:rPr sz="1800" dirty="0">
                <a:solidFill>
                  <a:srgbClr val="00AF50"/>
                </a:solidFill>
                <a:latin typeface="Arial"/>
                <a:cs typeface="Arial"/>
              </a:rPr>
              <a:t>the </a:t>
            </a:r>
            <a:r>
              <a:rPr sz="1800" b="1" dirty="0">
                <a:solidFill>
                  <a:srgbClr val="00AF50"/>
                </a:solidFill>
                <a:latin typeface="Arial"/>
                <a:cs typeface="Arial"/>
              </a:rPr>
              <a:t>os </a:t>
            </a:r>
            <a:r>
              <a:rPr sz="1800" spc="-5" dirty="0">
                <a:solidFill>
                  <a:srgbClr val="00AF50"/>
                </a:solidFill>
                <a:latin typeface="Arial"/>
                <a:cs typeface="Arial"/>
              </a:rPr>
              <a:t>module </a:t>
            </a:r>
            <a:r>
              <a:rPr sz="1800" dirty="0">
                <a:solidFill>
                  <a:srgbClr val="00AF50"/>
                </a:solidFill>
                <a:latin typeface="Arial"/>
                <a:cs typeface="Arial"/>
              </a:rPr>
              <a:t>to</a:t>
            </a:r>
            <a:r>
              <a:rPr sz="1800" spc="-20" dirty="0">
                <a:solidFill>
                  <a:srgbClr val="00AF50"/>
                </a:solidFill>
                <a:latin typeface="Arial"/>
                <a:cs typeface="Arial"/>
              </a:rPr>
              <a:t> </a:t>
            </a:r>
            <a:r>
              <a:rPr sz="1800" spc="-5" dirty="0">
                <a:solidFill>
                  <a:srgbClr val="00AF50"/>
                </a:solidFill>
                <a:latin typeface="Arial"/>
                <a:cs typeface="Arial"/>
              </a:rPr>
              <a:t>create</a:t>
            </a:r>
            <a:endParaRPr sz="1800">
              <a:latin typeface="Arial"/>
              <a:cs typeface="Arial"/>
            </a:endParaRPr>
          </a:p>
          <a:p>
            <a:pPr marL="12700">
              <a:lnSpc>
                <a:spcPct val="100000"/>
              </a:lnSpc>
            </a:pPr>
            <a:r>
              <a:rPr sz="1800" spc="-5" dirty="0">
                <a:solidFill>
                  <a:srgbClr val="00AF50"/>
                </a:solidFill>
                <a:latin typeface="Arial"/>
                <a:cs typeface="Arial"/>
              </a:rPr>
              <a:t>directories in </a:t>
            </a:r>
            <a:r>
              <a:rPr sz="1800" dirty="0">
                <a:solidFill>
                  <a:srgbClr val="00AF50"/>
                </a:solidFill>
                <a:latin typeface="Arial"/>
                <a:cs typeface="Arial"/>
              </a:rPr>
              <a:t>the </a:t>
            </a:r>
            <a:r>
              <a:rPr sz="1800" spc="-5" dirty="0">
                <a:solidFill>
                  <a:srgbClr val="00AF50"/>
                </a:solidFill>
                <a:latin typeface="Arial"/>
                <a:cs typeface="Arial"/>
              </a:rPr>
              <a:t>current</a:t>
            </a:r>
            <a:r>
              <a:rPr sz="1800" spc="25" dirty="0">
                <a:solidFill>
                  <a:srgbClr val="00AF50"/>
                </a:solidFill>
                <a:latin typeface="Arial"/>
                <a:cs typeface="Arial"/>
              </a:rPr>
              <a:t> </a:t>
            </a:r>
            <a:r>
              <a:rPr sz="1800" spc="-20" dirty="0">
                <a:solidFill>
                  <a:srgbClr val="00AF50"/>
                </a:solidFill>
                <a:latin typeface="Arial"/>
                <a:cs typeface="Arial"/>
              </a:rPr>
              <a:t>directory.</a:t>
            </a:r>
            <a:endParaRPr sz="1800">
              <a:latin typeface="Arial"/>
              <a:cs typeface="Arial"/>
            </a:endParaRPr>
          </a:p>
          <a:p>
            <a:pPr marL="12700">
              <a:lnSpc>
                <a:spcPct val="100000"/>
              </a:lnSpc>
              <a:spcBef>
                <a:spcPts val="5"/>
              </a:spcBef>
            </a:pPr>
            <a:r>
              <a:rPr sz="1800" b="1" spc="-5" dirty="0">
                <a:solidFill>
                  <a:srgbClr val="FF0000"/>
                </a:solidFill>
                <a:latin typeface="Arial"/>
                <a:cs typeface="Arial"/>
              </a:rPr>
              <a:t>syntax</a:t>
            </a:r>
            <a:endParaRPr sz="1800">
              <a:latin typeface="Arial"/>
              <a:cs typeface="Arial"/>
            </a:endParaRPr>
          </a:p>
          <a:p>
            <a:pPr marL="12700">
              <a:lnSpc>
                <a:spcPct val="100000"/>
              </a:lnSpc>
            </a:pPr>
            <a:r>
              <a:rPr sz="1800" spc="-5" dirty="0">
                <a:solidFill>
                  <a:srgbClr val="00AF50"/>
                </a:solidFill>
                <a:latin typeface="Arial"/>
                <a:cs typeface="Arial"/>
              </a:rPr>
              <a:t>os.mkdir("newdir")</a:t>
            </a:r>
            <a:endParaRPr sz="1800">
              <a:latin typeface="Arial"/>
              <a:cs typeface="Arial"/>
            </a:endParaRPr>
          </a:p>
          <a:p>
            <a:pPr marL="203835" indent="-191135">
              <a:lnSpc>
                <a:spcPct val="100000"/>
              </a:lnSpc>
              <a:buSzPct val="94444"/>
              <a:buAutoNum type="arabicPeriod" startAt="4"/>
              <a:tabLst>
                <a:tab pos="204470" algn="l"/>
              </a:tabLst>
            </a:pPr>
            <a:r>
              <a:rPr sz="1800" dirty="0">
                <a:solidFill>
                  <a:srgbClr val="00AF50"/>
                </a:solidFill>
                <a:latin typeface="Arial"/>
                <a:cs typeface="Arial"/>
              </a:rPr>
              <a:t>The </a:t>
            </a:r>
            <a:r>
              <a:rPr sz="1800" i="1" spc="-5" dirty="0">
                <a:solidFill>
                  <a:srgbClr val="FF0000"/>
                </a:solidFill>
                <a:latin typeface="Arial"/>
                <a:cs typeface="Arial"/>
              </a:rPr>
              <a:t>chdir() </a:t>
            </a:r>
            <a:r>
              <a:rPr sz="1800" spc="-5" dirty="0">
                <a:solidFill>
                  <a:srgbClr val="00AF50"/>
                </a:solidFill>
                <a:latin typeface="Arial"/>
                <a:cs typeface="Arial"/>
              </a:rPr>
              <a:t>method </a:t>
            </a:r>
            <a:r>
              <a:rPr sz="1800" dirty="0">
                <a:solidFill>
                  <a:srgbClr val="00AF50"/>
                </a:solidFill>
                <a:latin typeface="Arial"/>
                <a:cs typeface="Arial"/>
              </a:rPr>
              <a:t>to </a:t>
            </a:r>
            <a:r>
              <a:rPr sz="1800" spc="-5" dirty="0">
                <a:solidFill>
                  <a:srgbClr val="00AF50"/>
                </a:solidFill>
                <a:latin typeface="Arial"/>
                <a:cs typeface="Arial"/>
              </a:rPr>
              <a:t>change </a:t>
            </a:r>
            <a:r>
              <a:rPr sz="1800" dirty="0">
                <a:solidFill>
                  <a:srgbClr val="00AF50"/>
                </a:solidFill>
                <a:latin typeface="Arial"/>
                <a:cs typeface="Arial"/>
              </a:rPr>
              <a:t>the </a:t>
            </a:r>
            <a:r>
              <a:rPr sz="1800" spc="-5" dirty="0">
                <a:solidFill>
                  <a:srgbClr val="00AF50"/>
                </a:solidFill>
                <a:latin typeface="Arial"/>
                <a:cs typeface="Arial"/>
              </a:rPr>
              <a:t>current</a:t>
            </a:r>
            <a:r>
              <a:rPr sz="1800" spc="25" dirty="0">
                <a:solidFill>
                  <a:srgbClr val="00AF50"/>
                </a:solidFill>
                <a:latin typeface="Arial"/>
                <a:cs typeface="Arial"/>
              </a:rPr>
              <a:t> </a:t>
            </a:r>
            <a:r>
              <a:rPr sz="1800" spc="-20" dirty="0">
                <a:solidFill>
                  <a:srgbClr val="00AF50"/>
                </a:solidFill>
                <a:latin typeface="Arial"/>
                <a:cs typeface="Arial"/>
              </a:rPr>
              <a:t>directory.</a:t>
            </a:r>
            <a:endParaRPr sz="1800">
              <a:latin typeface="Arial"/>
              <a:cs typeface="Arial"/>
            </a:endParaRPr>
          </a:p>
          <a:p>
            <a:pPr marL="12700">
              <a:lnSpc>
                <a:spcPct val="100000"/>
              </a:lnSpc>
            </a:pPr>
            <a:r>
              <a:rPr sz="1800" b="1" spc="-5" dirty="0">
                <a:solidFill>
                  <a:srgbClr val="FF0000"/>
                </a:solidFill>
                <a:latin typeface="Arial"/>
                <a:cs typeface="Arial"/>
              </a:rPr>
              <a:t>syntax</a:t>
            </a:r>
            <a:endParaRPr sz="1800">
              <a:latin typeface="Arial"/>
              <a:cs typeface="Arial"/>
            </a:endParaRPr>
          </a:p>
          <a:p>
            <a:pPr marL="12700">
              <a:lnSpc>
                <a:spcPct val="100000"/>
              </a:lnSpc>
            </a:pPr>
            <a:r>
              <a:rPr sz="1800" spc="-5" dirty="0">
                <a:solidFill>
                  <a:srgbClr val="00AF50"/>
                </a:solidFill>
                <a:latin typeface="Arial"/>
                <a:cs typeface="Arial"/>
              </a:rPr>
              <a:t>os.chdir("newdir")</a:t>
            </a:r>
            <a:endParaRPr sz="1800">
              <a:latin typeface="Arial"/>
              <a:cs typeface="Arial"/>
            </a:endParaRPr>
          </a:p>
          <a:p>
            <a:pPr marL="12700" marR="5080">
              <a:lnSpc>
                <a:spcPct val="100000"/>
              </a:lnSpc>
              <a:buSzPct val="94444"/>
              <a:buAutoNum type="arabicPeriod" startAt="5"/>
              <a:tabLst>
                <a:tab pos="204470" algn="l"/>
              </a:tabLst>
            </a:pPr>
            <a:r>
              <a:rPr sz="1800" dirty="0">
                <a:solidFill>
                  <a:srgbClr val="00AF50"/>
                </a:solidFill>
                <a:latin typeface="Arial"/>
                <a:cs typeface="Arial"/>
              </a:rPr>
              <a:t>The </a:t>
            </a:r>
            <a:r>
              <a:rPr sz="1800" b="1" dirty="0">
                <a:solidFill>
                  <a:srgbClr val="FF0000"/>
                </a:solidFill>
                <a:latin typeface="Arial"/>
                <a:cs typeface="Arial"/>
              </a:rPr>
              <a:t>getcwd() </a:t>
            </a:r>
            <a:r>
              <a:rPr sz="1800" spc="-5" dirty="0">
                <a:solidFill>
                  <a:srgbClr val="00AF50"/>
                </a:solidFill>
                <a:latin typeface="Arial"/>
                <a:cs typeface="Arial"/>
              </a:rPr>
              <a:t>method </a:t>
            </a:r>
            <a:r>
              <a:rPr sz="1800" spc="-10" dirty="0">
                <a:solidFill>
                  <a:srgbClr val="00AF50"/>
                </a:solidFill>
                <a:latin typeface="Arial"/>
                <a:cs typeface="Arial"/>
              </a:rPr>
              <a:t>displays </a:t>
            </a:r>
            <a:r>
              <a:rPr sz="1800" dirty="0">
                <a:solidFill>
                  <a:srgbClr val="00AF50"/>
                </a:solidFill>
                <a:latin typeface="Arial"/>
                <a:cs typeface="Arial"/>
              </a:rPr>
              <a:t>the </a:t>
            </a:r>
            <a:r>
              <a:rPr sz="1800" spc="-5" dirty="0">
                <a:solidFill>
                  <a:srgbClr val="00AF50"/>
                </a:solidFill>
                <a:latin typeface="Arial"/>
                <a:cs typeface="Arial"/>
              </a:rPr>
              <a:t>current </a:t>
            </a:r>
            <a:r>
              <a:rPr sz="1800" spc="-20" dirty="0">
                <a:solidFill>
                  <a:srgbClr val="00AF50"/>
                </a:solidFill>
                <a:latin typeface="Arial"/>
                <a:cs typeface="Arial"/>
              </a:rPr>
              <a:t>directory. </a:t>
            </a:r>
            <a:r>
              <a:rPr sz="1800" spc="-20" dirty="0">
                <a:solidFill>
                  <a:srgbClr val="FF0000"/>
                </a:solidFill>
                <a:latin typeface="Arial"/>
                <a:cs typeface="Arial"/>
              </a:rPr>
              <a:t> </a:t>
            </a:r>
            <a:r>
              <a:rPr sz="1800" spc="-10" dirty="0">
                <a:solidFill>
                  <a:srgbClr val="FF0000"/>
                </a:solidFill>
                <a:latin typeface="Arial"/>
                <a:cs typeface="Arial"/>
              </a:rPr>
              <a:t>syntax</a:t>
            </a:r>
            <a:endParaRPr sz="1800">
              <a:latin typeface="Arial"/>
              <a:cs typeface="Arial"/>
            </a:endParaRPr>
          </a:p>
          <a:p>
            <a:pPr marL="12700">
              <a:lnSpc>
                <a:spcPct val="100000"/>
              </a:lnSpc>
            </a:pPr>
            <a:r>
              <a:rPr sz="1800" spc="-10" dirty="0">
                <a:solidFill>
                  <a:srgbClr val="00AF50"/>
                </a:solidFill>
                <a:latin typeface="Arial"/>
                <a:cs typeface="Arial"/>
              </a:rPr>
              <a:t>os.getcwd()</a:t>
            </a:r>
            <a:endParaRPr sz="1800">
              <a:latin typeface="Arial"/>
              <a:cs typeface="Arial"/>
            </a:endParaRPr>
          </a:p>
          <a:p>
            <a:pPr marL="262255" indent="-249554">
              <a:lnSpc>
                <a:spcPct val="100000"/>
              </a:lnSpc>
              <a:buAutoNum type="arabicPeriod" startAt="6"/>
              <a:tabLst>
                <a:tab pos="262890" algn="l"/>
              </a:tabLst>
            </a:pPr>
            <a:r>
              <a:rPr sz="1800" dirty="0">
                <a:solidFill>
                  <a:srgbClr val="00AF50"/>
                </a:solidFill>
                <a:latin typeface="Arial"/>
                <a:cs typeface="Arial"/>
              </a:rPr>
              <a:t>The </a:t>
            </a:r>
            <a:r>
              <a:rPr sz="1800" spc="-5" dirty="0">
                <a:solidFill>
                  <a:srgbClr val="FF0000"/>
                </a:solidFill>
                <a:latin typeface="Arial"/>
                <a:cs typeface="Arial"/>
              </a:rPr>
              <a:t>rmdir() </a:t>
            </a:r>
            <a:r>
              <a:rPr sz="1800" spc="-5" dirty="0">
                <a:solidFill>
                  <a:srgbClr val="00AF50"/>
                </a:solidFill>
                <a:latin typeface="Arial"/>
                <a:cs typeface="Arial"/>
              </a:rPr>
              <a:t>method deletes </a:t>
            </a:r>
            <a:r>
              <a:rPr sz="1800" dirty="0">
                <a:solidFill>
                  <a:srgbClr val="00AF50"/>
                </a:solidFill>
                <a:latin typeface="Arial"/>
                <a:cs typeface="Arial"/>
              </a:rPr>
              <a:t>the </a:t>
            </a:r>
            <a:r>
              <a:rPr sz="1800" spc="-20" dirty="0">
                <a:solidFill>
                  <a:srgbClr val="00AF50"/>
                </a:solidFill>
                <a:latin typeface="Arial"/>
                <a:cs typeface="Arial"/>
              </a:rPr>
              <a:t>directory.</a:t>
            </a:r>
            <a:endParaRPr sz="1800">
              <a:latin typeface="Arial"/>
              <a:cs typeface="Arial"/>
            </a:endParaRPr>
          </a:p>
          <a:p>
            <a:pPr marL="12700">
              <a:lnSpc>
                <a:spcPct val="100000"/>
              </a:lnSpc>
              <a:spcBef>
                <a:spcPts val="5"/>
              </a:spcBef>
            </a:pPr>
            <a:r>
              <a:rPr sz="1800" b="1" spc="-5" dirty="0">
                <a:solidFill>
                  <a:srgbClr val="FF0000"/>
                </a:solidFill>
                <a:latin typeface="Arial"/>
                <a:cs typeface="Arial"/>
              </a:rPr>
              <a:t>syntax</a:t>
            </a:r>
            <a:endParaRPr sz="1800">
              <a:latin typeface="Arial"/>
              <a:cs typeface="Arial"/>
            </a:endParaRPr>
          </a:p>
          <a:p>
            <a:pPr marL="12700">
              <a:lnSpc>
                <a:spcPct val="100000"/>
              </a:lnSpc>
            </a:pPr>
            <a:r>
              <a:rPr sz="1800" spc="-5" dirty="0">
                <a:solidFill>
                  <a:srgbClr val="00AF50"/>
                </a:solidFill>
                <a:latin typeface="Arial"/>
                <a:cs typeface="Arial"/>
              </a:rPr>
              <a:t>os.rmdir('dirname')</a:t>
            </a:r>
            <a:endParaRPr sz="1800">
              <a:latin typeface="Arial"/>
              <a:cs typeface="Arial"/>
            </a:endParaRPr>
          </a:p>
        </p:txBody>
      </p:sp>
      <p:sp>
        <p:nvSpPr>
          <p:cNvPr id="13" name="object 13"/>
          <p:cNvSpPr txBox="1"/>
          <p:nvPr/>
        </p:nvSpPr>
        <p:spPr>
          <a:xfrm>
            <a:off x="6625590" y="1485138"/>
            <a:ext cx="2261870" cy="2032000"/>
          </a:xfrm>
          <a:prstGeom prst="rect">
            <a:avLst/>
          </a:prstGeom>
          <a:solidFill>
            <a:srgbClr val="FAFFD1"/>
          </a:solidFill>
          <a:ln w="19811">
            <a:solidFill>
              <a:srgbClr val="000000"/>
            </a:solidFill>
          </a:ln>
        </p:spPr>
        <p:txBody>
          <a:bodyPr vert="horz" wrap="square" lIns="0" tIns="39370" rIns="0" bIns="0" rtlCol="0">
            <a:spAutoFit/>
          </a:bodyPr>
          <a:lstStyle/>
          <a:p>
            <a:pPr marL="90805" marR="100330">
              <a:lnSpc>
                <a:spcPct val="100000"/>
              </a:lnSpc>
              <a:spcBef>
                <a:spcPts val="310"/>
              </a:spcBef>
            </a:pPr>
            <a:r>
              <a:rPr sz="1800" b="1" spc="-5" dirty="0">
                <a:solidFill>
                  <a:srgbClr val="FF0000"/>
                </a:solidFill>
                <a:latin typeface="Arial"/>
                <a:cs typeface="Arial"/>
              </a:rPr>
              <a:t>e.g.program </a:t>
            </a:r>
            <a:r>
              <a:rPr sz="1800" b="1" spc="-5" dirty="0">
                <a:solidFill>
                  <a:srgbClr val="00AF50"/>
                </a:solidFill>
                <a:latin typeface="Arial"/>
                <a:cs typeface="Arial"/>
              </a:rPr>
              <a:t> </a:t>
            </a:r>
            <a:r>
              <a:rPr sz="1800" b="1" dirty="0">
                <a:solidFill>
                  <a:srgbClr val="00AF50"/>
                </a:solidFill>
                <a:latin typeface="Arial"/>
                <a:cs typeface="Arial"/>
              </a:rPr>
              <a:t>import </a:t>
            </a:r>
            <a:r>
              <a:rPr sz="1800" b="1" spc="-5" dirty="0">
                <a:solidFill>
                  <a:srgbClr val="00AF50"/>
                </a:solidFill>
                <a:latin typeface="Arial"/>
                <a:cs typeface="Arial"/>
              </a:rPr>
              <a:t>os  </a:t>
            </a:r>
            <a:r>
              <a:rPr sz="1800" b="1" dirty="0">
                <a:solidFill>
                  <a:srgbClr val="00AF50"/>
                </a:solidFill>
                <a:latin typeface="Arial"/>
                <a:cs typeface="Arial"/>
              </a:rPr>
              <a:t>print(os.getcwd())  </a:t>
            </a:r>
            <a:r>
              <a:rPr sz="1800" b="1" spc="-5" dirty="0">
                <a:solidFill>
                  <a:srgbClr val="00AF50"/>
                </a:solidFill>
                <a:latin typeface="Arial"/>
                <a:cs typeface="Arial"/>
              </a:rPr>
              <a:t>os.m</a:t>
            </a:r>
            <a:r>
              <a:rPr sz="1800" b="1" spc="-15" dirty="0">
                <a:solidFill>
                  <a:srgbClr val="00AF50"/>
                </a:solidFill>
                <a:latin typeface="Arial"/>
                <a:cs typeface="Arial"/>
              </a:rPr>
              <a:t>k</a:t>
            </a:r>
            <a:r>
              <a:rPr sz="1800" b="1" dirty="0">
                <a:solidFill>
                  <a:srgbClr val="00AF50"/>
                </a:solidFill>
                <a:latin typeface="Arial"/>
                <a:cs typeface="Arial"/>
              </a:rPr>
              <a:t>d</a:t>
            </a:r>
            <a:r>
              <a:rPr sz="1800" b="1" spc="5" dirty="0">
                <a:solidFill>
                  <a:srgbClr val="00AF50"/>
                </a:solidFill>
                <a:latin typeface="Arial"/>
                <a:cs typeface="Arial"/>
              </a:rPr>
              <a:t>i</a:t>
            </a:r>
            <a:r>
              <a:rPr sz="1800" b="1" spc="-10" dirty="0">
                <a:solidFill>
                  <a:srgbClr val="00AF50"/>
                </a:solidFill>
                <a:latin typeface="Arial"/>
                <a:cs typeface="Arial"/>
              </a:rPr>
              <a:t>r</a:t>
            </a:r>
            <a:r>
              <a:rPr sz="1800" b="1" spc="-5" dirty="0">
                <a:solidFill>
                  <a:srgbClr val="00AF50"/>
                </a:solidFill>
                <a:latin typeface="Arial"/>
                <a:cs typeface="Arial"/>
              </a:rPr>
              <a:t>("ne</a:t>
            </a:r>
            <a:r>
              <a:rPr sz="1800" b="1" spc="30" dirty="0">
                <a:solidFill>
                  <a:srgbClr val="00AF50"/>
                </a:solidFill>
                <a:latin typeface="Arial"/>
                <a:cs typeface="Arial"/>
              </a:rPr>
              <a:t>w</a:t>
            </a:r>
            <a:r>
              <a:rPr sz="1800" b="1" spc="-10" dirty="0">
                <a:solidFill>
                  <a:srgbClr val="00AF50"/>
                </a:solidFill>
                <a:latin typeface="Arial"/>
                <a:cs typeface="Arial"/>
              </a:rPr>
              <a:t>d</a:t>
            </a:r>
            <a:r>
              <a:rPr sz="1800" b="1" spc="-5" dirty="0">
                <a:solidFill>
                  <a:srgbClr val="00AF50"/>
                </a:solidFill>
                <a:latin typeface="Arial"/>
                <a:cs typeface="Arial"/>
              </a:rPr>
              <a:t>ir</a:t>
            </a:r>
            <a:r>
              <a:rPr sz="1800" b="1" spc="-10" dirty="0">
                <a:solidFill>
                  <a:srgbClr val="00AF50"/>
                </a:solidFill>
                <a:latin typeface="Arial"/>
                <a:cs typeface="Arial"/>
              </a:rPr>
              <a:t>")  </a:t>
            </a:r>
            <a:r>
              <a:rPr sz="1800" b="1" dirty="0">
                <a:solidFill>
                  <a:srgbClr val="00AF50"/>
                </a:solidFill>
                <a:latin typeface="Arial"/>
                <a:cs typeface="Arial"/>
              </a:rPr>
              <a:t>os.chdir("newdir")  print(os.getcwd())</a:t>
            </a:r>
            <a:endParaRPr sz="1800">
              <a:latin typeface="Arial"/>
              <a:cs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576833" y="1219200"/>
            <a:ext cx="8232775" cy="4690387"/>
          </a:xfrm>
          <a:prstGeom prst="rect">
            <a:avLst/>
          </a:prstGeom>
        </p:spPr>
        <p:txBody>
          <a:bodyPr vert="horz" wrap="square" lIns="0" tIns="12065" rIns="0" bIns="0" rtlCol="0">
            <a:spAutoFit/>
          </a:bodyPr>
          <a:lstStyle/>
          <a:p>
            <a:pPr marL="12700">
              <a:lnSpc>
                <a:spcPct val="100000"/>
              </a:lnSpc>
              <a:spcBef>
                <a:spcPts val="95"/>
              </a:spcBef>
            </a:pPr>
            <a:r>
              <a:rPr sz="1600" b="1" spc="-40" dirty="0">
                <a:solidFill>
                  <a:srgbClr val="FF0000"/>
                </a:solidFill>
                <a:latin typeface="Arial"/>
                <a:cs typeface="Arial"/>
              </a:rPr>
              <a:t>Types </a:t>
            </a:r>
            <a:r>
              <a:rPr sz="1600" b="1" spc="-5" dirty="0">
                <a:solidFill>
                  <a:srgbClr val="FF0000"/>
                </a:solidFill>
                <a:latin typeface="Arial"/>
                <a:cs typeface="Arial"/>
              </a:rPr>
              <a:t>of</a:t>
            </a:r>
            <a:r>
              <a:rPr sz="1600" b="1" spc="75" dirty="0">
                <a:solidFill>
                  <a:srgbClr val="FF0000"/>
                </a:solidFill>
                <a:latin typeface="Arial"/>
                <a:cs typeface="Arial"/>
              </a:rPr>
              <a:t> </a:t>
            </a:r>
            <a:r>
              <a:rPr sz="1600" b="1" spc="-5" dirty="0">
                <a:solidFill>
                  <a:srgbClr val="FF0000"/>
                </a:solidFill>
                <a:latin typeface="Arial"/>
                <a:cs typeface="Arial"/>
              </a:rPr>
              <a:t>File</a:t>
            </a:r>
            <a:endParaRPr sz="1600" dirty="0">
              <a:latin typeface="Arial"/>
              <a:cs typeface="Arial"/>
            </a:endParaRPr>
          </a:p>
          <a:p>
            <a:pPr marL="12700">
              <a:lnSpc>
                <a:spcPct val="100000"/>
              </a:lnSpc>
            </a:pPr>
            <a:r>
              <a:rPr sz="1600" b="1" spc="-5" dirty="0">
                <a:solidFill>
                  <a:srgbClr val="00AF50"/>
                </a:solidFill>
                <a:latin typeface="Arial"/>
                <a:cs typeface="Arial"/>
              </a:rPr>
              <a:t>There are </a:t>
            </a:r>
            <a:r>
              <a:rPr lang="en-US" sz="1600" b="1" spc="10" dirty="0" smtClean="0">
                <a:solidFill>
                  <a:srgbClr val="00AF50"/>
                </a:solidFill>
                <a:latin typeface="Arial"/>
                <a:cs typeface="Arial"/>
              </a:rPr>
              <a:t>Three</a:t>
            </a:r>
            <a:r>
              <a:rPr sz="1600" b="1" spc="10" dirty="0" smtClean="0">
                <a:solidFill>
                  <a:srgbClr val="00AF50"/>
                </a:solidFill>
                <a:latin typeface="Arial"/>
                <a:cs typeface="Arial"/>
              </a:rPr>
              <a:t> </a:t>
            </a:r>
            <a:r>
              <a:rPr sz="1600" b="1" spc="-15" dirty="0">
                <a:solidFill>
                  <a:srgbClr val="00AF50"/>
                </a:solidFill>
                <a:latin typeface="Arial"/>
                <a:cs typeface="Arial"/>
              </a:rPr>
              <a:t>types </a:t>
            </a:r>
            <a:r>
              <a:rPr sz="1600" b="1" spc="-5" dirty="0">
                <a:solidFill>
                  <a:srgbClr val="00AF50"/>
                </a:solidFill>
                <a:latin typeface="Arial"/>
                <a:cs typeface="Arial"/>
              </a:rPr>
              <a:t>of</a:t>
            </a:r>
            <a:r>
              <a:rPr sz="1600" b="1" spc="60" dirty="0">
                <a:solidFill>
                  <a:srgbClr val="00AF50"/>
                </a:solidFill>
                <a:latin typeface="Arial"/>
                <a:cs typeface="Arial"/>
              </a:rPr>
              <a:t> </a:t>
            </a:r>
            <a:r>
              <a:rPr sz="1600" b="1" spc="-5" dirty="0">
                <a:solidFill>
                  <a:srgbClr val="00AF50"/>
                </a:solidFill>
                <a:latin typeface="Arial"/>
                <a:cs typeface="Arial"/>
              </a:rPr>
              <a:t>files:</a:t>
            </a:r>
            <a:endParaRPr lang="en-US" sz="1600" b="1" spc="-5" dirty="0">
              <a:solidFill>
                <a:srgbClr val="00AF50"/>
              </a:solidFill>
              <a:latin typeface="Arial"/>
              <a:cs typeface="Arial"/>
            </a:endParaRPr>
          </a:p>
          <a:p>
            <a:pPr marL="12700">
              <a:lnSpc>
                <a:spcPct val="100000"/>
              </a:lnSpc>
            </a:pPr>
            <a:endParaRPr sz="1600" dirty="0">
              <a:latin typeface="Arial"/>
              <a:cs typeface="Arial"/>
            </a:endParaRPr>
          </a:p>
          <a:p>
            <a:pPr marL="12700" marR="5080" algn="just">
              <a:lnSpc>
                <a:spcPct val="100000"/>
              </a:lnSpc>
            </a:pPr>
            <a:r>
              <a:rPr sz="1600" b="1" spc="-35" dirty="0">
                <a:solidFill>
                  <a:srgbClr val="FF0000"/>
                </a:solidFill>
                <a:latin typeface="Arial"/>
                <a:cs typeface="Arial"/>
              </a:rPr>
              <a:t>Text </a:t>
            </a:r>
            <a:r>
              <a:rPr sz="1600" b="1" dirty="0">
                <a:solidFill>
                  <a:srgbClr val="FF0000"/>
                </a:solidFill>
                <a:latin typeface="Arial"/>
                <a:cs typeface="Arial"/>
              </a:rPr>
              <a:t>Files- </a:t>
            </a:r>
            <a:r>
              <a:rPr sz="1600" b="1" spc="-5" dirty="0">
                <a:solidFill>
                  <a:srgbClr val="00AF50"/>
                </a:solidFill>
                <a:latin typeface="Arial"/>
                <a:cs typeface="Arial"/>
              </a:rPr>
              <a:t>A </a:t>
            </a:r>
            <a:r>
              <a:rPr sz="1600" b="1" dirty="0">
                <a:solidFill>
                  <a:srgbClr val="00AF50"/>
                </a:solidFill>
                <a:latin typeface="Arial"/>
                <a:cs typeface="Arial"/>
              </a:rPr>
              <a:t>file whose </a:t>
            </a:r>
            <a:r>
              <a:rPr sz="1600" b="1" spc="-5" dirty="0">
                <a:solidFill>
                  <a:srgbClr val="00AF50"/>
                </a:solidFill>
                <a:latin typeface="Arial"/>
                <a:cs typeface="Arial"/>
              </a:rPr>
              <a:t>contents can be viewed using a text editor is called a text  </a:t>
            </a:r>
            <a:r>
              <a:rPr sz="1600" b="1" dirty="0">
                <a:solidFill>
                  <a:srgbClr val="00AF50"/>
                </a:solidFill>
                <a:latin typeface="Arial"/>
                <a:cs typeface="Arial"/>
              </a:rPr>
              <a:t>file.</a:t>
            </a:r>
            <a:r>
              <a:rPr sz="1600" b="1" spc="-5" dirty="0">
                <a:solidFill>
                  <a:srgbClr val="00AF50"/>
                </a:solidFill>
                <a:latin typeface="Arial"/>
                <a:cs typeface="Arial"/>
              </a:rPr>
              <a:t> </a:t>
            </a:r>
            <a:r>
              <a:rPr lang="en-US" sz="1600" b="1" spc="-5" dirty="0">
                <a:solidFill>
                  <a:srgbClr val="00AF50"/>
                </a:solidFill>
                <a:latin typeface="Arial"/>
                <a:cs typeface="Arial"/>
              </a:rPr>
              <a:t>(.txt)</a:t>
            </a:r>
          </a:p>
          <a:p>
            <a:pPr marL="298450" marR="5080" indent="-285750" algn="just">
              <a:lnSpc>
                <a:spcPct val="100000"/>
              </a:lnSpc>
              <a:buFont typeface="Arial" panose="020B0604020202020204" pitchFamily="34" charset="0"/>
              <a:buChar char="•"/>
            </a:pPr>
            <a:r>
              <a:rPr lang="en-US" sz="1600" b="1" spc="-5" dirty="0">
                <a:solidFill>
                  <a:srgbClr val="00AF50"/>
                </a:solidFill>
                <a:latin typeface="Arial"/>
                <a:cs typeface="Arial"/>
              </a:rPr>
              <a:t>A text </a:t>
            </a:r>
            <a:r>
              <a:rPr lang="en-US" sz="1600" b="1" dirty="0">
                <a:solidFill>
                  <a:srgbClr val="00AF50"/>
                </a:solidFill>
                <a:latin typeface="Arial"/>
                <a:cs typeface="Arial"/>
              </a:rPr>
              <a:t>file </a:t>
            </a:r>
            <a:r>
              <a:rPr lang="en-US" sz="1600" b="1" spc="-5" dirty="0">
                <a:solidFill>
                  <a:srgbClr val="00AF50"/>
                </a:solidFill>
                <a:latin typeface="Arial"/>
                <a:cs typeface="Arial"/>
              </a:rPr>
              <a:t>is </a:t>
            </a:r>
            <a:r>
              <a:rPr lang="en-US" sz="1600" b="1" dirty="0">
                <a:solidFill>
                  <a:srgbClr val="00AF50"/>
                </a:solidFill>
                <a:latin typeface="Arial"/>
                <a:cs typeface="Arial"/>
              </a:rPr>
              <a:t>simply </a:t>
            </a:r>
            <a:r>
              <a:rPr lang="en-US" sz="1600" b="1" spc="-5" dirty="0">
                <a:solidFill>
                  <a:srgbClr val="00AF50"/>
                </a:solidFill>
                <a:latin typeface="Arial"/>
                <a:cs typeface="Arial"/>
              </a:rPr>
              <a:t>a sequence </a:t>
            </a:r>
            <a:r>
              <a:rPr lang="en-US" sz="1600" b="1" dirty="0">
                <a:solidFill>
                  <a:srgbClr val="00AF50"/>
                </a:solidFill>
                <a:latin typeface="Arial"/>
                <a:cs typeface="Arial"/>
              </a:rPr>
              <a:t>of </a:t>
            </a:r>
            <a:r>
              <a:rPr lang="en-US" sz="1600" b="1" spc="-10" dirty="0">
                <a:solidFill>
                  <a:srgbClr val="00AF50"/>
                </a:solidFill>
                <a:latin typeface="Arial"/>
                <a:cs typeface="Arial"/>
              </a:rPr>
              <a:t>ASCII </a:t>
            </a:r>
            <a:r>
              <a:rPr lang="en-US" sz="1600" b="1" spc="-5" dirty="0">
                <a:solidFill>
                  <a:srgbClr val="00AF50"/>
                </a:solidFill>
                <a:latin typeface="Arial"/>
                <a:cs typeface="Arial"/>
              </a:rPr>
              <a:t>or Unicode characters.</a:t>
            </a:r>
          </a:p>
          <a:p>
            <a:pPr marL="298450" marR="5080" indent="-285750" algn="just">
              <a:lnSpc>
                <a:spcPct val="100000"/>
              </a:lnSpc>
              <a:buFont typeface="Arial" panose="020B0604020202020204" pitchFamily="34" charset="0"/>
              <a:buChar char="•"/>
            </a:pPr>
            <a:r>
              <a:rPr lang="en-US" sz="1600" b="1" spc="-5" dirty="0">
                <a:solidFill>
                  <a:srgbClr val="00AF50"/>
                </a:solidFill>
                <a:latin typeface="Arial"/>
                <a:cs typeface="Arial"/>
              </a:rPr>
              <a:t>EOL (new line character i.e. enter)  or internal translation occurs</a:t>
            </a:r>
          </a:p>
          <a:p>
            <a:pPr marL="298450" marR="5080" indent="-285750" algn="just">
              <a:buFont typeface="Arial" panose="020B0604020202020204" pitchFamily="34" charset="0"/>
              <a:buChar char="•"/>
            </a:pPr>
            <a:r>
              <a:rPr lang="en-US" sz="1600" b="1" spc="-5" dirty="0">
                <a:solidFill>
                  <a:srgbClr val="00AF50"/>
                </a:solidFill>
                <a:latin typeface="Arial"/>
                <a:cs typeface="Arial"/>
              </a:rPr>
              <a:t>e.g. Python  programs, contents </a:t>
            </a:r>
            <a:r>
              <a:rPr lang="en-US" sz="1600" b="1" dirty="0">
                <a:solidFill>
                  <a:srgbClr val="00AF50"/>
                </a:solidFill>
                <a:latin typeface="Arial"/>
                <a:cs typeface="Arial"/>
              </a:rPr>
              <a:t>written </a:t>
            </a:r>
            <a:r>
              <a:rPr lang="en-US" sz="1600" b="1" spc="-5" dirty="0">
                <a:solidFill>
                  <a:srgbClr val="00AF50"/>
                </a:solidFill>
                <a:latin typeface="Arial"/>
                <a:cs typeface="Arial"/>
              </a:rPr>
              <a:t>in text editors</a:t>
            </a:r>
          </a:p>
          <a:p>
            <a:pPr marL="298450" marR="5080" indent="-285750" algn="just">
              <a:lnSpc>
                <a:spcPct val="100000"/>
              </a:lnSpc>
              <a:buFont typeface="Arial" panose="020B0604020202020204" pitchFamily="34" charset="0"/>
              <a:buChar char="•"/>
            </a:pPr>
            <a:endParaRPr lang="en-US" sz="1600" b="1" spc="-5" dirty="0">
              <a:solidFill>
                <a:srgbClr val="00AF50"/>
              </a:solidFill>
              <a:latin typeface="Arial"/>
              <a:cs typeface="Arial"/>
            </a:endParaRPr>
          </a:p>
          <a:p>
            <a:pPr marL="12700" marR="5080" algn="just">
              <a:lnSpc>
                <a:spcPct val="100000"/>
              </a:lnSpc>
            </a:pPr>
            <a:endParaRPr sz="1600" dirty="0">
              <a:latin typeface="Arial"/>
              <a:cs typeface="Arial"/>
            </a:endParaRPr>
          </a:p>
          <a:p>
            <a:pPr marL="12700" marR="5715" algn="just">
              <a:lnSpc>
                <a:spcPct val="100000"/>
              </a:lnSpc>
            </a:pPr>
            <a:r>
              <a:rPr sz="1600" b="1" dirty="0">
                <a:solidFill>
                  <a:srgbClr val="FF0000"/>
                </a:solidFill>
                <a:latin typeface="Arial"/>
                <a:cs typeface="Arial"/>
              </a:rPr>
              <a:t>Binary Files-</a:t>
            </a:r>
            <a:r>
              <a:rPr lang="en-US" sz="1600" b="1" dirty="0">
                <a:solidFill>
                  <a:srgbClr val="FF0000"/>
                </a:solidFill>
                <a:latin typeface="Arial"/>
                <a:cs typeface="Arial"/>
              </a:rPr>
              <a:t>(.</a:t>
            </a:r>
            <a:r>
              <a:rPr lang="en-US" sz="1600" b="1" dirty="0" err="1">
                <a:solidFill>
                  <a:srgbClr val="FF0000"/>
                </a:solidFill>
                <a:latin typeface="Arial"/>
                <a:cs typeface="Arial"/>
              </a:rPr>
              <a:t>dat</a:t>
            </a:r>
            <a:r>
              <a:rPr lang="en-US" sz="1600" b="1" dirty="0">
                <a:solidFill>
                  <a:srgbClr val="FF0000"/>
                </a:solidFill>
                <a:latin typeface="Arial"/>
                <a:cs typeface="Arial"/>
              </a:rPr>
              <a:t>)</a:t>
            </a:r>
          </a:p>
          <a:p>
            <a:pPr marL="298450" marR="5715" indent="-285750" algn="just">
              <a:lnSpc>
                <a:spcPct val="100000"/>
              </a:lnSpc>
              <a:buFont typeface="Arial" panose="020B0604020202020204" pitchFamily="34" charset="0"/>
              <a:buChar char="•"/>
            </a:pPr>
            <a:r>
              <a:rPr sz="1600" b="1" dirty="0">
                <a:solidFill>
                  <a:srgbClr val="00AF50"/>
                </a:solidFill>
                <a:latin typeface="Arial"/>
                <a:cs typeface="Arial"/>
              </a:rPr>
              <a:t>A binary </a:t>
            </a:r>
            <a:r>
              <a:rPr sz="1600" b="1" spc="-5" dirty="0">
                <a:solidFill>
                  <a:srgbClr val="00AF50"/>
                </a:solidFill>
                <a:latin typeface="Arial"/>
                <a:cs typeface="Arial"/>
              </a:rPr>
              <a:t>file stores </a:t>
            </a:r>
            <a:r>
              <a:rPr sz="1600" b="1" spc="-10" dirty="0">
                <a:solidFill>
                  <a:srgbClr val="00AF50"/>
                </a:solidFill>
                <a:latin typeface="Arial"/>
                <a:cs typeface="Arial"/>
              </a:rPr>
              <a:t>the </a:t>
            </a:r>
            <a:r>
              <a:rPr sz="1600" b="1" spc="-5" dirty="0">
                <a:solidFill>
                  <a:srgbClr val="00AF50"/>
                </a:solidFill>
                <a:latin typeface="Arial"/>
                <a:cs typeface="Arial"/>
              </a:rPr>
              <a:t>data </a:t>
            </a:r>
            <a:r>
              <a:rPr sz="1600" b="1" dirty="0">
                <a:solidFill>
                  <a:srgbClr val="00AF50"/>
                </a:solidFill>
                <a:latin typeface="Arial"/>
                <a:cs typeface="Arial"/>
              </a:rPr>
              <a:t>in </a:t>
            </a:r>
            <a:r>
              <a:rPr sz="1600" b="1" spc="-10" dirty="0">
                <a:solidFill>
                  <a:srgbClr val="00AF50"/>
                </a:solidFill>
                <a:latin typeface="Arial"/>
                <a:cs typeface="Arial"/>
              </a:rPr>
              <a:t>the </a:t>
            </a:r>
            <a:r>
              <a:rPr sz="1600" b="1" spc="-5" dirty="0">
                <a:solidFill>
                  <a:srgbClr val="00AF50"/>
                </a:solidFill>
                <a:latin typeface="Arial"/>
                <a:cs typeface="Arial"/>
              </a:rPr>
              <a:t>same </a:t>
            </a:r>
            <a:r>
              <a:rPr sz="1600" b="1" spc="10" dirty="0">
                <a:solidFill>
                  <a:srgbClr val="00AF50"/>
                </a:solidFill>
                <a:latin typeface="Arial"/>
                <a:cs typeface="Arial"/>
              </a:rPr>
              <a:t>way </a:t>
            </a:r>
            <a:r>
              <a:rPr sz="1600" b="1" spc="-5" dirty="0">
                <a:solidFill>
                  <a:srgbClr val="00AF50"/>
                </a:solidFill>
                <a:latin typeface="Arial"/>
                <a:cs typeface="Arial"/>
              </a:rPr>
              <a:t>as as stored in </a:t>
            </a:r>
            <a:r>
              <a:rPr sz="1600" b="1" spc="-10" dirty="0">
                <a:solidFill>
                  <a:srgbClr val="00AF50"/>
                </a:solidFill>
                <a:latin typeface="Arial"/>
                <a:cs typeface="Arial"/>
              </a:rPr>
              <a:t>the  </a:t>
            </a:r>
            <a:r>
              <a:rPr sz="1600" b="1" spc="-20" dirty="0">
                <a:solidFill>
                  <a:srgbClr val="00AF50"/>
                </a:solidFill>
                <a:latin typeface="Arial"/>
                <a:cs typeface="Arial"/>
              </a:rPr>
              <a:t>memory. </a:t>
            </a:r>
            <a:endParaRPr lang="en-US" sz="1600" b="1" spc="-20" dirty="0">
              <a:solidFill>
                <a:srgbClr val="00AF50"/>
              </a:solidFill>
              <a:latin typeface="Arial"/>
              <a:cs typeface="Arial"/>
            </a:endParaRPr>
          </a:p>
          <a:p>
            <a:pPr marL="298450" marR="5715" indent="-285750" algn="just">
              <a:lnSpc>
                <a:spcPct val="100000"/>
              </a:lnSpc>
              <a:buFont typeface="Arial" panose="020B0604020202020204" pitchFamily="34" charset="0"/>
              <a:buChar char="•"/>
            </a:pPr>
            <a:r>
              <a:rPr lang="en-US" sz="1600" b="1" spc="-20" dirty="0">
                <a:solidFill>
                  <a:srgbClr val="00AF50"/>
                </a:solidFill>
                <a:latin typeface="Arial"/>
                <a:cs typeface="Arial"/>
              </a:rPr>
              <a:t>No EOL  or internal translation occurs( not converted into other form </a:t>
            </a:r>
            <a:r>
              <a:rPr lang="en-US" sz="1600" b="1" spc="-20" dirty="0" err="1">
                <a:solidFill>
                  <a:srgbClr val="00AF50"/>
                </a:solidFill>
                <a:latin typeface="Arial"/>
                <a:cs typeface="Arial"/>
              </a:rPr>
              <a:t>becoz</a:t>
            </a:r>
            <a:r>
              <a:rPr lang="en-US" sz="1600" b="1" spc="-20" dirty="0">
                <a:solidFill>
                  <a:srgbClr val="00AF50"/>
                </a:solidFill>
                <a:latin typeface="Arial"/>
                <a:cs typeface="Arial"/>
              </a:rPr>
              <a:t> it is converted into computer understandable form i.e. in binary format)</a:t>
            </a:r>
          </a:p>
          <a:p>
            <a:pPr marL="298450" marR="5715" indent="-285750" algn="just">
              <a:lnSpc>
                <a:spcPct val="100000"/>
              </a:lnSpc>
              <a:buFont typeface="Arial" panose="020B0604020202020204" pitchFamily="34" charset="0"/>
              <a:buChar char="•"/>
            </a:pPr>
            <a:r>
              <a:rPr lang="en-US" sz="1600" b="1" spc="-20" dirty="0">
                <a:solidFill>
                  <a:srgbClr val="00AF50"/>
                </a:solidFill>
                <a:latin typeface="Arial"/>
                <a:cs typeface="Arial"/>
              </a:rPr>
              <a:t>Best way to store program information.</a:t>
            </a:r>
          </a:p>
          <a:p>
            <a:pPr marL="12700" marR="5715" algn="just">
              <a:lnSpc>
                <a:spcPct val="100000"/>
              </a:lnSpc>
            </a:pPr>
            <a:r>
              <a:rPr sz="1600" b="1" dirty="0">
                <a:solidFill>
                  <a:srgbClr val="00AF50"/>
                </a:solidFill>
                <a:latin typeface="Arial"/>
                <a:cs typeface="Arial"/>
              </a:rPr>
              <a:t>.</a:t>
            </a:r>
            <a:r>
              <a:rPr lang="en-US" sz="1600" b="1" dirty="0">
                <a:solidFill>
                  <a:srgbClr val="00AF50"/>
                </a:solidFill>
                <a:latin typeface="Arial"/>
                <a:cs typeface="Arial"/>
              </a:rPr>
              <a:t> e.g. </a:t>
            </a:r>
            <a:r>
              <a:rPr sz="1600" b="1" dirty="0">
                <a:solidFill>
                  <a:srgbClr val="00AF50"/>
                </a:solidFill>
                <a:latin typeface="Arial"/>
                <a:cs typeface="Arial"/>
              </a:rPr>
              <a:t>exe </a:t>
            </a:r>
            <a:r>
              <a:rPr sz="1600" b="1" spc="-5" dirty="0">
                <a:solidFill>
                  <a:srgbClr val="00AF50"/>
                </a:solidFill>
                <a:latin typeface="Arial"/>
                <a:cs typeface="Arial"/>
              </a:rPr>
              <a:t>files,mp3 file, image </a:t>
            </a:r>
            <a:r>
              <a:rPr sz="1600" b="1" dirty="0">
                <a:solidFill>
                  <a:srgbClr val="00AF50"/>
                </a:solidFill>
                <a:latin typeface="Arial"/>
                <a:cs typeface="Arial"/>
              </a:rPr>
              <a:t>files, </a:t>
            </a:r>
            <a:r>
              <a:rPr sz="1600" b="1" spc="5" dirty="0">
                <a:solidFill>
                  <a:srgbClr val="00AF50"/>
                </a:solidFill>
                <a:latin typeface="Arial"/>
                <a:cs typeface="Arial"/>
              </a:rPr>
              <a:t>word </a:t>
            </a:r>
            <a:r>
              <a:rPr sz="1600" b="1" spc="-5" dirty="0">
                <a:solidFill>
                  <a:srgbClr val="00AF50"/>
                </a:solidFill>
                <a:latin typeface="Arial"/>
                <a:cs typeface="Arial"/>
              </a:rPr>
              <a:t>documents</a:t>
            </a:r>
            <a:endParaRPr lang="en-US" sz="1600" b="1" dirty="0">
              <a:solidFill>
                <a:srgbClr val="00AF50"/>
              </a:solidFill>
              <a:latin typeface="Arial"/>
              <a:cs typeface="Arial"/>
            </a:endParaRPr>
          </a:p>
          <a:p>
            <a:pPr marL="12700" marR="5715" algn="just">
              <a:lnSpc>
                <a:spcPct val="100000"/>
              </a:lnSpc>
            </a:pPr>
            <a:endParaRPr lang="en-US" sz="1600" b="1" dirty="0">
              <a:solidFill>
                <a:srgbClr val="00AF50"/>
              </a:solidFill>
              <a:latin typeface="Arial"/>
              <a:cs typeface="Arial"/>
            </a:endParaRPr>
          </a:p>
          <a:p>
            <a:pPr marL="12700" marR="5715" algn="ctr">
              <a:lnSpc>
                <a:spcPct val="100000"/>
              </a:lnSpc>
            </a:pPr>
            <a:r>
              <a:rPr sz="1600" u="sng" dirty="0">
                <a:solidFill>
                  <a:srgbClr val="FF0000"/>
                </a:solidFill>
                <a:latin typeface="Arial"/>
                <a:cs typeface="Arial"/>
              </a:rPr>
              <a:t>we </a:t>
            </a:r>
            <a:r>
              <a:rPr sz="1600" u="sng" spc="-10" dirty="0">
                <a:solidFill>
                  <a:srgbClr val="FF0000"/>
                </a:solidFill>
                <a:latin typeface="Arial"/>
                <a:cs typeface="Arial"/>
              </a:rPr>
              <a:t>can’t </a:t>
            </a:r>
            <a:r>
              <a:rPr sz="1600" u="sng" spc="-5" dirty="0">
                <a:solidFill>
                  <a:srgbClr val="FF0000"/>
                </a:solidFill>
                <a:latin typeface="Arial"/>
                <a:cs typeface="Arial"/>
              </a:rPr>
              <a:t>read a binary file using a text</a:t>
            </a:r>
            <a:r>
              <a:rPr sz="1600" u="sng" spc="235" dirty="0">
                <a:solidFill>
                  <a:srgbClr val="FF0000"/>
                </a:solidFill>
                <a:latin typeface="Arial"/>
                <a:cs typeface="Arial"/>
              </a:rPr>
              <a:t> </a:t>
            </a:r>
            <a:r>
              <a:rPr sz="1600" u="sng" spc="-20" dirty="0">
                <a:solidFill>
                  <a:srgbClr val="FF0000"/>
                </a:solidFill>
                <a:latin typeface="Arial"/>
                <a:cs typeface="Arial"/>
              </a:rPr>
              <a:t>editor</a:t>
            </a:r>
            <a:r>
              <a:rPr sz="1600" u="sng" spc="-20" dirty="0" smtClean="0">
                <a:solidFill>
                  <a:srgbClr val="FF0000"/>
                </a:solidFill>
                <a:latin typeface="Arial"/>
                <a:cs typeface="Arial"/>
              </a:rPr>
              <a:t>.</a:t>
            </a:r>
            <a:endParaRPr lang="en-US" sz="1600" u="sng" spc="-20" dirty="0">
              <a:solidFill>
                <a:srgbClr val="FF0000"/>
              </a:solidFill>
              <a:latin typeface="Arial"/>
              <a:cs typeface="Arial"/>
            </a:endParaRPr>
          </a:p>
          <a:p>
            <a:pPr marL="12700" marR="5715" algn="just">
              <a:lnSpc>
                <a:spcPct val="100000"/>
              </a:lnSpc>
            </a:pPr>
            <a:endParaRPr sz="1600" dirty="0">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graphicFrame>
        <p:nvGraphicFramePr>
          <p:cNvPr id="13" name="object 13"/>
          <p:cNvGraphicFramePr>
            <a:graphicFrameLocks noGrp="1"/>
          </p:cNvGraphicFramePr>
          <p:nvPr>
            <p:extLst>
              <p:ext uri="{D42A27DB-BD31-4B8C-83A1-F6EECF244321}">
                <p14:modId xmlns:p14="http://schemas.microsoft.com/office/powerpoint/2010/main" val="2821390794"/>
              </p:ext>
            </p:extLst>
          </p:nvPr>
        </p:nvGraphicFramePr>
        <p:xfrm>
          <a:off x="791846" y="1371600"/>
          <a:ext cx="7560308" cy="3531870"/>
        </p:xfrm>
        <a:graphic>
          <a:graphicData uri="http://schemas.openxmlformats.org/drawingml/2006/table">
            <a:tbl>
              <a:tblPr firstRow="1" bandRow="1">
                <a:tableStyleId>{2D5ABB26-0587-4C30-8999-92F81FD0307C}</a:tableStyleId>
              </a:tblPr>
              <a:tblGrid>
                <a:gridCol w="3780154">
                  <a:extLst>
                    <a:ext uri="{9D8B030D-6E8A-4147-A177-3AD203B41FA5}">
                      <a16:colId xmlns:a16="http://schemas.microsoft.com/office/drawing/2014/main" xmlns="" val="20000"/>
                    </a:ext>
                  </a:extLst>
                </a:gridCol>
                <a:gridCol w="3780154">
                  <a:extLst>
                    <a:ext uri="{9D8B030D-6E8A-4147-A177-3AD203B41FA5}">
                      <a16:colId xmlns:a16="http://schemas.microsoft.com/office/drawing/2014/main" xmlns="" val="20001"/>
                    </a:ext>
                  </a:extLst>
                </a:gridCol>
              </a:tblGrid>
              <a:tr h="344805">
                <a:tc>
                  <a:txBody>
                    <a:bodyPr/>
                    <a:lstStyle/>
                    <a:p>
                      <a:pPr marL="13970" algn="ctr">
                        <a:lnSpc>
                          <a:spcPct val="100000"/>
                        </a:lnSpc>
                        <a:spcBef>
                          <a:spcPts val="365"/>
                        </a:spcBef>
                      </a:pPr>
                      <a:r>
                        <a:rPr sz="1600" b="1" spc="-35" dirty="0">
                          <a:solidFill>
                            <a:srgbClr val="6F2F9F"/>
                          </a:solidFill>
                          <a:latin typeface="Arial"/>
                          <a:cs typeface="Arial"/>
                        </a:rPr>
                        <a:t>Text</a:t>
                      </a:r>
                      <a:r>
                        <a:rPr sz="1600" b="1" spc="10" dirty="0">
                          <a:solidFill>
                            <a:srgbClr val="6F2F9F"/>
                          </a:solidFill>
                          <a:latin typeface="Arial"/>
                          <a:cs typeface="Arial"/>
                        </a:rPr>
                        <a:t> </a:t>
                      </a:r>
                      <a:r>
                        <a:rPr sz="1600" b="1" spc="-5" dirty="0">
                          <a:solidFill>
                            <a:srgbClr val="6F2F9F"/>
                          </a:solidFill>
                          <a:latin typeface="Arial"/>
                          <a:cs typeface="Arial"/>
                        </a:rPr>
                        <a:t>File</a:t>
                      </a:r>
                      <a:endParaRPr sz="1600" dirty="0">
                        <a:latin typeface="Arial"/>
                        <a:cs typeface="Arial"/>
                      </a:endParaRPr>
                    </a:p>
                  </a:txBody>
                  <a:tcPr marL="0" marR="0" marT="46355" marB="0">
                    <a:lnL w="12700">
                      <a:solidFill>
                        <a:srgbClr val="FFDBA6"/>
                      </a:solidFill>
                      <a:prstDash val="solid"/>
                    </a:lnL>
                    <a:lnR w="12700">
                      <a:solidFill>
                        <a:srgbClr val="FFDBA6"/>
                      </a:solidFill>
                      <a:prstDash val="solid"/>
                    </a:lnR>
                    <a:lnT w="12700">
                      <a:solidFill>
                        <a:srgbClr val="FFDBA6"/>
                      </a:solidFill>
                      <a:prstDash val="solid"/>
                    </a:lnT>
                    <a:lnB w="12700">
                      <a:solidFill>
                        <a:srgbClr val="FFDBA6"/>
                      </a:solidFill>
                      <a:prstDash val="solid"/>
                    </a:lnB>
                    <a:solidFill>
                      <a:srgbClr val="F9ECE7"/>
                    </a:solidFill>
                  </a:tcPr>
                </a:tc>
                <a:tc>
                  <a:txBody>
                    <a:bodyPr/>
                    <a:lstStyle/>
                    <a:p>
                      <a:pPr marL="14604" algn="ctr">
                        <a:lnSpc>
                          <a:spcPct val="100000"/>
                        </a:lnSpc>
                        <a:spcBef>
                          <a:spcPts val="365"/>
                        </a:spcBef>
                      </a:pPr>
                      <a:r>
                        <a:rPr sz="1600" b="1" spc="-5" dirty="0">
                          <a:solidFill>
                            <a:srgbClr val="6F2F9F"/>
                          </a:solidFill>
                          <a:latin typeface="Arial"/>
                          <a:cs typeface="Arial"/>
                        </a:rPr>
                        <a:t>Binary</a:t>
                      </a:r>
                      <a:r>
                        <a:rPr sz="1600" b="1" spc="5" dirty="0">
                          <a:solidFill>
                            <a:srgbClr val="6F2F9F"/>
                          </a:solidFill>
                          <a:latin typeface="Arial"/>
                          <a:cs typeface="Arial"/>
                        </a:rPr>
                        <a:t> </a:t>
                      </a:r>
                      <a:r>
                        <a:rPr sz="1600" b="1" spc="-5" dirty="0">
                          <a:solidFill>
                            <a:srgbClr val="6F2F9F"/>
                          </a:solidFill>
                          <a:latin typeface="Arial"/>
                          <a:cs typeface="Arial"/>
                        </a:rPr>
                        <a:t>File</a:t>
                      </a:r>
                      <a:endParaRPr sz="1600">
                        <a:latin typeface="Arial"/>
                        <a:cs typeface="Arial"/>
                      </a:endParaRPr>
                    </a:p>
                  </a:txBody>
                  <a:tcPr marL="0" marR="0" marT="46355" marB="0">
                    <a:lnL w="12700">
                      <a:solidFill>
                        <a:srgbClr val="FFDBA6"/>
                      </a:solidFill>
                      <a:prstDash val="solid"/>
                    </a:lnL>
                    <a:lnR w="12700">
                      <a:solidFill>
                        <a:srgbClr val="FFDBA6"/>
                      </a:solidFill>
                      <a:prstDash val="solid"/>
                    </a:lnR>
                    <a:lnT w="12700">
                      <a:solidFill>
                        <a:srgbClr val="FFDBA6"/>
                      </a:solidFill>
                      <a:prstDash val="solid"/>
                    </a:lnT>
                    <a:lnB w="12700">
                      <a:solidFill>
                        <a:srgbClr val="FFDBA6"/>
                      </a:solidFill>
                      <a:prstDash val="solid"/>
                    </a:lnB>
                    <a:solidFill>
                      <a:srgbClr val="F9ECE7"/>
                    </a:solidFill>
                  </a:tcPr>
                </a:tc>
                <a:extLst>
                  <a:ext uri="{0D108BD9-81ED-4DB2-BD59-A6C34878D82A}">
                    <a16:rowId xmlns:a16="http://schemas.microsoft.com/office/drawing/2014/main" xmlns="" val="10000"/>
                  </a:ext>
                </a:extLst>
              </a:tr>
              <a:tr h="344805">
                <a:tc>
                  <a:txBody>
                    <a:bodyPr/>
                    <a:lstStyle/>
                    <a:p>
                      <a:pPr marL="107314">
                        <a:lnSpc>
                          <a:spcPct val="100000"/>
                        </a:lnSpc>
                        <a:spcBef>
                          <a:spcPts val="360"/>
                        </a:spcBef>
                      </a:pPr>
                      <a:r>
                        <a:rPr sz="1600" b="1" spc="-5" dirty="0">
                          <a:solidFill>
                            <a:srgbClr val="6F2F9F"/>
                          </a:solidFill>
                          <a:latin typeface="Arial"/>
                          <a:cs typeface="Arial"/>
                        </a:rPr>
                        <a:t>Its Bits represent</a:t>
                      </a:r>
                      <a:r>
                        <a:rPr sz="1600" b="1" spc="45" dirty="0">
                          <a:solidFill>
                            <a:srgbClr val="6F2F9F"/>
                          </a:solidFill>
                          <a:latin typeface="Arial"/>
                          <a:cs typeface="Arial"/>
                        </a:rPr>
                        <a:t> </a:t>
                      </a:r>
                      <a:r>
                        <a:rPr sz="1600" b="1" spc="-15" dirty="0">
                          <a:solidFill>
                            <a:srgbClr val="6F2F9F"/>
                          </a:solidFill>
                          <a:latin typeface="Arial"/>
                          <a:cs typeface="Arial"/>
                        </a:rPr>
                        <a:t>character.</a:t>
                      </a:r>
                      <a:endParaRPr sz="1600">
                        <a:latin typeface="Arial"/>
                        <a:cs typeface="Arial"/>
                      </a:endParaRPr>
                    </a:p>
                  </a:txBody>
                  <a:tcPr marL="0" marR="0" marB="0">
                    <a:lnL w="12700">
                      <a:solidFill>
                        <a:srgbClr val="FFDBA6"/>
                      </a:solidFill>
                      <a:prstDash val="solid"/>
                    </a:lnL>
                    <a:lnR w="12700">
                      <a:solidFill>
                        <a:srgbClr val="FFDBA6"/>
                      </a:solidFill>
                      <a:prstDash val="solid"/>
                    </a:lnR>
                    <a:lnT w="12700">
                      <a:solidFill>
                        <a:srgbClr val="FFDBA6"/>
                      </a:solidFill>
                      <a:prstDash val="solid"/>
                    </a:lnT>
                    <a:lnB w="12700">
                      <a:solidFill>
                        <a:srgbClr val="FFDBA6"/>
                      </a:solidFill>
                      <a:prstDash val="solid"/>
                    </a:lnB>
                    <a:solidFill>
                      <a:srgbClr val="F9ECE7"/>
                    </a:solidFill>
                  </a:tcPr>
                </a:tc>
                <a:tc>
                  <a:txBody>
                    <a:bodyPr/>
                    <a:lstStyle/>
                    <a:p>
                      <a:pPr marL="107950">
                        <a:lnSpc>
                          <a:spcPct val="100000"/>
                        </a:lnSpc>
                        <a:spcBef>
                          <a:spcPts val="360"/>
                        </a:spcBef>
                      </a:pPr>
                      <a:r>
                        <a:rPr sz="1600" b="1" spc="-5" dirty="0">
                          <a:solidFill>
                            <a:srgbClr val="6F2F9F"/>
                          </a:solidFill>
                          <a:latin typeface="Arial"/>
                          <a:cs typeface="Arial"/>
                        </a:rPr>
                        <a:t>Its Bits represent a custom</a:t>
                      </a:r>
                      <a:r>
                        <a:rPr sz="1600" b="1" spc="65" dirty="0">
                          <a:solidFill>
                            <a:srgbClr val="6F2F9F"/>
                          </a:solidFill>
                          <a:latin typeface="Arial"/>
                          <a:cs typeface="Arial"/>
                        </a:rPr>
                        <a:t> </a:t>
                      </a:r>
                      <a:r>
                        <a:rPr sz="1600" b="1" spc="-5" dirty="0">
                          <a:solidFill>
                            <a:srgbClr val="6F2F9F"/>
                          </a:solidFill>
                          <a:latin typeface="Arial"/>
                          <a:cs typeface="Arial"/>
                        </a:rPr>
                        <a:t>data.</a:t>
                      </a:r>
                      <a:endParaRPr sz="1600">
                        <a:latin typeface="Arial"/>
                        <a:cs typeface="Arial"/>
                      </a:endParaRPr>
                    </a:p>
                  </a:txBody>
                  <a:tcPr marL="0" marR="0" marB="0">
                    <a:lnL w="12700">
                      <a:solidFill>
                        <a:srgbClr val="FFDBA6"/>
                      </a:solidFill>
                      <a:prstDash val="solid"/>
                    </a:lnL>
                    <a:lnR w="12700">
                      <a:solidFill>
                        <a:srgbClr val="FFDBA6"/>
                      </a:solidFill>
                      <a:prstDash val="solid"/>
                    </a:lnR>
                    <a:lnT w="12700">
                      <a:solidFill>
                        <a:srgbClr val="FFDBA6"/>
                      </a:solidFill>
                      <a:prstDash val="solid"/>
                    </a:lnT>
                    <a:lnB w="12700">
                      <a:solidFill>
                        <a:srgbClr val="FFDBA6"/>
                      </a:solidFill>
                      <a:prstDash val="solid"/>
                    </a:lnB>
                    <a:solidFill>
                      <a:srgbClr val="F9ECE7"/>
                    </a:solidFill>
                  </a:tcPr>
                </a:tc>
                <a:extLst>
                  <a:ext uri="{0D108BD9-81ED-4DB2-BD59-A6C34878D82A}">
                    <a16:rowId xmlns:a16="http://schemas.microsoft.com/office/drawing/2014/main" xmlns="" val="10001"/>
                  </a:ext>
                </a:extLst>
              </a:tr>
              <a:tr h="832485">
                <a:tc>
                  <a:txBody>
                    <a:bodyPr/>
                    <a:lstStyle/>
                    <a:p>
                      <a:pPr marL="107314" marR="128270" algn="just">
                        <a:lnSpc>
                          <a:spcPct val="100000"/>
                        </a:lnSpc>
                        <a:spcBef>
                          <a:spcPts val="365"/>
                        </a:spcBef>
                      </a:pPr>
                      <a:r>
                        <a:rPr sz="1600" b="1" spc="-5" dirty="0">
                          <a:solidFill>
                            <a:srgbClr val="6F2F9F"/>
                          </a:solidFill>
                          <a:latin typeface="Arial"/>
                          <a:cs typeface="Arial"/>
                        </a:rPr>
                        <a:t>Less prone to get corrupt as change  reflects as soon as made and can be  </a:t>
                      </a:r>
                      <a:r>
                        <a:rPr sz="1600" b="1" spc="-10" dirty="0">
                          <a:solidFill>
                            <a:srgbClr val="6F2F9F"/>
                          </a:solidFill>
                          <a:latin typeface="Arial"/>
                          <a:cs typeface="Arial"/>
                        </a:rPr>
                        <a:t>undone.</a:t>
                      </a:r>
                      <a:endParaRPr sz="1600">
                        <a:latin typeface="Arial"/>
                        <a:cs typeface="Arial"/>
                      </a:endParaRPr>
                    </a:p>
                  </a:txBody>
                  <a:tcPr marL="0" marR="0" marT="46355" marB="0">
                    <a:lnL w="12700">
                      <a:solidFill>
                        <a:srgbClr val="FFDBA6"/>
                      </a:solidFill>
                      <a:prstDash val="solid"/>
                    </a:lnL>
                    <a:lnR w="12700">
                      <a:solidFill>
                        <a:srgbClr val="FFDBA6"/>
                      </a:solidFill>
                      <a:prstDash val="solid"/>
                    </a:lnR>
                    <a:lnT w="12700">
                      <a:solidFill>
                        <a:srgbClr val="FFDBA6"/>
                      </a:solidFill>
                      <a:prstDash val="solid"/>
                    </a:lnT>
                    <a:lnB w="12700">
                      <a:solidFill>
                        <a:srgbClr val="FFDBA6"/>
                      </a:solidFill>
                      <a:prstDash val="solid"/>
                    </a:lnB>
                    <a:solidFill>
                      <a:srgbClr val="F9ECE7"/>
                    </a:solidFill>
                  </a:tcPr>
                </a:tc>
                <a:tc>
                  <a:txBody>
                    <a:bodyPr/>
                    <a:lstStyle/>
                    <a:p>
                      <a:pPr marL="107950" marR="163195">
                        <a:lnSpc>
                          <a:spcPct val="100000"/>
                        </a:lnSpc>
                        <a:spcBef>
                          <a:spcPts val="1325"/>
                        </a:spcBef>
                      </a:pPr>
                      <a:r>
                        <a:rPr sz="1600" b="1" spc="-5" dirty="0">
                          <a:solidFill>
                            <a:srgbClr val="6F2F9F"/>
                          </a:solidFill>
                          <a:latin typeface="Arial"/>
                          <a:cs typeface="Arial"/>
                        </a:rPr>
                        <a:t>Can easily get corrupted, corrupt on  </a:t>
                      </a:r>
                      <a:r>
                        <a:rPr sz="1600" b="1" spc="-15" dirty="0">
                          <a:solidFill>
                            <a:srgbClr val="6F2F9F"/>
                          </a:solidFill>
                          <a:latin typeface="Arial"/>
                          <a:cs typeface="Arial"/>
                        </a:rPr>
                        <a:t>even </a:t>
                      </a:r>
                      <a:r>
                        <a:rPr sz="1600" b="1" spc="-5" dirty="0">
                          <a:solidFill>
                            <a:srgbClr val="6F2F9F"/>
                          </a:solidFill>
                          <a:latin typeface="Arial"/>
                          <a:cs typeface="Arial"/>
                        </a:rPr>
                        <a:t>single bit</a:t>
                      </a:r>
                      <a:r>
                        <a:rPr sz="1600" b="1" spc="90" dirty="0">
                          <a:solidFill>
                            <a:srgbClr val="6F2F9F"/>
                          </a:solidFill>
                          <a:latin typeface="Arial"/>
                          <a:cs typeface="Arial"/>
                        </a:rPr>
                        <a:t> </a:t>
                      </a:r>
                      <a:r>
                        <a:rPr sz="1600" b="1" spc="-5" dirty="0">
                          <a:solidFill>
                            <a:srgbClr val="6F2F9F"/>
                          </a:solidFill>
                          <a:latin typeface="Arial"/>
                          <a:cs typeface="Arial"/>
                        </a:rPr>
                        <a:t>change</a:t>
                      </a:r>
                      <a:endParaRPr sz="1600">
                        <a:latin typeface="Arial"/>
                        <a:cs typeface="Arial"/>
                      </a:endParaRPr>
                    </a:p>
                  </a:txBody>
                  <a:tcPr marL="0" marR="0" marT="168275" marB="0">
                    <a:lnL w="12700">
                      <a:solidFill>
                        <a:srgbClr val="FFDBA6"/>
                      </a:solidFill>
                      <a:prstDash val="solid"/>
                    </a:lnL>
                    <a:lnR w="12700">
                      <a:solidFill>
                        <a:srgbClr val="FFDBA6"/>
                      </a:solidFill>
                      <a:prstDash val="solid"/>
                    </a:lnR>
                    <a:lnT w="12700">
                      <a:solidFill>
                        <a:srgbClr val="FFDBA6"/>
                      </a:solidFill>
                      <a:prstDash val="solid"/>
                    </a:lnT>
                    <a:lnB w="12700">
                      <a:solidFill>
                        <a:srgbClr val="FFDBA6"/>
                      </a:solidFill>
                      <a:prstDash val="solid"/>
                    </a:lnB>
                    <a:solidFill>
                      <a:srgbClr val="F9ECE7"/>
                    </a:solidFill>
                  </a:tcPr>
                </a:tc>
                <a:extLst>
                  <a:ext uri="{0D108BD9-81ED-4DB2-BD59-A6C34878D82A}">
                    <a16:rowId xmlns:a16="http://schemas.microsoft.com/office/drawing/2014/main" xmlns="" val="10002"/>
                  </a:ext>
                </a:extLst>
              </a:tr>
              <a:tr h="588645">
                <a:tc>
                  <a:txBody>
                    <a:bodyPr/>
                    <a:lstStyle/>
                    <a:p>
                      <a:pPr marL="107314">
                        <a:lnSpc>
                          <a:spcPct val="100000"/>
                        </a:lnSpc>
                        <a:spcBef>
                          <a:spcPts val="1325"/>
                        </a:spcBef>
                      </a:pPr>
                      <a:r>
                        <a:rPr sz="1600" b="1" spc="-5" dirty="0">
                          <a:solidFill>
                            <a:srgbClr val="6F2F9F"/>
                          </a:solidFill>
                          <a:latin typeface="Arial"/>
                          <a:cs typeface="Arial"/>
                        </a:rPr>
                        <a:t>Store only plain text in a</a:t>
                      </a:r>
                      <a:r>
                        <a:rPr sz="1600" b="1" spc="75" dirty="0">
                          <a:solidFill>
                            <a:srgbClr val="6F2F9F"/>
                          </a:solidFill>
                          <a:latin typeface="Arial"/>
                          <a:cs typeface="Arial"/>
                        </a:rPr>
                        <a:t> </a:t>
                      </a:r>
                      <a:r>
                        <a:rPr sz="1600" b="1" spc="-5" dirty="0">
                          <a:solidFill>
                            <a:srgbClr val="6F2F9F"/>
                          </a:solidFill>
                          <a:latin typeface="Arial"/>
                          <a:cs typeface="Arial"/>
                        </a:rPr>
                        <a:t>file.</a:t>
                      </a:r>
                      <a:endParaRPr sz="1600">
                        <a:latin typeface="Arial"/>
                        <a:cs typeface="Arial"/>
                      </a:endParaRPr>
                    </a:p>
                  </a:txBody>
                  <a:tcPr marL="0" marR="0" marT="168275" marB="0">
                    <a:lnL w="12700">
                      <a:solidFill>
                        <a:srgbClr val="FFDBA6"/>
                      </a:solidFill>
                      <a:prstDash val="solid"/>
                    </a:lnL>
                    <a:lnR w="12700">
                      <a:solidFill>
                        <a:srgbClr val="FFDBA6"/>
                      </a:solidFill>
                      <a:prstDash val="solid"/>
                    </a:lnR>
                    <a:lnT w="12700">
                      <a:solidFill>
                        <a:srgbClr val="FFDBA6"/>
                      </a:solidFill>
                      <a:prstDash val="solid"/>
                    </a:lnT>
                    <a:lnB w="12700">
                      <a:solidFill>
                        <a:srgbClr val="FFDBA6"/>
                      </a:solidFill>
                      <a:prstDash val="solid"/>
                    </a:lnB>
                    <a:solidFill>
                      <a:srgbClr val="F9ECE7"/>
                    </a:solidFill>
                  </a:tcPr>
                </a:tc>
                <a:tc>
                  <a:txBody>
                    <a:bodyPr/>
                    <a:lstStyle/>
                    <a:p>
                      <a:pPr marL="107950" marR="407034">
                        <a:lnSpc>
                          <a:spcPct val="100000"/>
                        </a:lnSpc>
                        <a:spcBef>
                          <a:spcPts val="365"/>
                        </a:spcBef>
                      </a:pPr>
                      <a:r>
                        <a:rPr sz="1600" b="1" spc="-5" dirty="0">
                          <a:solidFill>
                            <a:srgbClr val="6F2F9F"/>
                          </a:solidFill>
                          <a:latin typeface="Arial"/>
                          <a:cs typeface="Arial"/>
                        </a:rPr>
                        <a:t>Can store different </a:t>
                      </a:r>
                      <a:r>
                        <a:rPr sz="1600" b="1" spc="-15" dirty="0">
                          <a:solidFill>
                            <a:srgbClr val="6F2F9F"/>
                          </a:solidFill>
                          <a:latin typeface="Arial"/>
                          <a:cs typeface="Arial"/>
                        </a:rPr>
                        <a:t>types </a:t>
                      </a:r>
                      <a:r>
                        <a:rPr sz="1600" b="1" spc="-5" dirty="0">
                          <a:solidFill>
                            <a:srgbClr val="6F2F9F"/>
                          </a:solidFill>
                          <a:latin typeface="Arial"/>
                          <a:cs typeface="Arial"/>
                        </a:rPr>
                        <a:t>of data  (audio, text,image) in a single</a:t>
                      </a:r>
                      <a:r>
                        <a:rPr sz="1600" b="1" spc="90" dirty="0">
                          <a:solidFill>
                            <a:srgbClr val="6F2F9F"/>
                          </a:solidFill>
                          <a:latin typeface="Arial"/>
                          <a:cs typeface="Arial"/>
                        </a:rPr>
                        <a:t> </a:t>
                      </a:r>
                      <a:r>
                        <a:rPr sz="1600" b="1" spc="-5" dirty="0">
                          <a:solidFill>
                            <a:srgbClr val="6F2F9F"/>
                          </a:solidFill>
                          <a:latin typeface="Arial"/>
                          <a:cs typeface="Arial"/>
                        </a:rPr>
                        <a:t>file.</a:t>
                      </a:r>
                      <a:endParaRPr sz="1600">
                        <a:latin typeface="Arial"/>
                        <a:cs typeface="Arial"/>
                      </a:endParaRPr>
                    </a:p>
                  </a:txBody>
                  <a:tcPr marL="0" marR="0" marT="46355" marB="0">
                    <a:lnL w="12700">
                      <a:solidFill>
                        <a:srgbClr val="FFDBA6"/>
                      </a:solidFill>
                      <a:prstDash val="solid"/>
                    </a:lnL>
                    <a:lnR w="12700">
                      <a:solidFill>
                        <a:srgbClr val="FFDBA6"/>
                      </a:solidFill>
                      <a:prstDash val="solid"/>
                    </a:lnR>
                    <a:lnT w="12700">
                      <a:solidFill>
                        <a:srgbClr val="FFDBA6"/>
                      </a:solidFill>
                      <a:prstDash val="solid"/>
                    </a:lnT>
                    <a:lnB w="12700">
                      <a:solidFill>
                        <a:srgbClr val="FFDBA6"/>
                      </a:solidFill>
                      <a:prstDash val="solid"/>
                    </a:lnB>
                    <a:solidFill>
                      <a:srgbClr val="F9ECE7"/>
                    </a:solidFill>
                  </a:tcPr>
                </a:tc>
                <a:extLst>
                  <a:ext uri="{0D108BD9-81ED-4DB2-BD59-A6C34878D82A}">
                    <a16:rowId xmlns:a16="http://schemas.microsoft.com/office/drawing/2014/main" xmlns="" val="10003"/>
                  </a:ext>
                </a:extLst>
              </a:tr>
              <a:tr h="832485">
                <a:tc>
                  <a:txBody>
                    <a:bodyPr/>
                    <a:lstStyle/>
                    <a:p>
                      <a:pPr marL="107314" marR="319405">
                        <a:lnSpc>
                          <a:spcPct val="100000"/>
                        </a:lnSpc>
                        <a:spcBef>
                          <a:spcPts val="1325"/>
                        </a:spcBef>
                      </a:pPr>
                      <a:r>
                        <a:rPr sz="1600" b="1" spc="-5" dirty="0">
                          <a:solidFill>
                            <a:srgbClr val="6F2F9F"/>
                          </a:solidFill>
                          <a:latin typeface="Arial"/>
                          <a:cs typeface="Arial"/>
                        </a:rPr>
                        <a:t>Widely used file format and can be  opened in any text</a:t>
                      </a:r>
                      <a:r>
                        <a:rPr sz="1600" b="1" spc="50" dirty="0">
                          <a:solidFill>
                            <a:srgbClr val="6F2F9F"/>
                          </a:solidFill>
                          <a:latin typeface="Arial"/>
                          <a:cs typeface="Arial"/>
                        </a:rPr>
                        <a:t> </a:t>
                      </a:r>
                      <a:r>
                        <a:rPr sz="1600" b="1" spc="-20" dirty="0">
                          <a:solidFill>
                            <a:srgbClr val="6F2F9F"/>
                          </a:solidFill>
                          <a:latin typeface="Arial"/>
                          <a:cs typeface="Arial"/>
                        </a:rPr>
                        <a:t>editor.</a:t>
                      </a:r>
                      <a:endParaRPr sz="1600">
                        <a:latin typeface="Arial"/>
                        <a:cs typeface="Arial"/>
                      </a:endParaRPr>
                    </a:p>
                  </a:txBody>
                  <a:tcPr marL="0" marR="0" marT="168275" marB="0">
                    <a:lnL w="12700">
                      <a:solidFill>
                        <a:srgbClr val="FFDBA6"/>
                      </a:solidFill>
                      <a:prstDash val="solid"/>
                    </a:lnL>
                    <a:lnR w="12700">
                      <a:solidFill>
                        <a:srgbClr val="FFDBA6"/>
                      </a:solidFill>
                      <a:prstDash val="solid"/>
                    </a:lnR>
                    <a:lnT w="12700">
                      <a:solidFill>
                        <a:srgbClr val="FFDBA6"/>
                      </a:solidFill>
                      <a:prstDash val="solid"/>
                    </a:lnT>
                    <a:lnB w="12700">
                      <a:solidFill>
                        <a:srgbClr val="FFDBA6"/>
                      </a:solidFill>
                      <a:prstDash val="solid"/>
                    </a:lnB>
                    <a:solidFill>
                      <a:srgbClr val="F9ECE7"/>
                    </a:solidFill>
                  </a:tcPr>
                </a:tc>
                <a:tc>
                  <a:txBody>
                    <a:bodyPr/>
                    <a:lstStyle/>
                    <a:p>
                      <a:pPr marL="107950" marR="449580" algn="just">
                        <a:lnSpc>
                          <a:spcPct val="100000"/>
                        </a:lnSpc>
                        <a:spcBef>
                          <a:spcPts val="365"/>
                        </a:spcBef>
                      </a:pPr>
                      <a:r>
                        <a:rPr sz="1600" b="1" spc="-10" dirty="0">
                          <a:solidFill>
                            <a:srgbClr val="6F2F9F"/>
                          </a:solidFill>
                          <a:latin typeface="Arial"/>
                          <a:cs typeface="Arial"/>
                        </a:rPr>
                        <a:t>Developed </a:t>
                      </a:r>
                      <a:r>
                        <a:rPr sz="1600" b="1" spc="-5" dirty="0">
                          <a:solidFill>
                            <a:srgbClr val="6F2F9F"/>
                          </a:solidFill>
                          <a:latin typeface="Arial"/>
                          <a:cs typeface="Arial"/>
                        </a:rPr>
                        <a:t>for an application and  can be opened in that application  </a:t>
                      </a:r>
                      <a:r>
                        <a:rPr sz="1600" b="1" spc="-35" dirty="0">
                          <a:solidFill>
                            <a:srgbClr val="6F2F9F"/>
                          </a:solidFill>
                          <a:latin typeface="Arial"/>
                          <a:cs typeface="Arial"/>
                        </a:rPr>
                        <a:t>only.</a:t>
                      </a:r>
                      <a:endParaRPr sz="1600">
                        <a:latin typeface="Arial"/>
                        <a:cs typeface="Arial"/>
                      </a:endParaRPr>
                    </a:p>
                  </a:txBody>
                  <a:tcPr marL="0" marR="0" marT="46355" marB="0">
                    <a:lnL w="12700">
                      <a:solidFill>
                        <a:srgbClr val="FFDBA6"/>
                      </a:solidFill>
                      <a:prstDash val="solid"/>
                    </a:lnL>
                    <a:lnR w="12700">
                      <a:solidFill>
                        <a:srgbClr val="FFDBA6"/>
                      </a:solidFill>
                      <a:prstDash val="solid"/>
                    </a:lnR>
                    <a:lnT w="12700">
                      <a:solidFill>
                        <a:srgbClr val="FFDBA6"/>
                      </a:solidFill>
                      <a:prstDash val="solid"/>
                    </a:lnT>
                    <a:lnB w="12700">
                      <a:solidFill>
                        <a:srgbClr val="FFDBA6"/>
                      </a:solidFill>
                      <a:prstDash val="solid"/>
                    </a:lnB>
                    <a:solidFill>
                      <a:srgbClr val="F9ECE7"/>
                    </a:solidFill>
                  </a:tcPr>
                </a:tc>
                <a:extLst>
                  <a:ext uri="{0D108BD9-81ED-4DB2-BD59-A6C34878D82A}">
                    <a16:rowId xmlns:a16="http://schemas.microsoft.com/office/drawing/2014/main" xmlns="" val="10004"/>
                  </a:ext>
                </a:extLst>
              </a:tr>
              <a:tr h="588645">
                <a:tc>
                  <a:txBody>
                    <a:bodyPr/>
                    <a:lstStyle/>
                    <a:p>
                      <a:pPr marL="107314">
                        <a:lnSpc>
                          <a:spcPct val="100000"/>
                        </a:lnSpc>
                        <a:spcBef>
                          <a:spcPts val="365"/>
                        </a:spcBef>
                      </a:pPr>
                      <a:r>
                        <a:rPr sz="1600" b="1" spc="-5" dirty="0">
                          <a:solidFill>
                            <a:srgbClr val="6F2F9F"/>
                          </a:solidFill>
                          <a:latin typeface="Arial"/>
                          <a:cs typeface="Arial"/>
                        </a:rPr>
                        <a:t>Mostly .txt and .rtf are used</a:t>
                      </a:r>
                      <a:r>
                        <a:rPr sz="1600" b="1" spc="85" dirty="0">
                          <a:solidFill>
                            <a:srgbClr val="6F2F9F"/>
                          </a:solidFill>
                          <a:latin typeface="Arial"/>
                          <a:cs typeface="Arial"/>
                        </a:rPr>
                        <a:t> </a:t>
                      </a:r>
                      <a:r>
                        <a:rPr sz="1600" b="1" spc="-5" dirty="0">
                          <a:solidFill>
                            <a:srgbClr val="6F2F9F"/>
                          </a:solidFill>
                          <a:latin typeface="Arial"/>
                          <a:cs typeface="Arial"/>
                        </a:rPr>
                        <a:t>as</a:t>
                      </a:r>
                      <a:endParaRPr sz="1600">
                        <a:latin typeface="Arial"/>
                        <a:cs typeface="Arial"/>
                      </a:endParaRPr>
                    </a:p>
                    <a:p>
                      <a:pPr marL="107314">
                        <a:lnSpc>
                          <a:spcPct val="100000"/>
                        </a:lnSpc>
                      </a:pPr>
                      <a:r>
                        <a:rPr sz="1600" b="1" spc="-5" dirty="0">
                          <a:solidFill>
                            <a:srgbClr val="6F2F9F"/>
                          </a:solidFill>
                          <a:latin typeface="Arial"/>
                          <a:cs typeface="Arial"/>
                        </a:rPr>
                        <a:t>extensions to text</a:t>
                      </a:r>
                      <a:r>
                        <a:rPr sz="1600" b="1" spc="45" dirty="0">
                          <a:solidFill>
                            <a:srgbClr val="6F2F9F"/>
                          </a:solidFill>
                          <a:latin typeface="Arial"/>
                          <a:cs typeface="Arial"/>
                        </a:rPr>
                        <a:t> </a:t>
                      </a:r>
                      <a:r>
                        <a:rPr sz="1600" b="1" spc="-5" dirty="0">
                          <a:solidFill>
                            <a:srgbClr val="6F2F9F"/>
                          </a:solidFill>
                          <a:latin typeface="Arial"/>
                          <a:cs typeface="Arial"/>
                        </a:rPr>
                        <a:t>files.</a:t>
                      </a:r>
                      <a:endParaRPr sz="1600">
                        <a:latin typeface="Arial"/>
                        <a:cs typeface="Arial"/>
                      </a:endParaRPr>
                    </a:p>
                  </a:txBody>
                  <a:tcPr marL="0" marR="0" marT="46355" marB="0">
                    <a:lnL w="12700">
                      <a:solidFill>
                        <a:srgbClr val="FFDBA6"/>
                      </a:solidFill>
                      <a:prstDash val="solid"/>
                    </a:lnL>
                    <a:lnR w="12700">
                      <a:solidFill>
                        <a:srgbClr val="FFDBA6"/>
                      </a:solidFill>
                      <a:prstDash val="solid"/>
                    </a:lnR>
                    <a:lnT w="12700">
                      <a:solidFill>
                        <a:srgbClr val="FFDBA6"/>
                      </a:solidFill>
                      <a:prstDash val="solid"/>
                    </a:lnT>
                    <a:lnB w="12700">
                      <a:solidFill>
                        <a:srgbClr val="FFDBA6"/>
                      </a:solidFill>
                      <a:prstDash val="solid"/>
                    </a:lnB>
                    <a:solidFill>
                      <a:srgbClr val="F9ECE7"/>
                    </a:solidFill>
                  </a:tcPr>
                </a:tc>
                <a:tc>
                  <a:txBody>
                    <a:bodyPr/>
                    <a:lstStyle/>
                    <a:p>
                      <a:pPr marL="107950">
                        <a:lnSpc>
                          <a:spcPct val="100000"/>
                        </a:lnSpc>
                        <a:spcBef>
                          <a:spcPts val="365"/>
                        </a:spcBef>
                      </a:pPr>
                      <a:r>
                        <a:rPr sz="1600" b="1" spc="-5" dirty="0">
                          <a:solidFill>
                            <a:srgbClr val="6F2F9F"/>
                          </a:solidFill>
                          <a:latin typeface="Arial"/>
                          <a:cs typeface="Arial"/>
                        </a:rPr>
                        <a:t>Can </a:t>
                      </a:r>
                      <a:r>
                        <a:rPr sz="1600" b="1" spc="-15" dirty="0">
                          <a:solidFill>
                            <a:srgbClr val="6F2F9F"/>
                          </a:solidFill>
                          <a:latin typeface="Arial"/>
                          <a:cs typeface="Arial"/>
                        </a:rPr>
                        <a:t>have </a:t>
                      </a:r>
                      <a:r>
                        <a:rPr sz="1600" b="1" spc="-5" dirty="0">
                          <a:solidFill>
                            <a:srgbClr val="6F2F9F"/>
                          </a:solidFill>
                          <a:latin typeface="Arial"/>
                          <a:cs typeface="Arial"/>
                        </a:rPr>
                        <a:t>any application</a:t>
                      </a:r>
                      <a:r>
                        <a:rPr sz="1600" b="1" spc="85" dirty="0">
                          <a:solidFill>
                            <a:srgbClr val="6F2F9F"/>
                          </a:solidFill>
                          <a:latin typeface="Arial"/>
                          <a:cs typeface="Arial"/>
                        </a:rPr>
                        <a:t> </a:t>
                      </a:r>
                      <a:r>
                        <a:rPr sz="1600" b="1" spc="-5" dirty="0">
                          <a:solidFill>
                            <a:srgbClr val="6F2F9F"/>
                          </a:solidFill>
                          <a:latin typeface="Arial"/>
                          <a:cs typeface="Arial"/>
                        </a:rPr>
                        <a:t>defined</a:t>
                      </a:r>
                      <a:endParaRPr sz="1600" dirty="0">
                        <a:latin typeface="Arial"/>
                        <a:cs typeface="Arial"/>
                      </a:endParaRPr>
                    </a:p>
                    <a:p>
                      <a:pPr marL="107950">
                        <a:lnSpc>
                          <a:spcPct val="100000"/>
                        </a:lnSpc>
                      </a:pPr>
                      <a:r>
                        <a:rPr sz="1600" b="1" spc="-5" dirty="0">
                          <a:solidFill>
                            <a:srgbClr val="6F2F9F"/>
                          </a:solidFill>
                          <a:latin typeface="Arial"/>
                          <a:cs typeface="Arial"/>
                        </a:rPr>
                        <a:t>extension.</a:t>
                      </a:r>
                      <a:endParaRPr sz="1600" dirty="0">
                        <a:latin typeface="Arial"/>
                        <a:cs typeface="Arial"/>
                      </a:endParaRPr>
                    </a:p>
                  </a:txBody>
                  <a:tcPr marL="0" marR="0" marT="46355" marB="0">
                    <a:lnL w="12700">
                      <a:solidFill>
                        <a:srgbClr val="FFDBA6"/>
                      </a:solidFill>
                      <a:prstDash val="solid"/>
                    </a:lnL>
                    <a:lnR w="12700">
                      <a:solidFill>
                        <a:srgbClr val="FFDBA6"/>
                      </a:solidFill>
                      <a:prstDash val="solid"/>
                    </a:lnR>
                    <a:lnT w="12700">
                      <a:solidFill>
                        <a:srgbClr val="FFDBA6"/>
                      </a:solidFill>
                      <a:prstDash val="solid"/>
                    </a:lnT>
                    <a:lnB w="12700">
                      <a:solidFill>
                        <a:srgbClr val="FFDBA6"/>
                      </a:solidFill>
                      <a:prstDash val="solid"/>
                    </a:lnB>
                    <a:solidFill>
                      <a:srgbClr val="F9ECE7"/>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3565637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FF0000"/>
                </a:solidFill>
                <a:effectLst>
                  <a:outerShdw blurRad="38100" dist="38100" dir="2700000" algn="tl">
                    <a:srgbClr val="000000">
                      <a:alpha val="43137"/>
                    </a:srgbClr>
                  </a:outerShdw>
                </a:effectLst>
              </a:rPr>
              <a:t>TEXT FILE</a:t>
            </a:r>
            <a:endParaRPr lang="en-US" sz="3600" b="1" dirty="0">
              <a:solidFill>
                <a:srgbClr val="FF0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28650" y="1825625"/>
            <a:ext cx="7886700" cy="3127375"/>
          </a:xfrm>
        </p:spPr>
        <p:txBody>
          <a:bodyPr/>
          <a:lstStyle/>
          <a:p>
            <a:r>
              <a:rPr lang="en-US" dirty="0"/>
              <a:t>Text files don’t have any specific encoding and it can be opened in normal text editor itself.</a:t>
            </a:r>
          </a:p>
          <a:p>
            <a:r>
              <a:rPr lang="en-US" b="1" u="sng" dirty="0"/>
              <a:t>Example:</a:t>
            </a:r>
            <a:endParaRPr lang="en-US" dirty="0"/>
          </a:p>
          <a:p>
            <a:r>
              <a:rPr lang="en-US" b="1" dirty="0"/>
              <a:t>Web standards:</a:t>
            </a:r>
            <a:r>
              <a:rPr lang="en-US" dirty="0"/>
              <a:t> html, XML, CSS, JSON etc.</a:t>
            </a:r>
          </a:p>
          <a:p>
            <a:r>
              <a:rPr lang="en-US" b="1" dirty="0"/>
              <a:t>Source code:</a:t>
            </a:r>
            <a:r>
              <a:rPr lang="en-US" dirty="0"/>
              <a:t> c, app, </a:t>
            </a:r>
            <a:r>
              <a:rPr lang="en-US" dirty="0" err="1"/>
              <a:t>js</a:t>
            </a:r>
            <a:r>
              <a:rPr lang="en-US" dirty="0"/>
              <a:t>, </a:t>
            </a:r>
            <a:r>
              <a:rPr lang="en-US" dirty="0" err="1"/>
              <a:t>py</a:t>
            </a:r>
            <a:r>
              <a:rPr lang="en-US" dirty="0"/>
              <a:t>, java etc.</a:t>
            </a:r>
          </a:p>
          <a:p>
            <a:r>
              <a:rPr lang="en-US" b="1" dirty="0"/>
              <a:t>Documents:</a:t>
            </a:r>
            <a:r>
              <a:rPr lang="en-US" dirty="0"/>
              <a:t> </a:t>
            </a:r>
            <a:r>
              <a:rPr lang="en-US" dirty="0" smtClean="0"/>
              <a:t>txt, </a:t>
            </a:r>
            <a:r>
              <a:rPr lang="en-US" dirty="0"/>
              <a:t>RTF etc.</a:t>
            </a:r>
          </a:p>
          <a:p>
            <a:r>
              <a:rPr lang="en-US" b="1" dirty="0"/>
              <a:t>Tabular data:</a:t>
            </a:r>
            <a:r>
              <a:rPr lang="en-US" dirty="0"/>
              <a:t> csv, </a:t>
            </a:r>
            <a:r>
              <a:rPr lang="en-US" dirty="0" err="1"/>
              <a:t>tsv</a:t>
            </a:r>
            <a:r>
              <a:rPr lang="en-US" dirty="0"/>
              <a:t> etc.</a:t>
            </a:r>
          </a:p>
          <a:p>
            <a:r>
              <a:rPr lang="en-US" b="1" dirty="0"/>
              <a:t>Configuration:</a:t>
            </a:r>
            <a:r>
              <a:rPr lang="en-US" dirty="0"/>
              <a:t> </a:t>
            </a:r>
            <a:r>
              <a:rPr lang="en-US" dirty="0" err="1"/>
              <a:t>ini</a:t>
            </a:r>
            <a:r>
              <a:rPr lang="en-US" dirty="0"/>
              <a:t>, </a:t>
            </a:r>
            <a:r>
              <a:rPr lang="en-US" dirty="0" err="1"/>
              <a:t>cfg</a:t>
            </a:r>
            <a:r>
              <a:rPr lang="en-US" dirty="0"/>
              <a:t>, </a:t>
            </a:r>
            <a:r>
              <a:rPr lang="en-US" dirty="0" err="1"/>
              <a:t>reg</a:t>
            </a:r>
            <a:r>
              <a:rPr lang="en-US" dirty="0"/>
              <a:t> etc.</a:t>
            </a:r>
          </a:p>
          <a:p>
            <a:endParaRPr lang="en-US" dirty="0"/>
          </a:p>
        </p:txBody>
      </p:sp>
    </p:spTree>
    <p:extLst>
      <p:ext uri="{BB962C8B-B14F-4D97-AF65-F5344CB8AC3E}">
        <p14:creationId xmlns:p14="http://schemas.microsoft.com/office/powerpoint/2010/main" val="466639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BINARY FILE</a:t>
            </a:r>
            <a:endParaRPr lang="en-US" dirty="0"/>
          </a:p>
        </p:txBody>
      </p:sp>
      <p:sp>
        <p:nvSpPr>
          <p:cNvPr id="3" name="Content Placeholder 2"/>
          <p:cNvSpPr>
            <a:spLocks noGrp="1"/>
          </p:cNvSpPr>
          <p:nvPr>
            <p:ph idx="1"/>
          </p:nvPr>
        </p:nvSpPr>
        <p:spPr/>
        <p:txBody>
          <a:bodyPr>
            <a:normAutofit fontScale="70000" lnSpcReduction="20000"/>
          </a:bodyPr>
          <a:lstStyle/>
          <a:p>
            <a:r>
              <a:rPr lang="en-US" dirty="0"/>
              <a:t>Most of the files that we see in our computer system are called binary files. </a:t>
            </a:r>
            <a:endParaRPr lang="en-US" dirty="0" smtClean="0"/>
          </a:p>
          <a:p>
            <a:endParaRPr lang="en-US" dirty="0"/>
          </a:p>
          <a:p>
            <a:r>
              <a:rPr lang="en-US" dirty="0" smtClean="0"/>
              <a:t>Example</a:t>
            </a:r>
            <a:r>
              <a:rPr lang="en-US" dirty="0"/>
              <a:t>: </a:t>
            </a:r>
            <a:endParaRPr lang="en-US" dirty="0" smtClean="0"/>
          </a:p>
          <a:p>
            <a:r>
              <a:rPr lang="en-US" dirty="0" smtClean="0"/>
              <a:t>Document </a:t>
            </a:r>
            <a:r>
              <a:rPr lang="en-US" dirty="0"/>
              <a:t>files: .pdf, .doc, .</a:t>
            </a:r>
            <a:r>
              <a:rPr lang="en-US" dirty="0" err="1"/>
              <a:t>xls</a:t>
            </a:r>
            <a:r>
              <a:rPr lang="en-US" dirty="0"/>
              <a:t> etc. </a:t>
            </a:r>
            <a:endParaRPr lang="en-US" dirty="0" smtClean="0"/>
          </a:p>
          <a:p>
            <a:r>
              <a:rPr lang="en-US" dirty="0" smtClean="0"/>
              <a:t>Image </a:t>
            </a:r>
            <a:r>
              <a:rPr lang="en-US" dirty="0"/>
              <a:t>files: .</a:t>
            </a:r>
            <a:r>
              <a:rPr lang="en-US" dirty="0" err="1"/>
              <a:t>png</a:t>
            </a:r>
            <a:r>
              <a:rPr lang="en-US" dirty="0"/>
              <a:t>, .jpg, .gif, .bmp etc. </a:t>
            </a:r>
            <a:endParaRPr lang="en-US" dirty="0" smtClean="0"/>
          </a:p>
          <a:p>
            <a:r>
              <a:rPr lang="en-US" dirty="0" smtClean="0"/>
              <a:t>Video </a:t>
            </a:r>
            <a:r>
              <a:rPr lang="en-US" dirty="0"/>
              <a:t>files: .mp4, .3gp, .</a:t>
            </a:r>
            <a:r>
              <a:rPr lang="en-US" dirty="0" err="1"/>
              <a:t>mkv</a:t>
            </a:r>
            <a:r>
              <a:rPr lang="en-US" dirty="0"/>
              <a:t>, .</a:t>
            </a:r>
            <a:r>
              <a:rPr lang="en-US" dirty="0" err="1"/>
              <a:t>avi</a:t>
            </a:r>
            <a:r>
              <a:rPr lang="en-US" dirty="0"/>
              <a:t> etc. </a:t>
            </a:r>
            <a:endParaRPr lang="en-US" dirty="0" smtClean="0"/>
          </a:p>
          <a:p>
            <a:r>
              <a:rPr lang="en-US" dirty="0" smtClean="0"/>
              <a:t>Audio </a:t>
            </a:r>
            <a:r>
              <a:rPr lang="en-US" dirty="0"/>
              <a:t>files: .mp3, .wav, .</a:t>
            </a:r>
            <a:r>
              <a:rPr lang="en-US" dirty="0" err="1"/>
              <a:t>mka</a:t>
            </a:r>
            <a:r>
              <a:rPr lang="en-US" dirty="0"/>
              <a:t>, .</a:t>
            </a:r>
            <a:r>
              <a:rPr lang="en-US" dirty="0" err="1"/>
              <a:t>aac</a:t>
            </a:r>
            <a:r>
              <a:rPr lang="en-US" dirty="0"/>
              <a:t> etc. </a:t>
            </a:r>
            <a:endParaRPr lang="en-US" dirty="0" smtClean="0"/>
          </a:p>
          <a:p>
            <a:r>
              <a:rPr lang="en-US" dirty="0" smtClean="0"/>
              <a:t>Database </a:t>
            </a:r>
            <a:r>
              <a:rPr lang="en-US" dirty="0"/>
              <a:t>files: .</a:t>
            </a:r>
            <a:r>
              <a:rPr lang="en-US" dirty="0" err="1"/>
              <a:t>mdb</a:t>
            </a:r>
            <a:r>
              <a:rPr lang="en-US" dirty="0"/>
              <a:t>, .</a:t>
            </a:r>
            <a:r>
              <a:rPr lang="en-US" dirty="0" err="1"/>
              <a:t>accde</a:t>
            </a:r>
            <a:r>
              <a:rPr lang="en-US" dirty="0"/>
              <a:t>, .</a:t>
            </a:r>
            <a:r>
              <a:rPr lang="en-US" dirty="0" err="1"/>
              <a:t>frm</a:t>
            </a:r>
            <a:r>
              <a:rPr lang="en-US" dirty="0"/>
              <a:t>, .</a:t>
            </a:r>
            <a:r>
              <a:rPr lang="en-US" dirty="0" err="1"/>
              <a:t>sqlite</a:t>
            </a:r>
            <a:r>
              <a:rPr lang="en-US" dirty="0"/>
              <a:t> etc. </a:t>
            </a:r>
            <a:endParaRPr lang="en-US" dirty="0" smtClean="0"/>
          </a:p>
          <a:p>
            <a:r>
              <a:rPr lang="en-US" dirty="0" smtClean="0"/>
              <a:t>Archive </a:t>
            </a:r>
            <a:r>
              <a:rPr lang="en-US" dirty="0"/>
              <a:t>files: .zip, .</a:t>
            </a:r>
            <a:r>
              <a:rPr lang="en-US" dirty="0" err="1"/>
              <a:t>rar</a:t>
            </a:r>
            <a:r>
              <a:rPr lang="en-US" dirty="0"/>
              <a:t>, .</a:t>
            </a:r>
            <a:r>
              <a:rPr lang="en-US" dirty="0" err="1"/>
              <a:t>iso</a:t>
            </a:r>
            <a:r>
              <a:rPr lang="en-US" dirty="0"/>
              <a:t>, .7z etc. </a:t>
            </a:r>
            <a:endParaRPr lang="en-US" dirty="0" smtClean="0"/>
          </a:p>
          <a:p>
            <a:endParaRPr lang="en-US" dirty="0"/>
          </a:p>
          <a:p>
            <a:r>
              <a:rPr lang="en-US" dirty="0" smtClean="0"/>
              <a:t>Executable </a:t>
            </a:r>
            <a:r>
              <a:rPr lang="en-US" dirty="0"/>
              <a:t>files: .exe, .</a:t>
            </a:r>
            <a:r>
              <a:rPr lang="en-US" dirty="0" err="1"/>
              <a:t>dll</a:t>
            </a:r>
            <a:r>
              <a:rPr lang="en-US" dirty="0"/>
              <a:t>, .class etc. </a:t>
            </a:r>
            <a:endParaRPr lang="en-US" dirty="0" smtClean="0"/>
          </a:p>
          <a:p>
            <a:r>
              <a:rPr lang="en-US" dirty="0" smtClean="0"/>
              <a:t>All </a:t>
            </a:r>
            <a:r>
              <a:rPr lang="en-US" dirty="0"/>
              <a:t>binary files follow a specific format. We can open some binary files in the normal text editor but we can’t read the content present inside the file. That’s because all the binary files will be encoded in the binary format, which can be understood only by a computer or machine. For handling such binary files we need a specific type of software to open it</a:t>
            </a:r>
            <a:r>
              <a:rPr lang="en-US"/>
              <a:t>. </a:t>
            </a:r>
            <a:endParaRPr lang="en-US" smtClean="0"/>
          </a:p>
          <a:p>
            <a:r>
              <a:rPr lang="en-US" smtClean="0"/>
              <a:t>For </a:t>
            </a:r>
            <a:r>
              <a:rPr lang="en-US" dirty="0"/>
              <a:t>Example, We need Microsoft word software to open .doc binary files. Likewise, you need a pdf reader software to open .pdf binary files and you need a photo editor software to read the image files and so on.</a:t>
            </a:r>
          </a:p>
        </p:txBody>
      </p:sp>
    </p:spTree>
    <p:extLst>
      <p:ext uri="{BB962C8B-B14F-4D97-AF65-F5344CB8AC3E}">
        <p14:creationId xmlns:p14="http://schemas.microsoft.com/office/powerpoint/2010/main" val="2740664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76072" y="120395"/>
            <a:ext cx="3083560" cy="646430"/>
          </a:xfrm>
          <a:custGeom>
            <a:avLst/>
            <a:gdLst/>
            <a:ahLst/>
            <a:cxnLst/>
            <a:rect l="l" t="t" r="r" b="b"/>
            <a:pathLst>
              <a:path w="3083560" h="646430">
                <a:moveTo>
                  <a:pt x="0" y="646176"/>
                </a:moveTo>
                <a:lnTo>
                  <a:pt x="3083052" y="646176"/>
                </a:lnTo>
                <a:lnTo>
                  <a:pt x="3083052" y="0"/>
                </a:lnTo>
                <a:lnTo>
                  <a:pt x="0" y="0"/>
                </a:lnTo>
                <a:lnTo>
                  <a:pt x="0" y="646176"/>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54507" y="140919"/>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50" dirty="0"/>
              <a:t> </a:t>
            </a:r>
            <a:r>
              <a:rPr spc="-5" dirty="0"/>
              <a:t>Handling</a:t>
            </a:r>
          </a:p>
        </p:txBody>
      </p:sp>
      <p:sp>
        <p:nvSpPr>
          <p:cNvPr id="4" name="object 4"/>
          <p:cNvSpPr/>
          <p:nvPr/>
        </p:nvSpPr>
        <p:spPr>
          <a:xfrm>
            <a:off x="685037" y="874013"/>
            <a:ext cx="7560945" cy="0"/>
          </a:xfrm>
          <a:custGeom>
            <a:avLst/>
            <a:gdLst/>
            <a:ahLst/>
            <a:cxnLst/>
            <a:rect l="l" t="t" r="r" b="b"/>
            <a:pathLst>
              <a:path w="7560945">
                <a:moveTo>
                  <a:pt x="0" y="0"/>
                </a:moveTo>
                <a:lnTo>
                  <a:pt x="7560817" y="0"/>
                </a:lnTo>
              </a:path>
            </a:pathLst>
          </a:custGeom>
          <a:ln w="50292">
            <a:solidFill>
              <a:srgbClr val="000000"/>
            </a:solidFill>
          </a:ln>
        </p:spPr>
        <p:txBody>
          <a:bodyPr wrap="square" lIns="0" tIns="0" rIns="0" bIns="0" rtlCol="0"/>
          <a:lstStyle/>
          <a:p>
            <a:endParaRPr/>
          </a:p>
        </p:txBody>
      </p:sp>
      <p:sp>
        <p:nvSpPr>
          <p:cNvPr id="5" name="object 5"/>
          <p:cNvSpPr txBox="1"/>
          <p:nvPr/>
        </p:nvSpPr>
        <p:spPr>
          <a:xfrm>
            <a:off x="228600" y="1004443"/>
            <a:ext cx="8915399" cy="5553443"/>
          </a:xfrm>
          <a:prstGeom prst="rect">
            <a:avLst/>
          </a:prstGeom>
        </p:spPr>
        <p:txBody>
          <a:bodyPr vert="horz" wrap="square" lIns="0" tIns="13335" rIns="0" bIns="0" rtlCol="0">
            <a:spAutoFit/>
          </a:bodyPr>
          <a:lstStyle/>
          <a:p>
            <a:pPr marL="12700" marR="6985" algn="just">
              <a:lnSpc>
                <a:spcPct val="100000"/>
              </a:lnSpc>
              <a:spcBef>
                <a:spcPts val="105"/>
              </a:spcBef>
            </a:pPr>
            <a:r>
              <a:rPr lang="en-US" sz="2000" dirty="0">
                <a:solidFill>
                  <a:schemeClr val="accent5">
                    <a:lumMod val="75000"/>
                  </a:schemeClr>
                </a:solidFill>
                <a:latin typeface="Arial"/>
                <a:cs typeface="Arial"/>
              </a:rPr>
              <a:t>File operations- adding, modifying, deleting, reading, writing, appending data</a:t>
            </a:r>
            <a:endParaRPr sz="2000" dirty="0">
              <a:solidFill>
                <a:schemeClr val="accent5">
                  <a:lumMod val="75000"/>
                </a:schemeClr>
              </a:solidFill>
              <a:latin typeface="Arial"/>
              <a:cs typeface="Arial"/>
            </a:endParaRPr>
          </a:p>
          <a:p>
            <a:pPr marL="12700" algn="just">
              <a:lnSpc>
                <a:spcPct val="100000"/>
              </a:lnSpc>
              <a:spcBef>
                <a:spcPts val="5"/>
              </a:spcBef>
            </a:pPr>
            <a:r>
              <a:rPr lang="en-US" sz="2000" dirty="0">
                <a:solidFill>
                  <a:schemeClr val="accent5">
                    <a:lumMod val="75000"/>
                  </a:schemeClr>
                </a:solidFill>
                <a:latin typeface="Arial"/>
                <a:cs typeface="Arial"/>
              </a:rPr>
              <a:t>There are </a:t>
            </a:r>
            <a:r>
              <a:rPr sz="2000" dirty="0">
                <a:solidFill>
                  <a:schemeClr val="accent5">
                    <a:lumMod val="75000"/>
                  </a:schemeClr>
                </a:solidFill>
                <a:latin typeface="Arial"/>
                <a:cs typeface="Arial"/>
              </a:rPr>
              <a:t>three</a:t>
            </a:r>
            <a:r>
              <a:rPr sz="2000" spc="-100" dirty="0">
                <a:solidFill>
                  <a:schemeClr val="accent5">
                    <a:lumMod val="75000"/>
                  </a:schemeClr>
                </a:solidFill>
                <a:latin typeface="Arial"/>
                <a:cs typeface="Arial"/>
              </a:rPr>
              <a:t> </a:t>
            </a:r>
            <a:r>
              <a:rPr sz="2000" dirty="0">
                <a:solidFill>
                  <a:schemeClr val="accent5">
                    <a:lumMod val="75000"/>
                  </a:schemeClr>
                </a:solidFill>
                <a:latin typeface="Arial"/>
                <a:cs typeface="Arial"/>
              </a:rPr>
              <a:t>steps</a:t>
            </a:r>
            <a:r>
              <a:rPr lang="en-US" sz="2000" dirty="0">
                <a:solidFill>
                  <a:schemeClr val="accent5">
                    <a:lumMod val="75000"/>
                  </a:schemeClr>
                </a:solidFill>
                <a:latin typeface="Arial"/>
                <a:cs typeface="Arial"/>
              </a:rPr>
              <a:t> to perform these operations</a:t>
            </a:r>
            <a:r>
              <a:rPr sz="2000" dirty="0">
                <a:solidFill>
                  <a:schemeClr val="accent5">
                    <a:lumMod val="75000"/>
                  </a:schemeClr>
                </a:solidFill>
                <a:latin typeface="Arial"/>
                <a:cs typeface="Arial"/>
              </a:rPr>
              <a:t>:</a:t>
            </a:r>
            <a:endParaRPr lang="en-US" sz="2000" dirty="0">
              <a:solidFill>
                <a:schemeClr val="accent5">
                  <a:lumMod val="75000"/>
                </a:schemeClr>
              </a:solidFill>
              <a:latin typeface="Arial"/>
              <a:cs typeface="Arial"/>
            </a:endParaRPr>
          </a:p>
          <a:p>
            <a:pPr marL="12700" algn="just">
              <a:lnSpc>
                <a:spcPct val="100000"/>
              </a:lnSpc>
              <a:spcBef>
                <a:spcPts val="5"/>
              </a:spcBef>
            </a:pPr>
            <a:endParaRPr sz="2000" dirty="0">
              <a:latin typeface="Arial"/>
              <a:cs typeface="Arial"/>
            </a:endParaRPr>
          </a:p>
          <a:p>
            <a:pPr marL="355600" indent="-342900" algn="ctr">
              <a:buFont typeface="Wingdings" panose="05000000000000000000" pitchFamily="2" charset="2"/>
              <a:buChar char="Ø"/>
            </a:pPr>
            <a:r>
              <a:rPr sz="2000" dirty="0">
                <a:solidFill>
                  <a:srgbClr val="FF0000"/>
                </a:solidFill>
                <a:latin typeface="Arial"/>
                <a:cs typeface="Arial"/>
              </a:rPr>
              <a:t>Open the</a:t>
            </a:r>
            <a:r>
              <a:rPr sz="2000" spc="-50" dirty="0">
                <a:solidFill>
                  <a:srgbClr val="FF0000"/>
                </a:solidFill>
                <a:latin typeface="Arial"/>
                <a:cs typeface="Arial"/>
              </a:rPr>
              <a:t> </a:t>
            </a:r>
            <a:r>
              <a:rPr sz="2000" spc="-5" dirty="0">
                <a:solidFill>
                  <a:srgbClr val="FF0000"/>
                </a:solidFill>
                <a:latin typeface="Arial"/>
                <a:cs typeface="Arial"/>
              </a:rPr>
              <a:t>file.</a:t>
            </a:r>
            <a:r>
              <a:rPr lang="en-US" sz="2000" spc="-5" dirty="0">
                <a:solidFill>
                  <a:srgbClr val="FF0000"/>
                </a:solidFill>
                <a:latin typeface="Arial"/>
                <a:cs typeface="Arial"/>
              </a:rPr>
              <a:t>- </a:t>
            </a:r>
            <a:r>
              <a:rPr lang="en-US" sz="2000" b="1" dirty="0">
                <a:solidFill>
                  <a:srgbClr val="00AF50"/>
                </a:solidFill>
                <a:latin typeface="Arial"/>
                <a:cs typeface="Arial"/>
              </a:rPr>
              <a:t>Bef</a:t>
            </a:r>
            <a:r>
              <a:rPr lang="en-US" sz="2000" b="1" spc="-10" dirty="0">
                <a:solidFill>
                  <a:srgbClr val="00AF50"/>
                </a:solidFill>
                <a:latin typeface="Arial"/>
                <a:cs typeface="Arial"/>
              </a:rPr>
              <a:t>o</a:t>
            </a:r>
            <a:r>
              <a:rPr lang="en-US" sz="2000" b="1" dirty="0">
                <a:solidFill>
                  <a:srgbClr val="00AF50"/>
                </a:solidFill>
                <a:latin typeface="Arial"/>
                <a:cs typeface="Arial"/>
              </a:rPr>
              <a:t>re a</a:t>
            </a:r>
            <a:r>
              <a:rPr lang="en-US" sz="2000" b="1" spc="10" dirty="0">
                <a:solidFill>
                  <a:srgbClr val="00AF50"/>
                </a:solidFill>
                <a:latin typeface="Arial"/>
                <a:cs typeface="Arial"/>
              </a:rPr>
              <a:t>n</a:t>
            </a:r>
            <a:r>
              <a:rPr lang="en-US" sz="2000" b="1" dirty="0">
                <a:solidFill>
                  <a:srgbClr val="00AF50"/>
                </a:solidFill>
                <a:latin typeface="Arial"/>
                <a:cs typeface="Arial"/>
              </a:rPr>
              <a:t>y reading </a:t>
            </a:r>
            <a:r>
              <a:rPr lang="en-US" sz="2000" b="1" spc="-15" dirty="0">
                <a:solidFill>
                  <a:srgbClr val="00AF50"/>
                </a:solidFill>
                <a:latin typeface="Arial"/>
                <a:cs typeface="Arial"/>
              </a:rPr>
              <a:t>o</a:t>
            </a:r>
            <a:r>
              <a:rPr lang="en-US" sz="2000" b="1" dirty="0">
                <a:solidFill>
                  <a:srgbClr val="00AF50"/>
                </a:solidFill>
                <a:latin typeface="Arial"/>
                <a:cs typeface="Arial"/>
              </a:rPr>
              <a:t>r </a:t>
            </a:r>
            <a:r>
              <a:rPr lang="en-US" sz="2000" b="1" spc="20" dirty="0">
                <a:solidFill>
                  <a:srgbClr val="00AF50"/>
                </a:solidFill>
                <a:latin typeface="Arial"/>
                <a:cs typeface="Arial"/>
              </a:rPr>
              <a:t>w</a:t>
            </a:r>
            <a:r>
              <a:rPr lang="en-US" sz="2000" b="1" spc="-15" dirty="0">
                <a:solidFill>
                  <a:srgbClr val="00AF50"/>
                </a:solidFill>
                <a:latin typeface="Arial"/>
                <a:cs typeface="Arial"/>
              </a:rPr>
              <a:t>r</a:t>
            </a:r>
            <a:r>
              <a:rPr lang="en-US" sz="2000" b="1" spc="-20" dirty="0">
                <a:solidFill>
                  <a:srgbClr val="00AF50"/>
                </a:solidFill>
                <a:latin typeface="Arial"/>
                <a:cs typeface="Arial"/>
              </a:rPr>
              <a:t>i</a:t>
            </a:r>
            <a:r>
              <a:rPr lang="en-US" sz="2000" b="1" spc="-10" dirty="0">
                <a:solidFill>
                  <a:srgbClr val="00AF50"/>
                </a:solidFill>
                <a:latin typeface="Arial"/>
                <a:cs typeface="Arial"/>
              </a:rPr>
              <a:t>t</a:t>
            </a:r>
            <a:r>
              <a:rPr lang="en-US" sz="2000" b="1" dirty="0">
                <a:solidFill>
                  <a:srgbClr val="00AF50"/>
                </a:solidFill>
                <a:latin typeface="Arial"/>
                <a:cs typeface="Arial"/>
              </a:rPr>
              <a:t>ing  ope</a:t>
            </a:r>
            <a:r>
              <a:rPr lang="en-US" sz="2000" b="1" spc="-10" dirty="0">
                <a:solidFill>
                  <a:srgbClr val="00AF50"/>
                </a:solidFill>
                <a:latin typeface="Arial"/>
                <a:cs typeface="Arial"/>
              </a:rPr>
              <a:t>r</a:t>
            </a:r>
            <a:r>
              <a:rPr lang="en-US" sz="2000" b="1" dirty="0">
                <a:solidFill>
                  <a:srgbClr val="00AF50"/>
                </a:solidFill>
                <a:latin typeface="Arial"/>
                <a:cs typeface="Arial"/>
              </a:rPr>
              <a:t>ation  </a:t>
            </a:r>
            <a:r>
              <a:rPr lang="en-US" sz="2000" b="1" spc="-5" dirty="0">
                <a:solidFill>
                  <a:srgbClr val="00AF50"/>
                </a:solidFill>
                <a:latin typeface="Arial"/>
                <a:cs typeface="Arial"/>
              </a:rPr>
              <a:t>o</a:t>
            </a:r>
            <a:r>
              <a:rPr lang="en-US" sz="2000" b="1" dirty="0">
                <a:solidFill>
                  <a:srgbClr val="00AF50"/>
                </a:solidFill>
                <a:latin typeface="Arial"/>
                <a:cs typeface="Arial"/>
              </a:rPr>
              <a:t>f a</a:t>
            </a:r>
            <a:r>
              <a:rPr lang="en-US" sz="2000" b="1" spc="-10" dirty="0">
                <a:solidFill>
                  <a:srgbClr val="00AF50"/>
                </a:solidFill>
                <a:latin typeface="Arial"/>
                <a:cs typeface="Arial"/>
              </a:rPr>
              <a:t>n</a:t>
            </a:r>
            <a:r>
              <a:rPr lang="en-US" sz="2000" b="1" dirty="0">
                <a:solidFill>
                  <a:srgbClr val="00AF50"/>
                </a:solidFill>
                <a:latin typeface="Arial"/>
                <a:cs typeface="Arial"/>
              </a:rPr>
              <a:t>y  file </a:t>
            </a:r>
            <a:r>
              <a:rPr lang="en-US" sz="2000" b="1" spc="-10" dirty="0">
                <a:solidFill>
                  <a:srgbClr val="00AF50"/>
                </a:solidFill>
                <a:latin typeface="Arial"/>
                <a:cs typeface="Arial"/>
              </a:rPr>
              <a:t>, </a:t>
            </a:r>
            <a:r>
              <a:rPr lang="en-US" sz="2000" b="1" dirty="0">
                <a:solidFill>
                  <a:srgbClr val="00AF50"/>
                </a:solidFill>
                <a:latin typeface="Arial"/>
                <a:cs typeface="Arial"/>
              </a:rPr>
              <a:t>it  mu</a:t>
            </a:r>
            <a:r>
              <a:rPr lang="en-US" sz="2000" b="1" spc="-20" dirty="0">
                <a:solidFill>
                  <a:srgbClr val="00AF50"/>
                </a:solidFill>
                <a:latin typeface="Arial"/>
                <a:cs typeface="Arial"/>
              </a:rPr>
              <a:t>s</a:t>
            </a:r>
            <a:r>
              <a:rPr lang="en-US" sz="2000" b="1" dirty="0">
                <a:solidFill>
                  <a:srgbClr val="00AF50"/>
                </a:solidFill>
                <a:latin typeface="Arial"/>
                <a:cs typeface="Arial"/>
              </a:rPr>
              <a:t>t  </a:t>
            </a:r>
            <a:r>
              <a:rPr lang="en-US" sz="2000" b="1" spc="-5" dirty="0">
                <a:solidFill>
                  <a:srgbClr val="00AF50"/>
                </a:solidFill>
                <a:latin typeface="Arial"/>
                <a:cs typeface="Arial"/>
              </a:rPr>
              <a:t>be  </a:t>
            </a:r>
            <a:r>
              <a:rPr lang="en-US" sz="2000" b="1" dirty="0">
                <a:solidFill>
                  <a:srgbClr val="00AF50"/>
                </a:solidFill>
                <a:latin typeface="Arial"/>
                <a:cs typeface="Arial"/>
              </a:rPr>
              <a:t>opened</a:t>
            </a:r>
            <a:r>
              <a:rPr lang="en-US" sz="2000" b="1" spc="-5" dirty="0">
                <a:solidFill>
                  <a:srgbClr val="00AF50"/>
                </a:solidFill>
                <a:latin typeface="Arial"/>
                <a:cs typeface="Arial"/>
              </a:rPr>
              <a:t> </a:t>
            </a:r>
            <a:r>
              <a:rPr lang="en-US" sz="2000" b="1" dirty="0">
                <a:solidFill>
                  <a:srgbClr val="00AF50"/>
                </a:solidFill>
                <a:latin typeface="Arial"/>
                <a:cs typeface="Arial"/>
              </a:rPr>
              <a:t>first</a:t>
            </a:r>
            <a:r>
              <a:rPr lang="en-US" sz="2000" dirty="0">
                <a:latin typeface="Arial"/>
                <a:cs typeface="Arial"/>
              </a:rPr>
              <a:t> </a:t>
            </a:r>
            <a:r>
              <a:rPr lang="en-US" sz="2000" b="1" spc="-5" dirty="0">
                <a:solidFill>
                  <a:srgbClr val="00AF50"/>
                </a:solidFill>
                <a:latin typeface="Arial"/>
                <a:cs typeface="Arial"/>
              </a:rPr>
              <a:t>of</a:t>
            </a:r>
            <a:r>
              <a:rPr lang="en-US" sz="2000" b="1" spc="330" dirty="0">
                <a:solidFill>
                  <a:srgbClr val="00AF50"/>
                </a:solidFill>
                <a:latin typeface="Arial"/>
                <a:cs typeface="Arial"/>
              </a:rPr>
              <a:t> </a:t>
            </a:r>
            <a:r>
              <a:rPr lang="en-US" sz="2000" b="1" spc="-5" dirty="0">
                <a:solidFill>
                  <a:srgbClr val="00AF50"/>
                </a:solidFill>
                <a:latin typeface="Arial"/>
                <a:cs typeface="Arial"/>
              </a:rPr>
              <a:t>all.</a:t>
            </a:r>
          </a:p>
          <a:p>
            <a:pPr marL="12700" algn="just">
              <a:lnSpc>
                <a:spcPct val="100000"/>
              </a:lnSpc>
              <a:tabLst>
                <a:tab pos="356235" algn="l"/>
              </a:tabLst>
            </a:pPr>
            <a:endParaRPr sz="2000" dirty="0">
              <a:latin typeface="Arial"/>
              <a:cs typeface="Arial"/>
            </a:endParaRPr>
          </a:p>
          <a:p>
            <a:pPr marL="355600" indent="-342900" algn="just">
              <a:lnSpc>
                <a:spcPct val="100000"/>
              </a:lnSpc>
              <a:buFont typeface="Wingdings"/>
              <a:buChar char=""/>
              <a:tabLst>
                <a:tab pos="356235" algn="l"/>
              </a:tabLst>
            </a:pPr>
            <a:r>
              <a:rPr sz="2000" dirty="0">
                <a:solidFill>
                  <a:srgbClr val="FF0000"/>
                </a:solidFill>
                <a:latin typeface="Arial"/>
                <a:cs typeface="Arial"/>
              </a:rPr>
              <a:t>Process </a:t>
            </a:r>
            <a:r>
              <a:rPr sz="2000" spc="-5" dirty="0">
                <a:solidFill>
                  <a:srgbClr val="FF0000"/>
                </a:solidFill>
                <a:latin typeface="Arial"/>
                <a:cs typeface="Arial"/>
              </a:rPr>
              <a:t>file</a:t>
            </a:r>
            <a:r>
              <a:rPr lang="en-US" sz="2000" spc="-5" dirty="0">
                <a:solidFill>
                  <a:srgbClr val="FF0000"/>
                </a:solidFill>
                <a:latin typeface="Arial"/>
                <a:cs typeface="Arial"/>
              </a:rPr>
              <a:t>-</a:t>
            </a:r>
            <a:r>
              <a:rPr sz="2000" spc="-5" dirty="0">
                <a:solidFill>
                  <a:srgbClr val="FF0000"/>
                </a:solidFill>
                <a:latin typeface="Arial"/>
                <a:cs typeface="Arial"/>
              </a:rPr>
              <a:t> </a:t>
            </a:r>
            <a:r>
              <a:rPr sz="2000" dirty="0">
                <a:solidFill>
                  <a:schemeClr val="accent3">
                    <a:lumMod val="50000"/>
                  </a:schemeClr>
                </a:solidFill>
                <a:latin typeface="Arial"/>
                <a:cs typeface="Arial"/>
              </a:rPr>
              <a:t>i.e perform read or write</a:t>
            </a:r>
            <a:r>
              <a:rPr sz="2000" spc="-145" dirty="0">
                <a:solidFill>
                  <a:schemeClr val="accent3">
                    <a:lumMod val="50000"/>
                  </a:schemeClr>
                </a:solidFill>
                <a:latin typeface="Arial"/>
                <a:cs typeface="Arial"/>
              </a:rPr>
              <a:t> </a:t>
            </a:r>
            <a:r>
              <a:rPr sz="2000" dirty="0">
                <a:solidFill>
                  <a:schemeClr val="accent3">
                    <a:lumMod val="50000"/>
                  </a:schemeClr>
                </a:solidFill>
                <a:latin typeface="Arial"/>
                <a:cs typeface="Arial"/>
              </a:rPr>
              <a:t>operation.</a:t>
            </a:r>
            <a:endParaRPr lang="en-US" sz="2000" dirty="0">
              <a:solidFill>
                <a:schemeClr val="accent3">
                  <a:lumMod val="50000"/>
                </a:schemeClr>
              </a:solidFill>
              <a:latin typeface="Arial"/>
              <a:cs typeface="Arial"/>
            </a:endParaRPr>
          </a:p>
          <a:p>
            <a:pPr marL="355600" indent="-342900" algn="just">
              <a:lnSpc>
                <a:spcPct val="100000"/>
              </a:lnSpc>
              <a:buFont typeface="Wingdings"/>
              <a:buChar char=""/>
              <a:tabLst>
                <a:tab pos="356235" algn="l"/>
              </a:tabLst>
            </a:pPr>
            <a:endParaRPr sz="2000" dirty="0">
              <a:latin typeface="Arial"/>
              <a:cs typeface="Arial"/>
            </a:endParaRPr>
          </a:p>
          <a:p>
            <a:pPr marL="355600" marR="5080" indent="-342900" algn="just">
              <a:lnSpc>
                <a:spcPct val="100000"/>
              </a:lnSpc>
              <a:buFont typeface="Wingdings" panose="05000000000000000000" pitchFamily="2" charset="2"/>
              <a:buChar char="Ø"/>
            </a:pPr>
            <a:r>
              <a:rPr sz="2000" dirty="0">
                <a:solidFill>
                  <a:srgbClr val="FF0000"/>
                </a:solidFill>
                <a:latin typeface="Arial"/>
                <a:cs typeface="Arial"/>
              </a:rPr>
              <a:t>Close the</a:t>
            </a:r>
            <a:r>
              <a:rPr sz="2000" spc="-40" dirty="0">
                <a:solidFill>
                  <a:srgbClr val="FF0000"/>
                </a:solidFill>
                <a:latin typeface="Arial"/>
                <a:cs typeface="Arial"/>
              </a:rPr>
              <a:t> </a:t>
            </a:r>
            <a:r>
              <a:rPr sz="2000" spc="-5" dirty="0">
                <a:solidFill>
                  <a:srgbClr val="FF0000"/>
                </a:solidFill>
                <a:latin typeface="Arial"/>
                <a:cs typeface="Arial"/>
              </a:rPr>
              <a:t>file.</a:t>
            </a:r>
            <a:r>
              <a:rPr lang="en-US" sz="2000" spc="-5" dirty="0">
                <a:solidFill>
                  <a:srgbClr val="FF0000"/>
                </a:solidFill>
                <a:latin typeface="Arial"/>
                <a:cs typeface="Arial"/>
              </a:rPr>
              <a:t>-</a:t>
            </a:r>
            <a:r>
              <a:rPr lang="en-US" sz="2000" spc="-5" dirty="0">
                <a:solidFill>
                  <a:srgbClr val="00AF50"/>
                </a:solidFill>
                <a:latin typeface="Arial"/>
                <a:cs typeface="Arial"/>
              </a:rPr>
              <a:t>Once </a:t>
            </a:r>
            <a:r>
              <a:rPr lang="en-US" sz="2000" dirty="0">
                <a:solidFill>
                  <a:srgbClr val="00AF50"/>
                </a:solidFill>
                <a:latin typeface="Arial"/>
                <a:cs typeface="Arial"/>
              </a:rPr>
              <a:t>we </a:t>
            </a:r>
            <a:r>
              <a:rPr lang="en-US" sz="2000" spc="-5" dirty="0">
                <a:solidFill>
                  <a:srgbClr val="00AF50"/>
                </a:solidFill>
                <a:latin typeface="Arial"/>
                <a:cs typeface="Arial"/>
              </a:rPr>
              <a:t>are done working </a:t>
            </a:r>
            <a:r>
              <a:rPr lang="en-US" sz="2000" dirty="0">
                <a:solidFill>
                  <a:srgbClr val="00AF50"/>
                </a:solidFill>
                <a:latin typeface="Arial"/>
                <a:cs typeface="Arial"/>
              </a:rPr>
              <a:t>with </a:t>
            </a:r>
            <a:r>
              <a:rPr lang="en-US" sz="2000" spc="-5" dirty="0">
                <a:solidFill>
                  <a:srgbClr val="00AF50"/>
                </a:solidFill>
                <a:latin typeface="Arial"/>
                <a:cs typeface="Arial"/>
              </a:rPr>
              <a:t>the file, </a:t>
            </a:r>
            <a:r>
              <a:rPr lang="en-US" sz="2000" dirty="0">
                <a:solidFill>
                  <a:srgbClr val="00AF50"/>
                </a:solidFill>
                <a:latin typeface="Arial"/>
                <a:cs typeface="Arial"/>
              </a:rPr>
              <a:t>we </a:t>
            </a:r>
            <a:r>
              <a:rPr lang="en-US" sz="2000" spc="-5" dirty="0">
                <a:solidFill>
                  <a:srgbClr val="00AF50"/>
                </a:solidFill>
                <a:latin typeface="Arial"/>
                <a:cs typeface="Arial"/>
              </a:rPr>
              <a:t>should </a:t>
            </a:r>
            <a:r>
              <a:rPr lang="en-US" sz="2000" dirty="0">
                <a:solidFill>
                  <a:srgbClr val="00AF50"/>
                </a:solidFill>
                <a:latin typeface="Arial"/>
                <a:cs typeface="Arial"/>
              </a:rPr>
              <a:t>close </a:t>
            </a:r>
            <a:r>
              <a:rPr lang="en-US" sz="2000" spc="-5" dirty="0">
                <a:solidFill>
                  <a:srgbClr val="00AF50"/>
                </a:solidFill>
                <a:latin typeface="Arial"/>
                <a:cs typeface="Arial"/>
              </a:rPr>
              <a:t>the</a:t>
            </a:r>
            <a:r>
              <a:rPr lang="en-US" sz="2000" spc="280" dirty="0">
                <a:solidFill>
                  <a:srgbClr val="00AF50"/>
                </a:solidFill>
                <a:latin typeface="Arial"/>
                <a:cs typeface="Arial"/>
              </a:rPr>
              <a:t> </a:t>
            </a:r>
            <a:r>
              <a:rPr lang="en-US" sz="2000" spc="-5" dirty="0">
                <a:solidFill>
                  <a:srgbClr val="00AF50"/>
                </a:solidFill>
                <a:latin typeface="Arial"/>
                <a:cs typeface="Arial"/>
              </a:rPr>
              <a:t>file.  </a:t>
            </a:r>
            <a:r>
              <a:rPr lang="en-US" sz="2000" dirty="0">
                <a:solidFill>
                  <a:srgbClr val="00AF50"/>
                </a:solidFill>
                <a:highlight>
                  <a:srgbClr val="FFFF00"/>
                </a:highlight>
                <a:latin typeface="Arial"/>
                <a:cs typeface="Arial"/>
              </a:rPr>
              <a:t>Closing a </a:t>
            </a:r>
            <a:r>
              <a:rPr lang="en-US" sz="2000" spc="-5" dirty="0">
                <a:solidFill>
                  <a:srgbClr val="00AF50"/>
                </a:solidFill>
                <a:highlight>
                  <a:srgbClr val="FFFF00"/>
                </a:highlight>
                <a:latin typeface="Arial"/>
                <a:cs typeface="Arial"/>
              </a:rPr>
              <a:t>file </a:t>
            </a:r>
            <a:r>
              <a:rPr lang="en-US" sz="2000" dirty="0">
                <a:solidFill>
                  <a:srgbClr val="00AF50"/>
                </a:solidFill>
                <a:highlight>
                  <a:srgbClr val="FFFF00"/>
                </a:highlight>
                <a:latin typeface="Arial"/>
                <a:cs typeface="Arial"/>
              </a:rPr>
              <a:t>releases </a:t>
            </a:r>
            <a:r>
              <a:rPr lang="en-US" sz="2000" spc="-5" dirty="0">
                <a:solidFill>
                  <a:srgbClr val="00AF50"/>
                </a:solidFill>
                <a:highlight>
                  <a:srgbClr val="FFFF00"/>
                </a:highlight>
                <a:latin typeface="Arial"/>
                <a:cs typeface="Arial"/>
              </a:rPr>
              <a:t>valuable system resources</a:t>
            </a:r>
            <a:r>
              <a:rPr lang="en-US" sz="2000" spc="-5" dirty="0">
                <a:solidFill>
                  <a:srgbClr val="00AF50"/>
                </a:solidFill>
                <a:latin typeface="Arial"/>
                <a:cs typeface="Arial"/>
              </a:rPr>
              <a:t>. </a:t>
            </a:r>
          </a:p>
          <a:p>
            <a:pPr marL="12700" marR="5080" algn="just">
              <a:lnSpc>
                <a:spcPct val="100000"/>
              </a:lnSpc>
            </a:pPr>
            <a:r>
              <a:rPr lang="en-US" sz="2000" spc="-10" dirty="0">
                <a:solidFill>
                  <a:srgbClr val="00AF50"/>
                </a:solidFill>
                <a:latin typeface="Arial"/>
                <a:cs typeface="Arial"/>
              </a:rPr>
              <a:t>In </a:t>
            </a:r>
            <a:r>
              <a:rPr lang="en-US" sz="2000" dirty="0">
                <a:solidFill>
                  <a:srgbClr val="00AF50"/>
                </a:solidFill>
                <a:latin typeface="Arial"/>
                <a:cs typeface="Arial"/>
              </a:rPr>
              <a:t>case </a:t>
            </a:r>
            <a:r>
              <a:rPr lang="en-US" sz="2000" spc="-5" dirty="0">
                <a:solidFill>
                  <a:srgbClr val="00AF50"/>
                </a:solidFill>
                <a:latin typeface="Arial"/>
                <a:cs typeface="Arial"/>
              </a:rPr>
              <a:t>we forgot </a:t>
            </a:r>
            <a:r>
              <a:rPr lang="en-US" sz="2000" spc="-10" dirty="0">
                <a:solidFill>
                  <a:srgbClr val="00AF50"/>
                </a:solidFill>
                <a:latin typeface="Arial"/>
                <a:cs typeface="Arial"/>
              </a:rPr>
              <a:t>to  </a:t>
            </a:r>
            <a:r>
              <a:rPr lang="en-US" sz="2000" dirty="0">
                <a:solidFill>
                  <a:srgbClr val="00AF50"/>
                </a:solidFill>
                <a:latin typeface="Arial"/>
                <a:cs typeface="Arial"/>
              </a:rPr>
              <a:t>close </a:t>
            </a:r>
            <a:r>
              <a:rPr lang="en-US" sz="2000" spc="-5" dirty="0">
                <a:solidFill>
                  <a:srgbClr val="00AF50"/>
                </a:solidFill>
                <a:latin typeface="Arial"/>
                <a:cs typeface="Arial"/>
              </a:rPr>
              <a:t>the file, </a:t>
            </a:r>
            <a:r>
              <a:rPr lang="en-US" sz="2000" dirty="0">
                <a:solidFill>
                  <a:srgbClr val="00AF50"/>
                </a:solidFill>
                <a:latin typeface="Arial"/>
                <a:cs typeface="Arial"/>
              </a:rPr>
              <a:t>Python </a:t>
            </a:r>
            <a:r>
              <a:rPr lang="en-US" sz="2000" spc="-5" dirty="0">
                <a:solidFill>
                  <a:srgbClr val="00AF50"/>
                </a:solidFill>
                <a:latin typeface="Arial"/>
                <a:cs typeface="Arial"/>
              </a:rPr>
              <a:t>automatically close </a:t>
            </a:r>
            <a:r>
              <a:rPr lang="en-US" sz="2000" dirty="0">
                <a:solidFill>
                  <a:srgbClr val="00AF50"/>
                </a:solidFill>
                <a:latin typeface="Arial"/>
                <a:cs typeface="Arial"/>
              </a:rPr>
              <a:t>the </a:t>
            </a:r>
            <a:r>
              <a:rPr lang="en-US" sz="2000" spc="-5" dirty="0">
                <a:solidFill>
                  <a:srgbClr val="00AF50"/>
                </a:solidFill>
                <a:latin typeface="Arial"/>
                <a:cs typeface="Arial"/>
              </a:rPr>
              <a:t>file when program ends </a:t>
            </a:r>
            <a:r>
              <a:rPr lang="en-US" sz="2000" dirty="0">
                <a:solidFill>
                  <a:srgbClr val="00AF50"/>
                </a:solidFill>
                <a:latin typeface="Arial"/>
                <a:cs typeface="Arial"/>
              </a:rPr>
              <a:t>or  </a:t>
            </a:r>
            <a:r>
              <a:rPr lang="en-US" sz="2000" spc="-5" dirty="0">
                <a:solidFill>
                  <a:srgbClr val="00AF50"/>
                </a:solidFill>
                <a:latin typeface="Arial"/>
                <a:cs typeface="Arial"/>
              </a:rPr>
              <a:t>file </a:t>
            </a:r>
            <a:r>
              <a:rPr lang="en-US" sz="2000" dirty="0">
                <a:solidFill>
                  <a:srgbClr val="00AF50"/>
                </a:solidFill>
                <a:latin typeface="Arial"/>
                <a:cs typeface="Arial"/>
              </a:rPr>
              <a:t>object </a:t>
            </a:r>
            <a:r>
              <a:rPr lang="en-US" sz="2000" spc="-5" dirty="0">
                <a:solidFill>
                  <a:srgbClr val="00AF50"/>
                </a:solidFill>
                <a:latin typeface="Arial"/>
                <a:cs typeface="Arial"/>
              </a:rPr>
              <a:t>is </a:t>
            </a:r>
            <a:r>
              <a:rPr lang="en-US" sz="2000" dirty="0">
                <a:solidFill>
                  <a:srgbClr val="00AF50"/>
                </a:solidFill>
                <a:latin typeface="Arial"/>
                <a:cs typeface="Arial"/>
              </a:rPr>
              <a:t>no </a:t>
            </a:r>
            <a:r>
              <a:rPr lang="en-US" sz="2000" spc="-5" dirty="0">
                <a:solidFill>
                  <a:srgbClr val="00AF50"/>
                </a:solidFill>
                <a:latin typeface="Arial"/>
                <a:cs typeface="Arial"/>
              </a:rPr>
              <a:t>longer referenced in </a:t>
            </a:r>
            <a:r>
              <a:rPr lang="en-US" sz="2000" dirty="0">
                <a:solidFill>
                  <a:srgbClr val="00AF50"/>
                </a:solidFill>
                <a:latin typeface="Arial"/>
                <a:cs typeface="Arial"/>
              </a:rPr>
              <a:t>the </a:t>
            </a:r>
            <a:r>
              <a:rPr lang="en-US" sz="2000" spc="-5" dirty="0">
                <a:solidFill>
                  <a:srgbClr val="00AF50"/>
                </a:solidFill>
                <a:latin typeface="Arial"/>
                <a:cs typeface="Arial"/>
              </a:rPr>
              <a:t>program. </a:t>
            </a:r>
          </a:p>
          <a:p>
            <a:pPr marL="12700" marR="5080" algn="just">
              <a:lnSpc>
                <a:spcPct val="100000"/>
              </a:lnSpc>
            </a:pPr>
            <a:endParaRPr lang="en-US" sz="2000" spc="-5" dirty="0">
              <a:solidFill>
                <a:srgbClr val="00AF50"/>
              </a:solidFill>
              <a:latin typeface="Arial"/>
              <a:cs typeface="Arial"/>
            </a:endParaRPr>
          </a:p>
          <a:p>
            <a:pPr marL="12700" marR="5080" algn="just"/>
            <a:r>
              <a:rPr lang="en-US" sz="2000" i="1" spc="-15" dirty="0">
                <a:solidFill>
                  <a:srgbClr val="00AF50"/>
                </a:solidFill>
                <a:highlight>
                  <a:srgbClr val="00FFFF"/>
                </a:highlight>
                <a:latin typeface="Arial"/>
                <a:cs typeface="Arial"/>
              </a:rPr>
              <a:t>However, </a:t>
            </a:r>
            <a:r>
              <a:rPr lang="en-US" sz="2000" i="1" spc="-5" dirty="0">
                <a:solidFill>
                  <a:srgbClr val="00AF50"/>
                </a:solidFill>
                <a:highlight>
                  <a:srgbClr val="00FFFF"/>
                </a:highlight>
                <a:latin typeface="Arial"/>
                <a:cs typeface="Arial"/>
              </a:rPr>
              <a:t>if our  </a:t>
            </a:r>
            <a:r>
              <a:rPr lang="en-US" sz="2000" i="1" dirty="0">
                <a:solidFill>
                  <a:srgbClr val="00AF50"/>
                </a:solidFill>
                <a:highlight>
                  <a:srgbClr val="00FFFF"/>
                </a:highlight>
                <a:latin typeface="Arial"/>
                <a:cs typeface="Arial"/>
              </a:rPr>
              <a:t>program </a:t>
            </a:r>
            <a:r>
              <a:rPr lang="en-US" sz="2000" i="1" spc="-5" dirty="0">
                <a:solidFill>
                  <a:srgbClr val="00AF50"/>
                </a:solidFill>
                <a:highlight>
                  <a:srgbClr val="00FFFF"/>
                </a:highlight>
                <a:latin typeface="Arial"/>
                <a:cs typeface="Arial"/>
              </a:rPr>
              <a:t>is large and we </a:t>
            </a:r>
            <a:r>
              <a:rPr lang="en-US" sz="2000" i="1" dirty="0">
                <a:solidFill>
                  <a:srgbClr val="00AF50"/>
                </a:solidFill>
                <a:highlight>
                  <a:srgbClr val="00FFFF"/>
                </a:highlight>
                <a:latin typeface="Arial"/>
                <a:cs typeface="Arial"/>
              </a:rPr>
              <a:t>are reading </a:t>
            </a:r>
            <a:r>
              <a:rPr lang="en-US" sz="2000" i="1" spc="-10" dirty="0">
                <a:solidFill>
                  <a:srgbClr val="00AF50"/>
                </a:solidFill>
                <a:highlight>
                  <a:srgbClr val="00FFFF"/>
                </a:highlight>
                <a:latin typeface="Arial"/>
                <a:cs typeface="Arial"/>
              </a:rPr>
              <a:t>or </a:t>
            </a:r>
            <a:r>
              <a:rPr lang="en-US" sz="2000" i="1" dirty="0">
                <a:solidFill>
                  <a:srgbClr val="00AF50"/>
                </a:solidFill>
                <a:highlight>
                  <a:srgbClr val="00FFFF"/>
                </a:highlight>
                <a:latin typeface="Arial"/>
                <a:cs typeface="Arial"/>
              </a:rPr>
              <a:t>writing multiple </a:t>
            </a:r>
            <a:r>
              <a:rPr lang="en-US" sz="2000" i="1" spc="-5" dirty="0">
                <a:solidFill>
                  <a:srgbClr val="00AF50"/>
                </a:solidFill>
                <a:highlight>
                  <a:srgbClr val="00FFFF"/>
                </a:highlight>
                <a:latin typeface="Arial"/>
                <a:cs typeface="Arial"/>
              </a:rPr>
              <a:t>files that </a:t>
            </a:r>
            <a:r>
              <a:rPr lang="en-US" sz="2000" i="1" dirty="0">
                <a:solidFill>
                  <a:srgbClr val="00AF50"/>
                </a:solidFill>
                <a:highlight>
                  <a:srgbClr val="00FFFF"/>
                </a:highlight>
                <a:latin typeface="Arial"/>
                <a:cs typeface="Arial"/>
              </a:rPr>
              <a:t>can  take significant </a:t>
            </a:r>
            <a:r>
              <a:rPr lang="en-US" sz="2000" i="1" spc="-5" dirty="0">
                <a:solidFill>
                  <a:srgbClr val="00AF50"/>
                </a:solidFill>
                <a:highlight>
                  <a:srgbClr val="00FFFF"/>
                </a:highlight>
                <a:latin typeface="Arial"/>
                <a:cs typeface="Arial"/>
              </a:rPr>
              <a:t>amount </a:t>
            </a:r>
            <a:r>
              <a:rPr lang="en-US" sz="2000" i="1" dirty="0">
                <a:solidFill>
                  <a:srgbClr val="00AF50"/>
                </a:solidFill>
                <a:highlight>
                  <a:srgbClr val="00FFFF"/>
                </a:highlight>
                <a:latin typeface="Arial"/>
                <a:cs typeface="Arial"/>
              </a:rPr>
              <a:t>of </a:t>
            </a:r>
            <a:r>
              <a:rPr lang="en-US" sz="2000" i="1" spc="-5" dirty="0">
                <a:solidFill>
                  <a:srgbClr val="00AF50"/>
                </a:solidFill>
                <a:highlight>
                  <a:srgbClr val="00FFFF"/>
                </a:highlight>
                <a:latin typeface="Arial"/>
                <a:cs typeface="Arial"/>
              </a:rPr>
              <a:t>resource </a:t>
            </a:r>
            <a:r>
              <a:rPr lang="en-US" sz="2000" i="1" dirty="0">
                <a:solidFill>
                  <a:srgbClr val="00AF50"/>
                </a:solidFill>
                <a:highlight>
                  <a:srgbClr val="00FFFF"/>
                </a:highlight>
                <a:latin typeface="Arial"/>
                <a:cs typeface="Arial"/>
              </a:rPr>
              <a:t>on </a:t>
            </a:r>
            <a:r>
              <a:rPr lang="en-US" sz="2000" i="1" spc="-5" dirty="0">
                <a:solidFill>
                  <a:srgbClr val="00AF50"/>
                </a:solidFill>
                <a:highlight>
                  <a:srgbClr val="00FFFF"/>
                </a:highlight>
                <a:latin typeface="Arial"/>
                <a:cs typeface="Arial"/>
              </a:rPr>
              <a:t>the system. If </a:t>
            </a:r>
            <a:r>
              <a:rPr lang="en-US" sz="2000" i="1" dirty="0">
                <a:solidFill>
                  <a:srgbClr val="00AF50"/>
                </a:solidFill>
                <a:highlight>
                  <a:srgbClr val="00FFFF"/>
                </a:highlight>
                <a:latin typeface="Arial"/>
                <a:cs typeface="Arial"/>
              </a:rPr>
              <a:t>we keep </a:t>
            </a:r>
            <a:r>
              <a:rPr lang="en-US" sz="2000" i="1" spc="-5" dirty="0">
                <a:solidFill>
                  <a:srgbClr val="00AF50"/>
                </a:solidFill>
                <a:highlight>
                  <a:srgbClr val="00FFFF"/>
                </a:highlight>
                <a:latin typeface="Arial"/>
                <a:cs typeface="Arial"/>
              </a:rPr>
              <a:t>opening  </a:t>
            </a:r>
            <a:r>
              <a:rPr lang="en-US" sz="2000" i="1" dirty="0">
                <a:solidFill>
                  <a:srgbClr val="00AF50"/>
                </a:solidFill>
                <a:highlight>
                  <a:srgbClr val="00FFFF"/>
                </a:highlight>
                <a:latin typeface="Arial"/>
                <a:cs typeface="Arial"/>
              </a:rPr>
              <a:t>new </a:t>
            </a:r>
            <a:r>
              <a:rPr lang="en-US" sz="2000" i="1" spc="-5" dirty="0">
                <a:solidFill>
                  <a:srgbClr val="00AF50"/>
                </a:solidFill>
                <a:highlight>
                  <a:srgbClr val="00FFFF"/>
                </a:highlight>
                <a:latin typeface="Arial"/>
                <a:cs typeface="Arial"/>
              </a:rPr>
              <a:t>files </a:t>
            </a:r>
            <a:r>
              <a:rPr lang="en-US" sz="2000" i="1" spc="-15" dirty="0">
                <a:solidFill>
                  <a:srgbClr val="00AF50"/>
                </a:solidFill>
                <a:highlight>
                  <a:srgbClr val="00FFFF"/>
                </a:highlight>
                <a:latin typeface="Arial"/>
                <a:cs typeface="Arial"/>
              </a:rPr>
              <a:t>carelessly, </a:t>
            </a:r>
            <a:r>
              <a:rPr lang="en-US" sz="2000" i="1" dirty="0">
                <a:solidFill>
                  <a:srgbClr val="00AF50"/>
                </a:solidFill>
                <a:highlight>
                  <a:srgbClr val="00FFFF"/>
                </a:highlight>
                <a:latin typeface="Arial"/>
                <a:cs typeface="Arial"/>
              </a:rPr>
              <a:t>we could run out of resources. </a:t>
            </a:r>
            <a:endParaRPr lang="en-US" sz="2000" i="1" dirty="0">
              <a:highlight>
                <a:srgbClr val="00FFFF"/>
              </a:highlight>
              <a:latin typeface="Arial"/>
              <a:cs typeface="Arial"/>
            </a:endParaRPr>
          </a:p>
          <a:p>
            <a:pPr marL="12700" marR="5080" algn="just">
              <a:lnSpc>
                <a:spcPct val="100000"/>
              </a:lnSpc>
            </a:pPr>
            <a:endParaRPr lang="en-US" sz="2000" spc="-5" dirty="0">
              <a:solidFill>
                <a:srgbClr val="00AF50"/>
              </a:solidFill>
              <a:latin typeface="Arial"/>
              <a:cs typeface="Arial"/>
            </a:endParaRPr>
          </a:p>
          <a:p>
            <a:pPr marL="12700" algn="just">
              <a:lnSpc>
                <a:spcPct val="100000"/>
              </a:lnSpc>
              <a:tabLst>
                <a:tab pos="356235" algn="l"/>
              </a:tabLst>
            </a:pPr>
            <a:endParaRPr sz="2000" dirty="0">
              <a:latin typeface="Arial"/>
              <a:cs typeface="Arial"/>
            </a:endParaRPr>
          </a:p>
        </p:txBody>
      </p:sp>
    </p:spTree>
    <p:extLst>
      <p:ext uri="{BB962C8B-B14F-4D97-AF65-F5344CB8AC3E}">
        <p14:creationId xmlns:p14="http://schemas.microsoft.com/office/powerpoint/2010/main" val="2646695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10005"/>
            <a:ext cx="5774640" cy="443070"/>
          </a:xfrm>
          <a:prstGeom prst="rect">
            <a:avLst/>
          </a:prstGeom>
        </p:spPr>
        <p:txBody>
          <a:bodyPr vert="horz" wrap="square" lIns="0" tIns="12065" rIns="0" bIns="0" rtlCol="0">
            <a:spAutoFit/>
          </a:bodyPr>
          <a:lstStyle/>
          <a:p>
            <a:pPr marL="12700">
              <a:lnSpc>
                <a:spcPct val="100000"/>
              </a:lnSpc>
              <a:spcBef>
                <a:spcPts val="95"/>
              </a:spcBef>
            </a:pPr>
            <a:r>
              <a:rPr sz="2800" b="1" spc="-5" dirty="0">
                <a:solidFill>
                  <a:srgbClr val="FF0000"/>
                </a:solidFill>
                <a:latin typeface="Arial"/>
                <a:cs typeface="Arial"/>
              </a:rPr>
              <a:t>open</a:t>
            </a:r>
            <a:r>
              <a:rPr sz="2800" b="1" spc="-50" dirty="0">
                <a:solidFill>
                  <a:srgbClr val="FF0000"/>
                </a:solidFill>
                <a:latin typeface="Arial"/>
                <a:cs typeface="Arial"/>
              </a:rPr>
              <a:t> </a:t>
            </a:r>
            <a:r>
              <a:rPr lang="en-US" sz="2800" b="1" spc="-5" dirty="0">
                <a:solidFill>
                  <a:srgbClr val="FF0000"/>
                </a:solidFill>
                <a:latin typeface="Arial"/>
                <a:cs typeface="Arial"/>
              </a:rPr>
              <a:t>() </a:t>
            </a:r>
            <a:r>
              <a:rPr sz="2800" b="1" spc="-5" dirty="0">
                <a:solidFill>
                  <a:srgbClr val="FF0000"/>
                </a:solidFill>
                <a:latin typeface="Arial"/>
                <a:cs typeface="Arial"/>
              </a:rPr>
              <a:t>-</a:t>
            </a:r>
            <a:r>
              <a:rPr lang="en-US" sz="2800" b="1" dirty="0">
                <a:solidFill>
                  <a:srgbClr val="00AF50"/>
                </a:solidFill>
                <a:latin typeface="Arial"/>
                <a:cs typeface="Arial"/>
              </a:rPr>
              <a:t> built</a:t>
            </a:r>
            <a:r>
              <a:rPr lang="en-US" sz="2800" b="1" spc="335" dirty="0">
                <a:solidFill>
                  <a:srgbClr val="00AF50"/>
                </a:solidFill>
                <a:latin typeface="Arial"/>
                <a:cs typeface="Arial"/>
              </a:rPr>
              <a:t> </a:t>
            </a:r>
            <a:r>
              <a:rPr lang="en-US" sz="2800" b="1" spc="-5" dirty="0">
                <a:solidFill>
                  <a:srgbClr val="00AF50"/>
                </a:solidFill>
                <a:latin typeface="Arial"/>
                <a:cs typeface="Arial"/>
              </a:rPr>
              <a:t>in</a:t>
            </a:r>
            <a:r>
              <a:rPr lang="en-US" sz="2800" b="1" spc="320" dirty="0">
                <a:solidFill>
                  <a:srgbClr val="00AF50"/>
                </a:solidFill>
                <a:latin typeface="Arial"/>
                <a:cs typeface="Arial"/>
              </a:rPr>
              <a:t> </a:t>
            </a:r>
            <a:r>
              <a:rPr lang="en-US" sz="2800" b="1" spc="-5" dirty="0">
                <a:solidFill>
                  <a:srgbClr val="00AF50"/>
                </a:solidFill>
                <a:latin typeface="Arial"/>
                <a:cs typeface="Arial"/>
              </a:rPr>
              <a:t>function</a:t>
            </a:r>
            <a:r>
              <a:rPr lang="en-US" sz="2800" b="1" spc="320" dirty="0">
                <a:solidFill>
                  <a:srgbClr val="00AF50"/>
                </a:solidFill>
                <a:latin typeface="Arial"/>
                <a:cs typeface="Arial"/>
              </a:rPr>
              <a:t> </a:t>
            </a:r>
            <a:endParaRPr sz="2800" dirty="0">
              <a:latin typeface="Arial"/>
              <a:cs typeface="Arial"/>
            </a:endParaRPr>
          </a:p>
        </p:txBody>
      </p:sp>
      <p:sp>
        <p:nvSpPr>
          <p:cNvPr id="13" name="object 13"/>
          <p:cNvSpPr txBox="1"/>
          <p:nvPr/>
        </p:nvSpPr>
        <p:spPr>
          <a:xfrm>
            <a:off x="228600" y="1445003"/>
            <a:ext cx="8763000" cy="4014561"/>
          </a:xfrm>
          <a:prstGeom prst="rect">
            <a:avLst/>
          </a:prstGeom>
        </p:spPr>
        <p:txBody>
          <a:bodyPr vert="horz" wrap="square" lIns="0" tIns="13335" rIns="0" bIns="0" rtlCol="0">
            <a:spAutoFit/>
          </a:bodyPr>
          <a:lstStyle/>
          <a:p>
            <a:pPr marL="12700">
              <a:lnSpc>
                <a:spcPct val="100000"/>
              </a:lnSpc>
            </a:pPr>
            <a:endParaRPr lang="en-US" sz="2000" b="1" spc="-5" dirty="0">
              <a:solidFill>
                <a:srgbClr val="FF0000"/>
              </a:solidFill>
              <a:latin typeface="Arial"/>
              <a:cs typeface="Arial"/>
            </a:endParaRPr>
          </a:p>
          <a:p>
            <a:pPr marL="12700">
              <a:lnSpc>
                <a:spcPct val="100000"/>
              </a:lnSpc>
            </a:pPr>
            <a:r>
              <a:rPr sz="2000" b="1" spc="-5" dirty="0">
                <a:solidFill>
                  <a:srgbClr val="FF0000"/>
                </a:solidFill>
                <a:latin typeface="Arial"/>
                <a:cs typeface="Arial"/>
              </a:rPr>
              <a:t>Syntax</a:t>
            </a:r>
            <a:endParaRPr sz="2000" dirty="0">
              <a:latin typeface="Arial"/>
              <a:cs typeface="Arial"/>
            </a:endParaRPr>
          </a:p>
          <a:p>
            <a:pPr marL="12700" marR="482600">
              <a:lnSpc>
                <a:spcPct val="100000"/>
              </a:lnSpc>
            </a:pPr>
            <a:r>
              <a:rPr lang="en-US" sz="2000" b="1" dirty="0" err="1">
                <a:solidFill>
                  <a:srgbClr val="00AF50"/>
                </a:solidFill>
                <a:latin typeface="Arial"/>
                <a:cs typeface="Arial"/>
              </a:rPr>
              <a:t>f</a:t>
            </a:r>
            <a:r>
              <a:rPr sz="2000" b="1" dirty="0" err="1">
                <a:solidFill>
                  <a:srgbClr val="00AF50"/>
                </a:solidFill>
                <a:latin typeface="Arial"/>
                <a:cs typeface="Arial"/>
              </a:rPr>
              <a:t>ile</a:t>
            </a:r>
            <a:r>
              <a:rPr lang="en-US" sz="2000" b="1" dirty="0" err="1">
                <a:solidFill>
                  <a:srgbClr val="00AF50"/>
                </a:solidFill>
                <a:latin typeface="Arial"/>
                <a:cs typeface="Arial"/>
              </a:rPr>
              <a:t>_</a:t>
            </a:r>
            <a:r>
              <a:rPr sz="2000" b="1" dirty="0" err="1">
                <a:solidFill>
                  <a:srgbClr val="00AF50"/>
                </a:solidFill>
                <a:latin typeface="Arial"/>
                <a:cs typeface="Arial"/>
              </a:rPr>
              <a:t>object</a:t>
            </a:r>
            <a:r>
              <a:rPr lang="en-US" sz="2000" b="1" dirty="0">
                <a:solidFill>
                  <a:srgbClr val="00AF50"/>
                </a:solidFill>
                <a:latin typeface="Arial"/>
                <a:cs typeface="Arial"/>
              </a:rPr>
              <a:t>/</a:t>
            </a:r>
            <a:r>
              <a:rPr lang="en-US" sz="2000" b="1" dirty="0" err="1">
                <a:solidFill>
                  <a:srgbClr val="00AF50"/>
                </a:solidFill>
                <a:latin typeface="Arial"/>
                <a:cs typeface="Arial"/>
              </a:rPr>
              <a:t>file_handler</a:t>
            </a:r>
            <a:r>
              <a:rPr sz="2000" b="1" dirty="0">
                <a:solidFill>
                  <a:srgbClr val="00AF50"/>
                </a:solidFill>
                <a:latin typeface="Arial"/>
                <a:cs typeface="Arial"/>
              </a:rPr>
              <a:t> = </a:t>
            </a:r>
            <a:r>
              <a:rPr sz="2000" b="1" spc="-5" dirty="0">
                <a:solidFill>
                  <a:srgbClr val="00AF50"/>
                </a:solidFill>
                <a:latin typeface="Arial"/>
                <a:cs typeface="Arial"/>
              </a:rPr>
              <a:t>open</a:t>
            </a:r>
            <a:r>
              <a:rPr sz="1600" b="1" spc="-5" dirty="0">
                <a:solidFill>
                  <a:srgbClr val="00AF50"/>
                </a:solidFill>
                <a:latin typeface="Arial"/>
                <a:cs typeface="Arial"/>
              </a:rPr>
              <a:t>(&lt;</a:t>
            </a:r>
            <a:r>
              <a:rPr sz="1600" b="1" spc="-5" dirty="0">
                <a:solidFill>
                  <a:srgbClr val="FF0000"/>
                </a:solidFill>
                <a:latin typeface="Arial"/>
                <a:cs typeface="Arial"/>
              </a:rPr>
              <a:t>file_name</a:t>
            </a:r>
            <a:r>
              <a:rPr sz="1600" b="1" spc="-5" dirty="0">
                <a:solidFill>
                  <a:srgbClr val="00AF50"/>
                </a:solidFill>
                <a:latin typeface="Arial"/>
                <a:cs typeface="Arial"/>
              </a:rPr>
              <a:t>&gt;, </a:t>
            </a:r>
            <a:r>
              <a:rPr sz="1600" b="1" dirty="0">
                <a:solidFill>
                  <a:srgbClr val="00AF50"/>
                </a:solidFill>
                <a:latin typeface="Arial"/>
                <a:cs typeface="Arial"/>
              </a:rPr>
              <a:t>&lt;</a:t>
            </a:r>
            <a:r>
              <a:rPr sz="1600" b="1" dirty="0">
                <a:solidFill>
                  <a:srgbClr val="FF0000"/>
                </a:solidFill>
                <a:latin typeface="Arial"/>
                <a:cs typeface="Arial"/>
              </a:rPr>
              <a:t>access_mode</a:t>
            </a:r>
            <a:r>
              <a:rPr sz="1600" b="1" dirty="0">
                <a:solidFill>
                  <a:srgbClr val="00AF50"/>
                </a:solidFill>
                <a:latin typeface="Arial"/>
                <a:cs typeface="Arial"/>
              </a:rPr>
              <a:t>&gt;,&lt; </a:t>
            </a:r>
            <a:r>
              <a:rPr sz="1600" b="1" dirty="0">
                <a:solidFill>
                  <a:srgbClr val="FF0000"/>
                </a:solidFill>
                <a:latin typeface="Arial"/>
                <a:cs typeface="Arial"/>
              </a:rPr>
              <a:t>buffering</a:t>
            </a:r>
            <a:r>
              <a:rPr sz="1600" b="1" dirty="0">
                <a:solidFill>
                  <a:srgbClr val="00AF50"/>
                </a:solidFill>
                <a:latin typeface="Arial"/>
                <a:cs typeface="Arial"/>
              </a:rPr>
              <a:t>&gt;</a:t>
            </a:r>
            <a:r>
              <a:rPr sz="2000" b="1" dirty="0">
                <a:solidFill>
                  <a:srgbClr val="00AF50"/>
                </a:solidFill>
                <a:latin typeface="Arial"/>
                <a:cs typeface="Arial"/>
              </a:rPr>
              <a:t>)  </a:t>
            </a:r>
            <a:endParaRPr lang="en-US" sz="2000" b="1" dirty="0">
              <a:solidFill>
                <a:srgbClr val="00AF50"/>
              </a:solidFill>
              <a:latin typeface="Arial"/>
              <a:cs typeface="Arial"/>
            </a:endParaRPr>
          </a:p>
          <a:p>
            <a:pPr marL="12700" marR="482600">
              <a:lnSpc>
                <a:spcPct val="100000"/>
              </a:lnSpc>
            </a:pPr>
            <a:endParaRPr lang="en-US" sz="2000" b="1" dirty="0">
              <a:solidFill>
                <a:srgbClr val="00AF50"/>
              </a:solidFill>
              <a:latin typeface="Arial"/>
              <a:cs typeface="Arial"/>
            </a:endParaRPr>
          </a:p>
          <a:p>
            <a:pPr marL="12700" marR="482600">
              <a:lnSpc>
                <a:spcPct val="100000"/>
              </a:lnSpc>
            </a:pPr>
            <a:r>
              <a:rPr sz="2000" b="1" dirty="0" err="1">
                <a:solidFill>
                  <a:srgbClr val="FF0000"/>
                </a:solidFill>
                <a:latin typeface="Arial"/>
                <a:cs typeface="Arial"/>
              </a:rPr>
              <a:t>file_name</a:t>
            </a:r>
            <a:r>
              <a:rPr sz="2000" b="1" dirty="0">
                <a:solidFill>
                  <a:srgbClr val="FF0000"/>
                </a:solidFill>
                <a:latin typeface="Arial"/>
                <a:cs typeface="Arial"/>
              </a:rPr>
              <a:t> </a:t>
            </a:r>
            <a:r>
              <a:rPr sz="2000" b="1" dirty="0">
                <a:solidFill>
                  <a:srgbClr val="00AF50"/>
                </a:solidFill>
                <a:latin typeface="Arial"/>
                <a:cs typeface="Arial"/>
              </a:rPr>
              <a:t>= name of the file ,enclosed in double quotes.  </a:t>
            </a:r>
            <a:endParaRPr lang="en-US" sz="2000" b="1" dirty="0">
              <a:solidFill>
                <a:srgbClr val="00AF50"/>
              </a:solidFill>
              <a:latin typeface="Arial"/>
              <a:cs typeface="Arial"/>
            </a:endParaRPr>
          </a:p>
          <a:p>
            <a:pPr marL="12700" marR="482600">
              <a:lnSpc>
                <a:spcPct val="100000"/>
              </a:lnSpc>
            </a:pPr>
            <a:endParaRPr lang="en-US" sz="2000" b="1" dirty="0">
              <a:solidFill>
                <a:srgbClr val="00AF50"/>
              </a:solidFill>
              <a:latin typeface="Arial"/>
              <a:cs typeface="Arial"/>
            </a:endParaRPr>
          </a:p>
          <a:p>
            <a:pPr marL="12700" marR="482600">
              <a:lnSpc>
                <a:spcPct val="100000"/>
              </a:lnSpc>
            </a:pPr>
            <a:r>
              <a:rPr sz="2000" b="1" dirty="0" err="1">
                <a:solidFill>
                  <a:srgbClr val="FF0000"/>
                </a:solidFill>
                <a:latin typeface="Arial"/>
                <a:cs typeface="Arial"/>
              </a:rPr>
              <a:t>access_mode</a:t>
            </a:r>
            <a:r>
              <a:rPr sz="2000" b="1" dirty="0">
                <a:solidFill>
                  <a:srgbClr val="00AF50"/>
                </a:solidFill>
                <a:latin typeface="Arial"/>
                <a:cs typeface="Arial"/>
              </a:rPr>
              <a:t>= </a:t>
            </a:r>
            <a:r>
              <a:rPr lang="en-US" sz="2000" b="1" dirty="0">
                <a:solidFill>
                  <a:srgbClr val="00AF50"/>
                </a:solidFill>
                <a:latin typeface="Arial"/>
                <a:cs typeface="Arial"/>
              </a:rPr>
              <a:t>It is </a:t>
            </a:r>
            <a:r>
              <a:rPr lang="en-US" sz="2000" b="1" dirty="0">
                <a:solidFill>
                  <a:srgbClr val="00AF50"/>
                </a:solidFill>
                <a:highlight>
                  <a:srgbClr val="00FFFF"/>
                </a:highlight>
                <a:latin typeface="Arial"/>
                <a:cs typeface="Arial"/>
              </a:rPr>
              <a:t>also called file mode</a:t>
            </a:r>
            <a:r>
              <a:rPr lang="en-US" sz="2000" b="1" dirty="0">
                <a:solidFill>
                  <a:srgbClr val="00AF50"/>
                </a:solidFill>
                <a:latin typeface="Arial"/>
                <a:cs typeface="Arial"/>
              </a:rPr>
              <a:t>. </a:t>
            </a:r>
            <a:r>
              <a:rPr sz="2000" b="1" dirty="0">
                <a:solidFill>
                  <a:srgbClr val="00AF50"/>
                </a:solidFill>
                <a:latin typeface="Arial"/>
                <a:cs typeface="Arial"/>
              </a:rPr>
              <a:t>Determines the </a:t>
            </a:r>
            <a:r>
              <a:rPr sz="2000" b="1" spc="5" dirty="0">
                <a:solidFill>
                  <a:srgbClr val="00AF50"/>
                </a:solidFill>
                <a:latin typeface="Arial"/>
                <a:cs typeface="Arial"/>
              </a:rPr>
              <a:t>what </a:t>
            </a:r>
            <a:r>
              <a:rPr sz="2000" b="1" dirty="0">
                <a:solidFill>
                  <a:srgbClr val="00AF50"/>
                </a:solidFill>
                <a:latin typeface="Arial"/>
                <a:cs typeface="Arial"/>
              </a:rPr>
              <a:t>kind of operations can</a:t>
            </a:r>
            <a:r>
              <a:rPr sz="2000" b="1" spc="-245" dirty="0">
                <a:solidFill>
                  <a:srgbClr val="00AF50"/>
                </a:solidFill>
                <a:latin typeface="Arial"/>
                <a:cs typeface="Arial"/>
              </a:rPr>
              <a:t> </a:t>
            </a:r>
            <a:r>
              <a:rPr sz="2000" b="1" dirty="0">
                <a:solidFill>
                  <a:srgbClr val="00AF50"/>
                </a:solidFill>
                <a:latin typeface="Arial"/>
                <a:cs typeface="Arial"/>
              </a:rPr>
              <a:t>be  performed with </a:t>
            </a:r>
            <a:r>
              <a:rPr sz="2000" b="1" spc="-5" dirty="0">
                <a:solidFill>
                  <a:srgbClr val="00AF50"/>
                </a:solidFill>
                <a:latin typeface="Arial"/>
                <a:cs typeface="Arial"/>
              </a:rPr>
              <a:t>file,like </a:t>
            </a:r>
            <a:r>
              <a:rPr sz="2000" b="1" dirty="0">
                <a:solidFill>
                  <a:srgbClr val="00AF50"/>
                </a:solidFill>
                <a:latin typeface="Arial"/>
                <a:cs typeface="Arial"/>
              </a:rPr>
              <a:t>read,write</a:t>
            </a:r>
            <a:r>
              <a:rPr sz="2000" b="1" spc="-140" dirty="0">
                <a:solidFill>
                  <a:srgbClr val="00AF50"/>
                </a:solidFill>
                <a:latin typeface="Arial"/>
                <a:cs typeface="Arial"/>
              </a:rPr>
              <a:t> </a:t>
            </a:r>
            <a:r>
              <a:rPr sz="2000" b="1" dirty="0">
                <a:solidFill>
                  <a:srgbClr val="00AF50"/>
                </a:solidFill>
                <a:latin typeface="Arial"/>
                <a:cs typeface="Arial"/>
              </a:rPr>
              <a:t>etc.</a:t>
            </a:r>
            <a:endParaRPr sz="2000" dirty="0">
              <a:latin typeface="Arial"/>
              <a:cs typeface="Arial"/>
            </a:endParaRPr>
          </a:p>
          <a:p>
            <a:pPr marL="12700" marR="15240" algn="just">
              <a:lnSpc>
                <a:spcPct val="100000"/>
              </a:lnSpc>
              <a:spcBef>
                <a:spcPts val="5"/>
              </a:spcBef>
            </a:pPr>
            <a:r>
              <a:rPr lang="en-US" sz="2000" b="1" dirty="0">
                <a:solidFill>
                  <a:srgbClr val="FF0000"/>
                </a:solidFill>
                <a:highlight>
                  <a:srgbClr val="00FFFF"/>
                </a:highlight>
                <a:latin typeface="Arial"/>
                <a:cs typeface="Arial"/>
              </a:rPr>
              <a:t>If no mode is specified then the file will open in read mode.</a:t>
            </a:r>
          </a:p>
          <a:p>
            <a:pPr marL="12700" marR="15240" algn="just">
              <a:lnSpc>
                <a:spcPct val="100000"/>
              </a:lnSpc>
              <a:spcBef>
                <a:spcPts val="5"/>
              </a:spcBef>
            </a:pPr>
            <a:endParaRPr lang="en-US" sz="2000" b="1" dirty="0">
              <a:solidFill>
                <a:srgbClr val="FF0000"/>
              </a:solidFill>
              <a:latin typeface="Arial"/>
              <a:cs typeface="Arial"/>
            </a:endParaRPr>
          </a:p>
          <a:p>
            <a:pPr marL="12700" marR="15240" algn="just">
              <a:lnSpc>
                <a:spcPct val="100000"/>
              </a:lnSpc>
              <a:spcBef>
                <a:spcPts val="5"/>
              </a:spcBef>
            </a:pPr>
            <a:r>
              <a:rPr sz="2000" b="1" dirty="0">
                <a:solidFill>
                  <a:srgbClr val="FF0000"/>
                </a:solidFill>
                <a:latin typeface="Arial"/>
                <a:cs typeface="Arial"/>
              </a:rPr>
              <a:t>Buffering </a:t>
            </a:r>
            <a:r>
              <a:rPr sz="2000" b="1" dirty="0">
                <a:solidFill>
                  <a:srgbClr val="00AF50"/>
                </a:solidFill>
                <a:latin typeface="Arial"/>
                <a:cs typeface="Arial"/>
              </a:rPr>
              <a:t>= for no buffering set it to 0.for </a:t>
            </a:r>
            <a:r>
              <a:rPr sz="2000" b="1" spc="-5" dirty="0">
                <a:solidFill>
                  <a:srgbClr val="00AF50"/>
                </a:solidFill>
                <a:latin typeface="Arial"/>
                <a:cs typeface="Arial"/>
              </a:rPr>
              <a:t>line </a:t>
            </a:r>
            <a:r>
              <a:rPr sz="2000" b="1" dirty="0">
                <a:solidFill>
                  <a:srgbClr val="00AF50"/>
                </a:solidFill>
                <a:latin typeface="Arial"/>
                <a:cs typeface="Arial"/>
              </a:rPr>
              <a:t>buffering set it to</a:t>
            </a:r>
            <a:r>
              <a:rPr sz="2000" b="1" spc="-265" dirty="0">
                <a:solidFill>
                  <a:srgbClr val="00AF50"/>
                </a:solidFill>
                <a:latin typeface="Arial"/>
                <a:cs typeface="Arial"/>
              </a:rPr>
              <a:t> </a:t>
            </a:r>
            <a:r>
              <a:rPr sz="2000" b="1" spc="-5" dirty="0">
                <a:solidFill>
                  <a:srgbClr val="00AF50"/>
                </a:solidFill>
                <a:latin typeface="Arial"/>
                <a:cs typeface="Arial"/>
              </a:rPr>
              <a:t>1.if  </a:t>
            </a:r>
            <a:r>
              <a:rPr sz="2000" b="1" dirty="0">
                <a:solidFill>
                  <a:srgbClr val="00AF50"/>
                </a:solidFill>
                <a:latin typeface="Arial"/>
                <a:cs typeface="Arial"/>
              </a:rPr>
              <a:t>it is greater than 1 ,then it is buffer size.if it is </a:t>
            </a:r>
            <a:r>
              <a:rPr sz="2000" b="1" spc="-5" dirty="0">
                <a:solidFill>
                  <a:srgbClr val="00AF50"/>
                </a:solidFill>
                <a:latin typeface="Arial"/>
                <a:cs typeface="Arial"/>
              </a:rPr>
              <a:t>negative </a:t>
            </a:r>
            <a:r>
              <a:rPr sz="2000" b="1" dirty="0">
                <a:solidFill>
                  <a:srgbClr val="00AF50"/>
                </a:solidFill>
                <a:latin typeface="Arial"/>
                <a:cs typeface="Arial"/>
              </a:rPr>
              <a:t>then buffer  size is </a:t>
            </a:r>
            <a:r>
              <a:rPr sz="2000" b="1" spc="-5" dirty="0">
                <a:solidFill>
                  <a:srgbClr val="00AF50"/>
                </a:solidFill>
                <a:latin typeface="Arial"/>
                <a:cs typeface="Arial"/>
              </a:rPr>
              <a:t>system</a:t>
            </a:r>
            <a:r>
              <a:rPr sz="2000" b="1" spc="-40" dirty="0">
                <a:solidFill>
                  <a:srgbClr val="00AF50"/>
                </a:solidFill>
                <a:latin typeface="Arial"/>
                <a:cs typeface="Arial"/>
              </a:rPr>
              <a:t> </a:t>
            </a:r>
            <a:r>
              <a:rPr sz="2000" b="1" dirty="0">
                <a:solidFill>
                  <a:srgbClr val="00AF50"/>
                </a:solidFill>
                <a:latin typeface="Arial"/>
                <a:cs typeface="Arial"/>
              </a:rPr>
              <a:t>default.</a:t>
            </a:r>
            <a:endParaRPr sz="2000" dirty="0">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547116" y="16764"/>
            <a:ext cx="3083560" cy="647700"/>
          </a:xfrm>
          <a:custGeom>
            <a:avLst/>
            <a:gdLst/>
            <a:ahLst/>
            <a:cxnLst/>
            <a:rect l="l" t="t" r="r" b="b"/>
            <a:pathLst>
              <a:path w="3083560" h="647700">
                <a:moveTo>
                  <a:pt x="0" y="647700"/>
                </a:moveTo>
                <a:lnTo>
                  <a:pt x="3083052" y="647700"/>
                </a:lnTo>
                <a:lnTo>
                  <a:pt x="3083052" y="0"/>
                </a:lnTo>
                <a:lnTo>
                  <a:pt x="0" y="0"/>
                </a:lnTo>
                <a:lnTo>
                  <a:pt x="0" y="647700"/>
                </a:lnTo>
                <a:close/>
              </a:path>
            </a:pathLst>
          </a:custGeom>
          <a:solidFill>
            <a:srgbClr val="FAFFD1"/>
          </a:solidFill>
        </p:spPr>
        <p:txBody>
          <a:bodyPr wrap="square" lIns="0" tIns="0" rIns="0" bIns="0" rtlCol="0"/>
          <a:lstStyle/>
          <a:p>
            <a:endParaRPr/>
          </a:p>
        </p:txBody>
      </p:sp>
      <p:sp>
        <p:nvSpPr>
          <p:cNvPr id="3" name="object 3"/>
          <p:cNvSpPr txBox="1">
            <a:spLocks noGrp="1"/>
          </p:cNvSpPr>
          <p:nvPr>
            <p:ph type="title"/>
          </p:nvPr>
        </p:nvSpPr>
        <p:spPr>
          <a:xfrm>
            <a:off x="626160" y="37922"/>
            <a:ext cx="2895600" cy="574675"/>
          </a:xfrm>
          <a:prstGeom prst="rect">
            <a:avLst/>
          </a:prstGeom>
        </p:spPr>
        <p:txBody>
          <a:bodyPr vert="horz" wrap="square" lIns="0" tIns="12700" rIns="0" bIns="0" rtlCol="0">
            <a:spAutoFit/>
          </a:bodyPr>
          <a:lstStyle/>
          <a:p>
            <a:pPr marL="12700">
              <a:lnSpc>
                <a:spcPct val="100000"/>
              </a:lnSpc>
              <a:spcBef>
                <a:spcPts val="100"/>
              </a:spcBef>
            </a:pPr>
            <a:r>
              <a:rPr spc="-5" dirty="0"/>
              <a:t>File</a:t>
            </a:r>
            <a:r>
              <a:rPr spc="-80" dirty="0"/>
              <a:t> </a:t>
            </a:r>
            <a:r>
              <a:rPr dirty="0"/>
              <a:t>Handling</a:t>
            </a:r>
          </a:p>
        </p:txBody>
      </p:sp>
      <p:sp>
        <p:nvSpPr>
          <p:cNvPr id="4" name="object 4"/>
          <p:cNvSpPr/>
          <p:nvPr/>
        </p:nvSpPr>
        <p:spPr>
          <a:xfrm>
            <a:off x="576833" y="665226"/>
            <a:ext cx="7560945" cy="0"/>
          </a:xfrm>
          <a:custGeom>
            <a:avLst/>
            <a:gdLst/>
            <a:ahLst/>
            <a:cxnLst/>
            <a:rect l="l" t="t" r="r" b="b"/>
            <a:pathLst>
              <a:path w="7560945">
                <a:moveTo>
                  <a:pt x="0" y="0"/>
                </a:moveTo>
                <a:lnTo>
                  <a:pt x="7560818" y="0"/>
                </a:lnTo>
              </a:path>
            </a:pathLst>
          </a:custGeom>
          <a:ln w="50292">
            <a:solidFill>
              <a:srgbClr val="000000"/>
            </a:solidFill>
          </a:ln>
        </p:spPr>
        <p:txBody>
          <a:bodyPr wrap="square" lIns="0" tIns="0" rIns="0" bIns="0" rtlCol="0"/>
          <a:lstStyle/>
          <a:p>
            <a:endParaRPr/>
          </a:p>
        </p:txBody>
      </p:sp>
      <p:sp>
        <p:nvSpPr>
          <p:cNvPr id="12" name="object 12"/>
          <p:cNvSpPr txBox="1"/>
          <p:nvPr/>
        </p:nvSpPr>
        <p:spPr>
          <a:xfrm>
            <a:off x="626160" y="810005"/>
            <a:ext cx="7579995" cy="443070"/>
          </a:xfrm>
          <a:prstGeom prst="rect">
            <a:avLst/>
          </a:prstGeom>
        </p:spPr>
        <p:txBody>
          <a:bodyPr vert="horz" wrap="square" lIns="0" tIns="12065" rIns="0" bIns="0" rtlCol="0">
            <a:spAutoFit/>
          </a:bodyPr>
          <a:lstStyle/>
          <a:p>
            <a:pPr marL="12700">
              <a:lnSpc>
                <a:spcPct val="100000"/>
              </a:lnSpc>
              <a:spcBef>
                <a:spcPts val="95"/>
              </a:spcBef>
            </a:pPr>
            <a:r>
              <a:rPr lang="en-US" sz="2800" b="1" spc="-5" dirty="0">
                <a:solidFill>
                  <a:srgbClr val="FF0000"/>
                </a:solidFill>
                <a:latin typeface="Arial"/>
                <a:cs typeface="Arial"/>
              </a:rPr>
              <a:t>Opening file</a:t>
            </a:r>
          </a:p>
        </p:txBody>
      </p:sp>
      <p:sp>
        <p:nvSpPr>
          <p:cNvPr id="13" name="object 12">
            <a:extLst>
              <a:ext uri="{FF2B5EF4-FFF2-40B4-BE49-F238E27FC236}">
                <a16:creationId xmlns:a16="http://schemas.microsoft.com/office/drawing/2014/main" xmlns="" id="{FB83CDEF-B2C1-4352-A5F9-18B0D9809297}"/>
              </a:ext>
            </a:extLst>
          </p:cNvPr>
          <p:cNvSpPr txBox="1"/>
          <p:nvPr/>
        </p:nvSpPr>
        <p:spPr>
          <a:xfrm>
            <a:off x="228600" y="1397853"/>
            <a:ext cx="8686800" cy="1787028"/>
          </a:xfrm>
          <a:prstGeom prst="rect">
            <a:avLst/>
          </a:prstGeom>
        </p:spPr>
        <p:txBody>
          <a:bodyPr vert="horz" wrap="square" lIns="0" tIns="12065" rIns="0" bIns="0" rtlCol="0">
            <a:spAutoFit/>
          </a:bodyPr>
          <a:lstStyle/>
          <a:p>
            <a:pPr marL="12700">
              <a:lnSpc>
                <a:spcPct val="100000"/>
              </a:lnSpc>
              <a:spcBef>
                <a:spcPts val="95"/>
              </a:spcBef>
            </a:pPr>
            <a:r>
              <a:rPr lang="en-US" sz="2800" b="1" spc="-5" dirty="0">
                <a:solidFill>
                  <a:schemeClr val="tx2">
                    <a:lumMod val="60000"/>
                    <a:lumOff val="40000"/>
                  </a:schemeClr>
                </a:solidFill>
                <a:latin typeface="Arial"/>
                <a:cs typeface="Arial"/>
              </a:rPr>
              <a:t>F=open(“</a:t>
            </a:r>
            <a:r>
              <a:rPr lang="en-US" sz="2800" b="1" spc="-5" dirty="0" err="1">
                <a:solidFill>
                  <a:schemeClr val="tx2">
                    <a:lumMod val="60000"/>
                    <a:lumOff val="40000"/>
                  </a:schemeClr>
                </a:solidFill>
                <a:latin typeface="Arial"/>
                <a:cs typeface="Arial"/>
              </a:rPr>
              <a:t>notes.txt”,”r</a:t>
            </a:r>
            <a:r>
              <a:rPr lang="en-US" sz="2800" b="1" spc="-5" dirty="0">
                <a:solidFill>
                  <a:schemeClr val="tx2">
                    <a:lumMod val="60000"/>
                    <a:lumOff val="40000"/>
                  </a:schemeClr>
                </a:solidFill>
                <a:latin typeface="Arial"/>
                <a:cs typeface="Arial"/>
              </a:rPr>
              <a:t>”)  </a:t>
            </a:r>
            <a:r>
              <a:rPr lang="en-US" sz="1400" b="1" spc="-5" dirty="0">
                <a:solidFill>
                  <a:schemeClr val="tx2">
                    <a:lumMod val="60000"/>
                    <a:lumOff val="40000"/>
                  </a:schemeClr>
                </a:solidFill>
                <a:highlight>
                  <a:srgbClr val="00FFFF"/>
                </a:highlight>
                <a:latin typeface="Arial"/>
                <a:cs typeface="Arial"/>
              </a:rPr>
              <a:t>#open a file in read mode and specified relative path</a:t>
            </a:r>
          </a:p>
          <a:p>
            <a:pPr marL="12700">
              <a:lnSpc>
                <a:spcPct val="100000"/>
              </a:lnSpc>
              <a:spcBef>
                <a:spcPts val="95"/>
              </a:spcBef>
            </a:pPr>
            <a:r>
              <a:rPr lang="en-US" sz="2800" b="1" spc="-5" dirty="0" smtClean="0">
                <a:solidFill>
                  <a:schemeClr val="tx2">
                    <a:lumMod val="60000"/>
                    <a:lumOff val="40000"/>
                  </a:schemeClr>
                </a:solidFill>
                <a:latin typeface="Arial"/>
                <a:cs typeface="Arial"/>
              </a:rPr>
              <a:t>F1=open(</a:t>
            </a:r>
            <a:r>
              <a:rPr lang="en-US" sz="2800" b="1" spc="-5" dirty="0" err="1" smtClean="0">
                <a:solidFill>
                  <a:schemeClr val="tx2">
                    <a:lumMod val="60000"/>
                    <a:lumOff val="40000"/>
                  </a:schemeClr>
                </a:solidFill>
                <a:latin typeface="Arial"/>
                <a:cs typeface="Arial"/>
              </a:rPr>
              <a:t>r“c</a:t>
            </a:r>
            <a:r>
              <a:rPr lang="en-US" sz="2800" b="1" spc="-5" dirty="0" smtClean="0">
                <a:solidFill>
                  <a:schemeClr val="tx2">
                    <a:lumMod val="60000"/>
                    <a:lumOff val="40000"/>
                  </a:schemeClr>
                </a:solidFill>
                <a:latin typeface="Arial"/>
                <a:cs typeface="Arial"/>
              </a:rPr>
              <a:t>:\users\</a:t>
            </a:r>
            <a:r>
              <a:rPr lang="en-US" sz="2800" b="1" spc="-5" dirty="0" err="1" smtClean="0">
                <a:solidFill>
                  <a:schemeClr val="tx2">
                    <a:lumMod val="60000"/>
                    <a:lumOff val="40000"/>
                  </a:schemeClr>
                </a:solidFill>
                <a:latin typeface="Arial"/>
                <a:cs typeface="Arial"/>
              </a:rPr>
              <a:t>hp</a:t>
            </a:r>
            <a:r>
              <a:rPr lang="en-US" sz="2800" b="1" spc="-5" dirty="0" smtClean="0">
                <a:solidFill>
                  <a:schemeClr val="tx2">
                    <a:lumMod val="60000"/>
                    <a:lumOff val="40000"/>
                  </a:schemeClr>
                </a:solidFill>
                <a:latin typeface="Arial"/>
                <a:cs typeface="Arial"/>
              </a:rPr>
              <a:t>\</a:t>
            </a:r>
            <a:r>
              <a:rPr lang="en-US" sz="2800" b="1" spc="-5" dirty="0" err="1" smtClean="0">
                <a:solidFill>
                  <a:schemeClr val="tx2">
                    <a:lumMod val="60000"/>
                    <a:lumOff val="40000"/>
                  </a:schemeClr>
                </a:solidFill>
                <a:latin typeface="Arial"/>
                <a:cs typeface="Arial"/>
              </a:rPr>
              <a:t>notes.txt</a:t>
            </a:r>
            <a:r>
              <a:rPr lang="en-US" sz="2800" b="1" spc="-5" dirty="0" err="1">
                <a:solidFill>
                  <a:schemeClr val="tx2">
                    <a:lumMod val="60000"/>
                    <a:lumOff val="40000"/>
                  </a:schemeClr>
                </a:solidFill>
                <a:latin typeface="Arial"/>
                <a:cs typeface="Arial"/>
              </a:rPr>
              <a:t>”,”r</a:t>
            </a:r>
            <a:r>
              <a:rPr lang="en-US" sz="2800" b="1" spc="-5" dirty="0">
                <a:solidFill>
                  <a:schemeClr val="tx2">
                    <a:lumMod val="60000"/>
                    <a:lumOff val="40000"/>
                  </a:schemeClr>
                </a:solidFill>
                <a:latin typeface="Arial"/>
                <a:cs typeface="Arial"/>
              </a:rPr>
              <a:t>”)</a:t>
            </a:r>
          </a:p>
          <a:p>
            <a:pPr marL="12700">
              <a:lnSpc>
                <a:spcPct val="100000"/>
              </a:lnSpc>
              <a:spcBef>
                <a:spcPts val="95"/>
              </a:spcBef>
            </a:pPr>
            <a:r>
              <a:rPr lang="en-US" sz="1400" b="1" spc="-5" dirty="0">
                <a:solidFill>
                  <a:schemeClr val="tx2">
                    <a:lumMod val="60000"/>
                    <a:lumOff val="40000"/>
                  </a:schemeClr>
                </a:solidFill>
                <a:highlight>
                  <a:srgbClr val="00FFFF"/>
                </a:highlight>
                <a:latin typeface="Arial"/>
                <a:cs typeface="Arial"/>
              </a:rPr>
              <a:t>#open a file in read mode and specified absolute path(if file is stored in some other folder/location</a:t>
            </a:r>
          </a:p>
          <a:p>
            <a:pPr marL="12700">
              <a:spcBef>
                <a:spcPts val="95"/>
              </a:spcBef>
            </a:pPr>
            <a:r>
              <a:rPr lang="en-US" sz="2800" b="1" spc="-5" dirty="0">
                <a:solidFill>
                  <a:schemeClr val="tx2">
                    <a:lumMod val="60000"/>
                    <a:lumOff val="40000"/>
                  </a:schemeClr>
                </a:solidFill>
                <a:latin typeface="Arial"/>
                <a:cs typeface="Arial"/>
              </a:rPr>
              <a:t>F1=open(“c:\\users\\hp\\</a:t>
            </a:r>
            <a:r>
              <a:rPr lang="en-US" sz="2800" b="1" spc="-5" dirty="0" err="1">
                <a:solidFill>
                  <a:schemeClr val="tx2">
                    <a:lumMod val="60000"/>
                    <a:lumOff val="40000"/>
                  </a:schemeClr>
                </a:solidFill>
                <a:latin typeface="Arial"/>
                <a:cs typeface="Arial"/>
              </a:rPr>
              <a:t>notes.txt”,”w</a:t>
            </a:r>
            <a:r>
              <a:rPr lang="en-US" sz="2800" b="1" spc="-5" dirty="0">
                <a:solidFill>
                  <a:schemeClr val="tx2">
                    <a:lumMod val="60000"/>
                    <a:lumOff val="40000"/>
                  </a:schemeClr>
                </a:solidFill>
                <a:latin typeface="Arial"/>
                <a:cs typeface="Arial"/>
              </a:rPr>
              <a:t>”)</a:t>
            </a:r>
          </a:p>
          <a:p>
            <a:pPr marL="12700">
              <a:lnSpc>
                <a:spcPct val="100000"/>
              </a:lnSpc>
              <a:spcBef>
                <a:spcPts val="95"/>
              </a:spcBef>
            </a:pPr>
            <a:endParaRPr lang="en-US" sz="1400" b="1" spc="-5" dirty="0">
              <a:solidFill>
                <a:schemeClr val="tx2">
                  <a:lumMod val="60000"/>
                  <a:lumOff val="40000"/>
                </a:schemeClr>
              </a:solidFill>
              <a:highlight>
                <a:srgbClr val="00FFFF"/>
              </a:highlight>
              <a:latin typeface="Arial"/>
              <a:cs typeface="Arial"/>
            </a:endParaRPr>
          </a:p>
        </p:txBody>
      </p:sp>
      <p:sp>
        <p:nvSpPr>
          <p:cNvPr id="14" name="object 12">
            <a:extLst>
              <a:ext uri="{FF2B5EF4-FFF2-40B4-BE49-F238E27FC236}">
                <a16:creationId xmlns:a16="http://schemas.microsoft.com/office/drawing/2014/main" xmlns="" id="{636416E5-227E-4574-81AA-ABA3D5EE2792}"/>
              </a:ext>
            </a:extLst>
          </p:cNvPr>
          <p:cNvSpPr txBox="1"/>
          <p:nvPr/>
        </p:nvSpPr>
        <p:spPr>
          <a:xfrm>
            <a:off x="228600" y="3280709"/>
            <a:ext cx="8686800" cy="2407710"/>
          </a:xfrm>
          <a:prstGeom prst="rect">
            <a:avLst/>
          </a:prstGeom>
        </p:spPr>
        <p:txBody>
          <a:bodyPr vert="horz" wrap="square" lIns="0" tIns="12065" rIns="0" bIns="0" rtlCol="0">
            <a:spAutoFit/>
          </a:bodyPr>
          <a:lstStyle/>
          <a:p>
            <a:pPr marL="12700">
              <a:lnSpc>
                <a:spcPct val="100000"/>
              </a:lnSpc>
              <a:spcBef>
                <a:spcPts val="95"/>
              </a:spcBef>
            </a:pPr>
            <a:r>
              <a:rPr lang="en-US" sz="2800" b="1" spc="-5" dirty="0">
                <a:solidFill>
                  <a:schemeClr val="tx2">
                    <a:lumMod val="60000"/>
                    <a:lumOff val="40000"/>
                  </a:schemeClr>
                </a:solidFill>
                <a:latin typeface="Arial"/>
                <a:cs typeface="Arial"/>
              </a:rPr>
              <a:t>To specify absolute path of the file either use \\ in each </a:t>
            </a:r>
            <a:r>
              <a:rPr lang="en-US" sz="2800" b="1" spc="-5" dirty="0" err="1">
                <a:solidFill>
                  <a:schemeClr val="tx2">
                    <a:lumMod val="60000"/>
                    <a:lumOff val="40000"/>
                  </a:schemeClr>
                </a:solidFill>
                <a:latin typeface="Arial"/>
                <a:cs typeface="Arial"/>
              </a:rPr>
              <a:t>subpath</a:t>
            </a:r>
            <a:r>
              <a:rPr lang="en-US" sz="2800" b="1" spc="-5" dirty="0">
                <a:solidFill>
                  <a:schemeClr val="tx2">
                    <a:lumMod val="60000"/>
                    <a:lumOff val="40000"/>
                  </a:schemeClr>
                </a:solidFill>
                <a:latin typeface="Arial"/>
                <a:cs typeface="Arial"/>
              </a:rPr>
              <a:t> or use r before the path , then python environment will consider it as a </a:t>
            </a:r>
            <a:r>
              <a:rPr lang="en-US" sz="2800" b="1" u="sng" spc="-5" dirty="0">
                <a:solidFill>
                  <a:schemeClr val="tx2">
                    <a:lumMod val="60000"/>
                    <a:lumOff val="40000"/>
                  </a:schemeClr>
                </a:solidFill>
                <a:latin typeface="Arial"/>
                <a:cs typeface="Arial"/>
              </a:rPr>
              <a:t>raw path string </a:t>
            </a:r>
            <a:r>
              <a:rPr lang="en-US" sz="2800" b="1" spc="-5" dirty="0">
                <a:solidFill>
                  <a:schemeClr val="tx2">
                    <a:lumMod val="60000"/>
                    <a:lumOff val="40000"/>
                  </a:schemeClr>
                </a:solidFill>
                <a:latin typeface="Arial"/>
                <a:cs typeface="Arial"/>
              </a:rPr>
              <a:t>nothing else</a:t>
            </a:r>
          </a:p>
          <a:p>
            <a:pPr marL="12700">
              <a:lnSpc>
                <a:spcPct val="100000"/>
              </a:lnSpc>
              <a:spcBef>
                <a:spcPts val="95"/>
              </a:spcBef>
            </a:pPr>
            <a:r>
              <a:rPr lang="en-US" sz="2800" b="1" spc="-5" dirty="0">
                <a:solidFill>
                  <a:schemeClr val="tx2">
                    <a:lumMod val="60000"/>
                    <a:lumOff val="40000"/>
                  </a:schemeClr>
                </a:solidFill>
                <a:latin typeface="Arial"/>
                <a:cs typeface="Arial"/>
              </a:rPr>
              <a:t>F1=open(r “c:\users\hp\</a:t>
            </a:r>
            <a:r>
              <a:rPr lang="en-US" sz="2800" b="1" spc="-5" dirty="0" err="1">
                <a:solidFill>
                  <a:schemeClr val="tx2">
                    <a:lumMod val="60000"/>
                    <a:lumOff val="40000"/>
                  </a:schemeClr>
                </a:solidFill>
                <a:latin typeface="Arial"/>
                <a:cs typeface="Arial"/>
              </a:rPr>
              <a:t>notes.txt”,”r</a:t>
            </a:r>
            <a:r>
              <a:rPr lang="en-US" sz="2800" b="1" spc="-5" dirty="0">
                <a:solidFill>
                  <a:schemeClr val="tx2">
                    <a:lumMod val="60000"/>
                    <a:lumOff val="40000"/>
                  </a:schemeClr>
                </a:solidFill>
                <a:latin typeface="Arial"/>
                <a:cs typeface="Arial"/>
              </a:rPr>
              <a:t>”)</a:t>
            </a:r>
          </a:p>
          <a:p>
            <a:pPr marL="12700">
              <a:lnSpc>
                <a:spcPct val="100000"/>
              </a:lnSpc>
              <a:spcBef>
                <a:spcPts val="95"/>
              </a:spcBef>
            </a:pPr>
            <a:endParaRPr lang="en-US" sz="1400" b="1" spc="-5" dirty="0">
              <a:solidFill>
                <a:schemeClr val="tx2">
                  <a:lumMod val="60000"/>
                  <a:lumOff val="40000"/>
                </a:schemeClr>
              </a:solidFill>
              <a:highlight>
                <a:srgbClr val="00FFFF"/>
              </a:highlight>
              <a:latin typeface="Arial"/>
              <a:cs typeface="Arial"/>
            </a:endParaRPr>
          </a:p>
        </p:txBody>
      </p:sp>
      <p:cxnSp>
        <p:nvCxnSpPr>
          <p:cNvPr id="16" name="Straight Arrow Connector 15">
            <a:extLst>
              <a:ext uri="{FF2B5EF4-FFF2-40B4-BE49-F238E27FC236}">
                <a16:creationId xmlns:a16="http://schemas.microsoft.com/office/drawing/2014/main" xmlns="" id="{8A79BF2D-1F68-4233-821B-E246291882B4}"/>
              </a:ext>
            </a:extLst>
          </p:cNvPr>
          <p:cNvCxnSpPr/>
          <p:nvPr/>
        </p:nvCxnSpPr>
        <p:spPr>
          <a:xfrm>
            <a:off x="1905000" y="5334000"/>
            <a:ext cx="0" cy="762000"/>
          </a:xfrm>
          <a:prstGeom prst="straightConnector1">
            <a:avLst/>
          </a:prstGeom>
          <a:ln w="571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xmlns="" id="{298D5F5F-9AA1-448E-AFC3-8B130EE09306}"/>
              </a:ext>
            </a:extLst>
          </p:cNvPr>
          <p:cNvSpPr txBox="1"/>
          <p:nvPr/>
        </p:nvSpPr>
        <p:spPr>
          <a:xfrm>
            <a:off x="1447800" y="6096000"/>
            <a:ext cx="3352800" cy="646331"/>
          </a:xfrm>
          <a:prstGeom prst="rect">
            <a:avLst/>
          </a:prstGeom>
          <a:noFill/>
        </p:spPr>
        <p:txBody>
          <a:bodyPr wrap="square" rtlCol="0">
            <a:spAutoFit/>
          </a:bodyPr>
          <a:lstStyle/>
          <a:p>
            <a:r>
              <a:rPr lang="en-US" dirty="0"/>
              <a:t>This ‘r’ has no relation with file mode</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357</TotalTime>
  <Words>2274</Words>
  <Application>Microsoft Office PowerPoint</Application>
  <PresentationFormat>On-screen Show (4:3)</PresentationFormat>
  <Paragraphs>345</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Times New Roman</vt:lpstr>
      <vt:lpstr>Wingdings</vt:lpstr>
      <vt:lpstr>Office Theme</vt:lpstr>
      <vt:lpstr>FILE HANDLING</vt:lpstr>
      <vt:lpstr>File Handling</vt:lpstr>
      <vt:lpstr>File Handling</vt:lpstr>
      <vt:lpstr>File Handling</vt:lpstr>
      <vt:lpstr>TEXT FILE</vt:lpstr>
      <vt:lpstr>BINARY FILE</vt:lpstr>
      <vt:lpstr>File Handling</vt:lpstr>
      <vt:lpstr>File Handling</vt:lpstr>
      <vt:lpstr>File Handling</vt:lpstr>
      <vt:lpstr>File Handling</vt:lpstr>
      <vt:lpstr>File Handling</vt:lpstr>
      <vt:lpstr>File Handling</vt:lpstr>
      <vt:lpstr>File Handling</vt:lpstr>
      <vt:lpstr>File Handling</vt:lpstr>
      <vt:lpstr>File Handling</vt:lpstr>
      <vt:lpstr>File Handling</vt:lpstr>
      <vt:lpstr>File Handling</vt:lpstr>
      <vt:lpstr>File Handling</vt:lpstr>
      <vt:lpstr>File Handling</vt:lpstr>
      <vt:lpstr>File Handling</vt:lpstr>
      <vt:lpstr>File Handling</vt:lpstr>
      <vt:lpstr>File Handling</vt:lpstr>
      <vt:lpstr>File Handling</vt:lpstr>
      <vt:lpstr>File Handling</vt:lpstr>
      <vt:lpstr>File Handling</vt:lpstr>
      <vt:lpstr>File Handling</vt:lpstr>
      <vt:lpstr>File Handling</vt:lpstr>
      <vt:lpstr>File Handling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Orange Template</dc:title>
  <dc:creator>Presentation Magazine</dc:creator>
  <cp:lastModifiedBy>user</cp:lastModifiedBy>
  <cp:revision>30</cp:revision>
  <dcterms:created xsi:type="dcterms:W3CDTF">2019-05-10T05:32:29Z</dcterms:created>
  <dcterms:modified xsi:type="dcterms:W3CDTF">2021-02-01T13:12:44Z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2019-03-31T00:00:00Z</vt:filetime>
  </property>
  <property fmtid="{D5CDD505-2E9C-101B-9397-08002B2CF9AE}" pid="3" name="Creator">
    <vt:lpwstr>Microsoft® PowerPoint® 2013</vt:lpwstr>
  </property>
  <property fmtid="{D5CDD505-2E9C-101B-9397-08002B2CF9AE}" pid="4" name="LastSaved">
    <vt:filetime>2019-05-10T00:00:00Z</vt:filetime>
  </property>
</Properties>
</file>