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3" r:id="rId1"/>
  </p:sldMasterIdLst>
  <p:notesMasterIdLst>
    <p:notesMasterId r:id="rId16"/>
  </p:notesMasterIdLst>
  <p:sldIdLst>
    <p:sldId id="256" r:id="rId2"/>
    <p:sldId id="257" r:id="rId3"/>
    <p:sldId id="270" r:id="rId4"/>
    <p:sldId id="258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71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3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6AEF8-80BC-4D2A-A1E1-1CFA0F985E5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DE6E3-DBF7-43DC-95C8-99F3E430F7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45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74CE4E-875A-41B3-8366-627197045FB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8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6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0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163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0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8242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382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9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14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9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4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71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9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6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33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06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6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  <p:sldLayoutId id="2147483708" r:id="rId15"/>
    <p:sldLayoutId id="21474837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-5" dirty="0" smtClean="0"/>
              <a:t>OPERATORS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00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5" y="368808"/>
            <a:ext cx="4582795" cy="647700"/>
          </a:xfrm>
          <a:custGeom>
            <a:avLst/>
            <a:gdLst/>
            <a:ahLst/>
            <a:cxnLst/>
            <a:rect l="l" t="t" r="r" b="b"/>
            <a:pathLst>
              <a:path w="4582795" h="647700">
                <a:moveTo>
                  <a:pt x="0" y="647700"/>
                </a:moveTo>
                <a:lnTo>
                  <a:pt x="4582668" y="647700"/>
                </a:lnTo>
                <a:lnTo>
                  <a:pt x="458266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8754" y="117135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pic>
        <p:nvPicPr>
          <p:cNvPr id="8" name="object 2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50000" t="62411" r="4589" b="7778"/>
          <a:stretch/>
        </p:blipFill>
        <p:spPr>
          <a:xfrm>
            <a:off x="2168753" y="4099431"/>
            <a:ext cx="4512182" cy="152400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88730" y="1122553"/>
            <a:ext cx="740155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b="1" spc="-5" dirty="0">
                <a:latin typeface="Arial"/>
                <a:cs typeface="Arial"/>
              </a:rPr>
              <a:t>6</a:t>
            </a:r>
            <a:r>
              <a:rPr b="1" spc="-5" dirty="0" smtClean="0">
                <a:latin typeface="Arial"/>
                <a:cs typeface="Arial"/>
              </a:rPr>
              <a:t>. </a:t>
            </a:r>
            <a:r>
              <a:rPr b="1" spc="-5" dirty="0">
                <a:latin typeface="Arial"/>
                <a:cs typeface="Arial"/>
              </a:rPr>
              <a:t>Membership</a:t>
            </a:r>
            <a:r>
              <a:rPr b="1" spc="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Operators</a:t>
            </a:r>
            <a:endParaRPr dirty="0">
              <a:latin typeface="Arial"/>
              <a:cs typeface="Arial"/>
            </a:endParaRPr>
          </a:p>
          <a:p>
            <a:pPr marL="12700" marR="5080"/>
            <a:r>
              <a:rPr b="1" dirty="0">
                <a:latin typeface="Arial"/>
                <a:cs typeface="Arial"/>
              </a:rPr>
              <a:t>The </a:t>
            </a:r>
            <a:r>
              <a:rPr b="1" spc="-5" dirty="0">
                <a:latin typeface="Arial"/>
                <a:cs typeface="Arial"/>
              </a:rPr>
              <a:t>membership operators </a:t>
            </a:r>
            <a:r>
              <a:rPr b="1" dirty="0">
                <a:latin typeface="Arial"/>
                <a:cs typeface="Arial"/>
              </a:rPr>
              <a:t>in </a:t>
            </a:r>
            <a:r>
              <a:rPr b="1" spc="-5" dirty="0">
                <a:latin typeface="Arial"/>
                <a:cs typeface="Arial"/>
              </a:rPr>
              <a:t>Python are used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validate </a:t>
            </a:r>
            <a:r>
              <a:rPr b="1" spc="5" dirty="0">
                <a:latin typeface="Arial"/>
                <a:cs typeface="Arial"/>
              </a:rPr>
              <a:t>whether </a:t>
            </a:r>
            <a:r>
              <a:rPr b="1" spc="-5" dirty="0">
                <a:latin typeface="Arial"/>
                <a:cs typeface="Arial"/>
              </a:rPr>
              <a:t>a  </a:t>
            </a:r>
            <a:r>
              <a:rPr b="1" spc="-10" dirty="0">
                <a:latin typeface="Arial"/>
                <a:cs typeface="Arial"/>
              </a:rPr>
              <a:t>value </a:t>
            </a:r>
            <a:r>
              <a:rPr b="1" dirty="0">
                <a:latin typeface="Arial"/>
                <a:cs typeface="Arial"/>
              </a:rPr>
              <a:t>is found </a:t>
            </a:r>
            <a:r>
              <a:rPr b="1" spc="5" dirty="0">
                <a:latin typeface="Arial"/>
                <a:cs typeface="Arial"/>
              </a:rPr>
              <a:t>within </a:t>
            </a:r>
            <a:r>
              <a:rPr b="1" dirty="0">
                <a:latin typeface="Arial"/>
                <a:cs typeface="Arial"/>
              </a:rPr>
              <a:t>a </a:t>
            </a:r>
            <a:r>
              <a:rPr b="1" spc="-5" dirty="0">
                <a:latin typeface="Arial"/>
                <a:cs typeface="Arial"/>
              </a:rPr>
              <a:t>sequence such as such as strings, lists, </a:t>
            </a:r>
            <a:r>
              <a:rPr b="1" dirty="0">
                <a:latin typeface="Arial"/>
                <a:cs typeface="Arial"/>
              </a:rPr>
              <a:t>or  </a:t>
            </a:r>
            <a:r>
              <a:rPr b="1" spc="-5" dirty="0">
                <a:latin typeface="Arial"/>
                <a:cs typeface="Arial"/>
              </a:rPr>
              <a:t>tuples.</a:t>
            </a:r>
            <a:endParaRPr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55037" y="3632073"/>
            <a:ext cx="24447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dirty="0">
                <a:latin typeface="Arial"/>
                <a:cs typeface="Arial"/>
              </a:rPr>
              <a:t>E.g.</a:t>
            </a:r>
            <a:endParaRPr dirty="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2194026" y="2378583"/>
          <a:ext cx="7451724" cy="1141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0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107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047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Operators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Example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in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return true if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value exists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in the sequence, else</a:t>
                      </a:r>
                      <a:r>
                        <a:rPr sz="14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false.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in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list</a:t>
                      </a: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in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return true if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value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does not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exists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in the sequence, else</a:t>
                      </a:r>
                      <a:r>
                        <a:rPr sz="1400" spc="-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false.</a:t>
                      </a: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not in</a:t>
                      </a:r>
                      <a:r>
                        <a:rPr sz="14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list</a:t>
                      </a: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399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63496" y="39623"/>
            <a:ext cx="4581525" cy="647700"/>
          </a:xfrm>
          <a:custGeom>
            <a:avLst/>
            <a:gdLst/>
            <a:ahLst/>
            <a:cxnLst/>
            <a:rect l="l" t="t" r="r" b="b"/>
            <a:pathLst>
              <a:path w="4581525" h="647700">
                <a:moveTo>
                  <a:pt x="0" y="647700"/>
                </a:moveTo>
                <a:lnTo>
                  <a:pt x="4581144" y="647700"/>
                </a:lnTo>
                <a:lnTo>
                  <a:pt x="458114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1932" y="-212050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688086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602613" y="1439637"/>
            <a:ext cx="816737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b="1" spc="-5" dirty="0" smtClean="0">
                <a:latin typeface="Arial"/>
                <a:cs typeface="Arial"/>
              </a:rPr>
              <a:t>7</a:t>
            </a:r>
            <a:r>
              <a:rPr b="1" spc="-5" dirty="0" smtClean="0">
                <a:latin typeface="Arial"/>
                <a:cs typeface="Arial"/>
              </a:rPr>
              <a:t>. </a:t>
            </a:r>
            <a:r>
              <a:rPr b="1" dirty="0">
                <a:latin typeface="Arial"/>
                <a:cs typeface="Arial"/>
              </a:rPr>
              <a:t>Identity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Operators</a:t>
            </a:r>
            <a:endParaRPr dirty="0">
              <a:latin typeface="Arial"/>
              <a:cs typeface="Arial"/>
            </a:endParaRPr>
          </a:p>
          <a:p>
            <a:pPr marL="12700"/>
            <a:r>
              <a:rPr b="1" dirty="0">
                <a:latin typeface="Arial"/>
                <a:cs typeface="Arial"/>
              </a:rPr>
              <a:t>Identity </a:t>
            </a:r>
            <a:r>
              <a:rPr b="1" spc="-5" dirty="0">
                <a:latin typeface="Arial"/>
                <a:cs typeface="Arial"/>
              </a:rPr>
              <a:t>operators </a:t>
            </a:r>
            <a:r>
              <a:rPr b="1" dirty="0">
                <a:latin typeface="Arial"/>
                <a:cs typeface="Arial"/>
              </a:rPr>
              <a:t>in </a:t>
            </a:r>
            <a:r>
              <a:rPr b="1" spc="-5" dirty="0">
                <a:latin typeface="Arial"/>
                <a:cs typeface="Arial"/>
              </a:rPr>
              <a:t>Python compare the memory locations </a:t>
            </a:r>
            <a:r>
              <a:rPr b="1" dirty="0">
                <a:latin typeface="Arial"/>
                <a:cs typeface="Arial"/>
              </a:rPr>
              <a:t>of </a:t>
            </a:r>
            <a:r>
              <a:rPr b="1" spc="10" dirty="0">
                <a:latin typeface="Arial"/>
                <a:cs typeface="Arial"/>
              </a:rPr>
              <a:t>two</a:t>
            </a:r>
            <a:r>
              <a:rPr b="1" spc="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objects</a:t>
            </a:r>
            <a:r>
              <a:rPr b="1" dirty="0" smtClean="0">
                <a:latin typeface="Arial"/>
                <a:cs typeface="Arial"/>
              </a:rPr>
              <a:t>.</a:t>
            </a:r>
            <a:endParaRPr lang="en-US" b="1" dirty="0" smtClean="0">
              <a:latin typeface="Arial"/>
              <a:cs typeface="Arial"/>
            </a:endParaRPr>
          </a:p>
          <a:p>
            <a:pPr marL="12700"/>
            <a:endParaRPr dirty="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400570"/>
              </p:ext>
            </p:extLst>
          </p:nvPr>
        </p:nvGraphicFramePr>
        <p:xfrm>
          <a:off x="1737234" y="2600326"/>
          <a:ext cx="8032749" cy="1256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8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79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Operators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Example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is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returns true if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two variables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point the same 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object</a:t>
                      </a:r>
                      <a:r>
                        <a:rPr lang="en-US" sz="1400" dirty="0" smtClean="0">
                          <a:latin typeface="Arial"/>
                          <a:cs typeface="Arial"/>
                        </a:rPr>
                        <a:t>/value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else</a:t>
                      </a:r>
                      <a:r>
                        <a:rPr sz="1400" spc="-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false</a:t>
                      </a: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is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returns true if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two variables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point the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different 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object</a:t>
                      </a:r>
                      <a:r>
                        <a:rPr lang="en-US" sz="1400" dirty="0" smtClean="0">
                          <a:latin typeface="Arial"/>
                          <a:cs typeface="Arial"/>
                        </a:rPr>
                        <a:t>/value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, else</a:t>
                      </a:r>
                      <a:r>
                        <a:rPr lang="en-US" sz="1400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225" dirty="0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false</a:t>
                      </a: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is not</a:t>
                      </a:r>
                      <a:r>
                        <a:rPr sz="14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170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63496" y="39623"/>
            <a:ext cx="4581525" cy="647700"/>
          </a:xfrm>
          <a:custGeom>
            <a:avLst/>
            <a:gdLst/>
            <a:ahLst/>
            <a:cxnLst/>
            <a:rect l="l" t="t" r="r" b="b"/>
            <a:pathLst>
              <a:path w="4581525" h="647700">
                <a:moveTo>
                  <a:pt x="0" y="647700"/>
                </a:moveTo>
                <a:lnTo>
                  <a:pt x="4581144" y="647700"/>
                </a:lnTo>
                <a:lnTo>
                  <a:pt x="458114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41932" y="-212050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688086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219200" y="1312289"/>
            <a:ext cx="4743450" cy="4721805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e.g.</a:t>
            </a:r>
            <a:endParaRPr dirty="0">
              <a:latin typeface="Arial"/>
              <a:cs typeface="Arial"/>
            </a:endParaRPr>
          </a:p>
          <a:p>
            <a:pPr marL="12700" marR="3724910">
              <a:spcBef>
                <a:spcPts val="5"/>
              </a:spcBef>
            </a:pPr>
            <a:r>
              <a:rPr b="1" spc="-5" dirty="0">
                <a:latin typeface="Arial"/>
                <a:cs typeface="Arial"/>
              </a:rPr>
              <a:t>a </a:t>
            </a:r>
            <a:r>
              <a:rPr b="1" dirty="0">
                <a:latin typeface="Arial"/>
                <a:cs typeface="Arial"/>
              </a:rPr>
              <a:t>=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34  </a:t>
            </a:r>
            <a:r>
              <a:rPr b="1" dirty="0">
                <a:latin typeface="Arial"/>
                <a:cs typeface="Arial"/>
              </a:rPr>
              <a:t>b=34</a:t>
            </a:r>
            <a:endParaRPr dirty="0">
              <a:latin typeface="Arial"/>
              <a:cs typeface="Arial"/>
            </a:endParaRPr>
          </a:p>
          <a:p>
            <a:pPr marL="12700"/>
            <a:r>
              <a:rPr b="1" dirty="0">
                <a:latin typeface="Arial"/>
                <a:cs typeface="Arial"/>
              </a:rPr>
              <a:t>if </a:t>
            </a:r>
            <a:r>
              <a:rPr b="1" spc="-5" dirty="0">
                <a:latin typeface="Arial"/>
                <a:cs typeface="Arial"/>
              </a:rPr>
              <a:t>(a </a:t>
            </a:r>
            <a:r>
              <a:rPr b="1" dirty="0">
                <a:latin typeface="Arial"/>
                <a:cs typeface="Arial"/>
              </a:rPr>
              <a:t>is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b):</a:t>
            </a:r>
            <a:endParaRPr dirty="0">
              <a:latin typeface="Arial"/>
              <a:cs typeface="Arial"/>
            </a:endParaRPr>
          </a:p>
          <a:p>
            <a:pPr marL="266700"/>
            <a:r>
              <a:rPr b="1" dirty="0">
                <a:latin typeface="Arial"/>
                <a:cs typeface="Arial"/>
              </a:rPr>
              <a:t>print('both </a:t>
            </a:r>
            <a:r>
              <a:rPr b="1" spc="-5" dirty="0">
                <a:latin typeface="Arial"/>
                <a:cs typeface="Arial"/>
              </a:rPr>
              <a:t>a and </a:t>
            </a:r>
            <a:r>
              <a:rPr b="1" dirty="0">
                <a:latin typeface="Arial"/>
                <a:cs typeface="Arial"/>
              </a:rPr>
              <a:t>b </a:t>
            </a:r>
            <a:r>
              <a:rPr b="1" spc="-5" dirty="0">
                <a:latin typeface="Arial"/>
                <a:cs typeface="Arial"/>
              </a:rPr>
              <a:t>has same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identity')</a:t>
            </a:r>
            <a:endParaRPr dirty="0">
              <a:latin typeface="Arial"/>
              <a:cs typeface="Arial"/>
            </a:endParaRPr>
          </a:p>
          <a:p>
            <a:pPr marL="12700"/>
            <a:r>
              <a:rPr b="1" spc="-5" dirty="0">
                <a:latin typeface="Arial"/>
                <a:cs typeface="Arial"/>
              </a:rPr>
              <a:t>else:</a:t>
            </a:r>
            <a:endParaRPr dirty="0">
              <a:latin typeface="Arial"/>
              <a:cs typeface="Arial"/>
            </a:endParaRPr>
          </a:p>
          <a:p>
            <a:pPr marL="12700" marR="233045" indent="254000"/>
            <a:r>
              <a:rPr b="1" dirty="0">
                <a:latin typeface="Arial"/>
                <a:cs typeface="Arial"/>
              </a:rPr>
              <a:t>print('a </a:t>
            </a:r>
            <a:r>
              <a:rPr b="1" spc="-5" dirty="0">
                <a:latin typeface="Arial"/>
                <a:cs typeface="Arial"/>
              </a:rPr>
              <a:t>and b has different identity')  </a:t>
            </a:r>
            <a:r>
              <a:rPr b="1" dirty="0">
                <a:latin typeface="Arial"/>
                <a:cs typeface="Arial"/>
              </a:rPr>
              <a:t>b=99</a:t>
            </a:r>
            <a:endParaRPr dirty="0">
              <a:latin typeface="Arial"/>
              <a:cs typeface="Arial"/>
            </a:endParaRPr>
          </a:p>
          <a:p>
            <a:pPr marL="12700"/>
            <a:r>
              <a:rPr b="1" dirty="0">
                <a:latin typeface="Arial"/>
                <a:cs typeface="Arial"/>
              </a:rPr>
              <a:t>if </a:t>
            </a:r>
            <a:r>
              <a:rPr b="1" spc="-5" dirty="0">
                <a:latin typeface="Arial"/>
                <a:cs typeface="Arial"/>
              </a:rPr>
              <a:t>(a is </a:t>
            </a:r>
            <a:r>
              <a:rPr b="1" dirty="0">
                <a:latin typeface="Arial"/>
                <a:cs typeface="Arial"/>
              </a:rPr>
              <a:t>b):</a:t>
            </a:r>
            <a:endParaRPr dirty="0">
              <a:latin typeface="Arial"/>
              <a:cs typeface="Arial"/>
            </a:endParaRPr>
          </a:p>
          <a:p>
            <a:pPr marL="12700" marR="5080" indent="254000"/>
            <a:r>
              <a:rPr b="1" dirty="0">
                <a:latin typeface="Arial"/>
                <a:cs typeface="Arial"/>
              </a:rPr>
              <a:t>print('both </a:t>
            </a:r>
            <a:r>
              <a:rPr b="1" spc="-5" dirty="0">
                <a:latin typeface="Arial"/>
                <a:cs typeface="Arial"/>
              </a:rPr>
              <a:t>a and </a:t>
            </a:r>
            <a:r>
              <a:rPr b="1" dirty="0">
                <a:latin typeface="Arial"/>
                <a:cs typeface="Arial"/>
              </a:rPr>
              <a:t>b </a:t>
            </a:r>
            <a:r>
              <a:rPr b="1" spc="-5" dirty="0">
                <a:latin typeface="Arial"/>
                <a:cs typeface="Arial"/>
              </a:rPr>
              <a:t>has same identity')  else:</a:t>
            </a:r>
            <a:endParaRPr dirty="0">
              <a:latin typeface="Arial"/>
              <a:cs typeface="Arial"/>
            </a:endParaRPr>
          </a:p>
          <a:p>
            <a:pPr marL="266700">
              <a:spcBef>
                <a:spcPts val="5"/>
              </a:spcBef>
            </a:pPr>
            <a:r>
              <a:rPr b="1" dirty="0">
                <a:latin typeface="Arial"/>
                <a:cs typeface="Arial"/>
              </a:rPr>
              <a:t>print('a </a:t>
            </a:r>
            <a:r>
              <a:rPr b="1" spc="-5" dirty="0">
                <a:latin typeface="Arial"/>
                <a:cs typeface="Arial"/>
              </a:rPr>
              <a:t>and b has different</a:t>
            </a:r>
            <a:r>
              <a:rPr b="1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identity')</a:t>
            </a:r>
            <a:endParaRPr dirty="0">
              <a:latin typeface="Arial"/>
              <a:cs typeface="Arial"/>
            </a:endParaRPr>
          </a:p>
          <a:p>
            <a:pPr marL="12700"/>
            <a:endParaRPr lang="en-US" spc="-5" dirty="0" smtClean="0">
              <a:latin typeface="Arial"/>
              <a:cs typeface="Arial"/>
            </a:endParaRPr>
          </a:p>
          <a:p>
            <a:pPr marL="12700"/>
            <a:endParaRPr lang="en-US" spc="-5" dirty="0">
              <a:latin typeface="Arial"/>
              <a:cs typeface="Arial"/>
            </a:endParaRPr>
          </a:p>
          <a:p>
            <a:pPr marL="12700"/>
            <a:r>
              <a:rPr spc="-5" dirty="0" smtClean="0">
                <a:latin typeface="Arial"/>
                <a:cs typeface="Arial"/>
              </a:rPr>
              <a:t>Output</a:t>
            </a:r>
            <a:r>
              <a:rPr dirty="0" smtClean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:-</a:t>
            </a:r>
          </a:p>
          <a:p>
            <a:pPr marL="12700" marR="1026160"/>
            <a:r>
              <a:rPr b="1" dirty="0">
                <a:latin typeface="Arial"/>
                <a:cs typeface="Arial"/>
              </a:rPr>
              <a:t>both </a:t>
            </a:r>
            <a:r>
              <a:rPr b="1" spc="-5" dirty="0">
                <a:latin typeface="Arial"/>
                <a:cs typeface="Arial"/>
              </a:rPr>
              <a:t>a </a:t>
            </a:r>
            <a:r>
              <a:rPr b="1" dirty="0">
                <a:latin typeface="Arial"/>
                <a:cs typeface="Arial"/>
              </a:rPr>
              <a:t>and b </a:t>
            </a:r>
            <a:r>
              <a:rPr b="1" spc="-5" dirty="0">
                <a:latin typeface="Arial"/>
                <a:cs typeface="Arial"/>
              </a:rPr>
              <a:t>has same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identity  </a:t>
            </a:r>
            <a:r>
              <a:rPr b="1" spc="-5" dirty="0">
                <a:latin typeface="Arial"/>
                <a:cs typeface="Arial"/>
              </a:rPr>
              <a:t>a and </a:t>
            </a:r>
            <a:r>
              <a:rPr b="1" dirty="0">
                <a:latin typeface="Arial"/>
                <a:cs typeface="Arial"/>
              </a:rPr>
              <a:t>b </a:t>
            </a:r>
            <a:r>
              <a:rPr b="1" spc="-5" dirty="0">
                <a:latin typeface="Arial"/>
                <a:cs typeface="Arial"/>
              </a:rPr>
              <a:t>has different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identity</a:t>
            </a:r>
            <a:endParaRPr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304661" y="2477060"/>
            <a:ext cx="3424428" cy="1996968"/>
          </a:xfrm>
          <a:prstGeom prst="rect">
            <a:avLst/>
          </a:prstGeom>
          <a:blipFill>
            <a:blip r:embed="rId3" cstate="print"/>
            <a:srcRect/>
            <a:stretch>
              <a:fillRect l="636" t="1" r="-636" b="-73875"/>
            </a:stretch>
          </a:blip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rtlCol="0"/>
          <a:lstStyle/>
          <a:p>
            <a:endParaRPr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1" name="object 3"/>
          <p:cNvSpPr txBox="1">
            <a:spLocks/>
          </p:cNvSpPr>
          <p:nvPr/>
        </p:nvSpPr>
        <p:spPr>
          <a:xfrm>
            <a:off x="2063496" y="696489"/>
            <a:ext cx="4241165" cy="52065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C00000"/>
                </a:solidFill>
              </a:rPr>
              <a:t>Examples:</a:t>
            </a:r>
          </a:p>
        </p:txBody>
      </p:sp>
    </p:spTree>
    <p:extLst>
      <p:ext uri="{BB962C8B-B14F-4D97-AF65-F5344CB8AC3E}">
        <p14:creationId xmlns:p14="http://schemas.microsoft.com/office/powerpoint/2010/main" val="3002460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5" y="368808"/>
            <a:ext cx="4582795" cy="647700"/>
          </a:xfrm>
          <a:custGeom>
            <a:avLst/>
            <a:gdLst/>
            <a:ahLst/>
            <a:cxnLst/>
            <a:rect l="l" t="t" r="r" b="b"/>
            <a:pathLst>
              <a:path w="4582795" h="647700">
                <a:moveTo>
                  <a:pt x="0" y="647700"/>
                </a:moveTo>
                <a:lnTo>
                  <a:pt x="4582668" y="647700"/>
                </a:lnTo>
                <a:lnTo>
                  <a:pt x="458266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8754" y="117135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86406" y="1226947"/>
            <a:ext cx="5477830" cy="5975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b="1" spc="-5" dirty="0" smtClean="0">
                <a:latin typeface="Arial"/>
                <a:cs typeface="Arial"/>
              </a:rPr>
              <a:t>8</a:t>
            </a:r>
            <a:r>
              <a:rPr b="1" spc="-5" dirty="0" smtClean="0">
                <a:latin typeface="Arial"/>
                <a:cs typeface="Arial"/>
              </a:rPr>
              <a:t>. </a:t>
            </a:r>
            <a:r>
              <a:rPr lang="en-US" sz="2000" b="1" u="sng" spc="-5" dirty="0" smtClean="0">
                <a:latin typeface="Arial"/>
                <a:cs typeface="Arial"/>
              </a:rPr>
              <a:t>Arithmetic -</a:t>
            </a:r>
            <a:r>
              <a:rPr sz="2000" b="1" u="sng" spc="-10" dirty="0" smtClean="0">
                <a:latin typeface="Arial"/>
                <a:cs typeface="Arial"/>
              </a:rPr>
              <a:t>Assignment</a:t>
            </a:r>
            <a:r>
              <a:rPr sz="2000" b="1" u="sng" spc="-20" dirty="0" smtClean="0">
                <a:latin typeface="Arial"/>
                <a:cs typeface="Arial"/>
              </a:rPr>
              <a:t> </a:t>
            </a:r>
            <a:r>
              <a:rPr sz="2000" b="1" u="sng" spc="-5" dirty="0">
                <a:latin typeface="Arial"/>
                <a:cs typeface="Arial"/>
              </a:rPr>
              <a:t>Operators</a:t>
            </a:r>
            <a:endParaRPr sz="2000" u="sng" dirty="0">
              <a:latin typeface="Arial"/>
              <a:cs typeface="Arial"/>
            </a:endParaRPr>
          </a:p>
          <a:p>
            <a:pPr marL="12700"/>
            <a:r>
              <a:rPr b="1" spc="-5" dirty="0">
                <a:latin typeface="Arial"/>
                <a:cs typeface="Arial"/>
              </a:rPr>
              <a:t>Used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assign </a:t>
            </a:r>
            <a:r>
              <a:rPr b="1" spc="-10" dirty="0">
                <a:latin typeface="Arial"/>
                <a:cs typeface="Arial"/>
              </a:rPr>
              <a:t>values </a:t>
            </a:r>
            <a:r>
              <a:rPr b="1" dirty="0">
                <a:latin typeface="Arial"/>
                <a:cs typeface="Arial"/>
              </a:rPr>
              <a:t>to the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variables.</a:t>
            </a:r>
            <a:endParaRPr dirty="0"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989992"/>
              </p:ext>
            </p:extLst>
          </p:nvPr>
        </p:nvGraphicFramePr>
        <p:xfrm>
          <a:off x="1724026" y="1934464"/>
          <a:ext cx="8066278" cy="4834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27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140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94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87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Operators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Example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Assigns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values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from right side operands to left side</a:t>
                      </a:r>
                      <a:r>
                        <a:rPr sz="14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a=b</a:t>
                      </a: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+=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Add 2 numbers and assigns the result to left</a:t>
                      </a:r>
                      <a:r>
                        <a:rPr sz="1400" spc="-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a=</a:t>
                      </a:r>
                      <a:r>
                        <a:rPr lang="en-US" sz="1400" dirty="0" err="1" smtClean="0">
                          <a:latin typeface="Arial"/>
                          <a:cs typeface="Arial"/>
                        </a:rPr>
                        <a:t>a+b</a:t>
                      </a:r>
                      <a:endParaRPr lang="en-US" sz="1400" dirty="0" smtClean="0">
                        <a:latin typeface="Arial"/>
                        <a:cs typeface="Arial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+=b</a:t>
                      </a: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/=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Divides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2 numbers and assigns the result to left</a:t>
                      </a:r>
                      <a:r>
                        <a:rPr sz="1400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a=a/b</a:t>
                      </a:r>
                    </a:p>
                    <a:p>
                      <a:pPr marL="5334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/=b</a:t>
                      </a: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*=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Multiply 2 numbers and assigns the result to left</a:t>
                      </a:r>
                      <a:r>
                        <a:rPr sz="1400" spc="-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lang="en-US" sz="1400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dirty="0" smtClean="0">
                          <a:latin typeface="Arial"/>
                          <a:cs typeface="Arial"/>
                        </a:rPr>
                        <a:t>*=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Subtracts 2 numbers and assigns the result to left</a:t>
                      </a:r>
                      <a:r>
                        <a:rPr sz="14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lang="en-US" sz="1400" spc="-5" dirty="0" smtClean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 smtClean="0">
                          <a:latin typeface="Arial"/>
                          <a:cs typeface="Arial"/>
                        </a:rPr>
                        <a:t>-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=b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b="1" spc="-65" dirty="0">
                          <a:latin typeface="Arial"/>
                          <a:cs typeface="Arial"/>
                        </a:rPr>
                        <a:t>%=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modulus 2 numbers and assigns the result to left</a:t>
                      </a:r>
                      <a:r>
                        <a:rPr sz="1400" spc="-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a%=b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5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//=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Perform floor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division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on 2 numbers and assigns the result to left</a:t>
                      </a:r>
                      <a:r>
                        <a:rPr sz="1400" spc="-2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a//=b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15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**=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5206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calculate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power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on operators and assigns the result to left</a:t>
                      </a:r>
                      <a:r>
                        <a:rPr sz="1400" spc="-2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operand.</a:t>
                      </a: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53340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a**=b</a:t>
                      </a: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7030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52400"/>
            <a:ext cx="10287000" cy="1668588"/>
            <a:chOff x="-1058035" y="4114800"/>
            <a:chExt cx="9973434" cy="1810856"/>
          </a:xfrm>
        </p:grpSpPr>
        <p:sp>
          <p:nvSpPr>
            <p:cNvPr id="3" name="TextBox 2"/>
            <p:cNvSpPr txBox="1"/>
            <p:nvPr/>
          </p:nvSpPr>
          <p:spPr>
            <a:xfrm>
              <a:off x="457200" y="4114800"/>
              <a:ext cx="8077200" cy="40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>
                  <a:solidFill>
                    <a:srgbClr val="00B0F0"/>
                  </a:solidFill>
                  <a:effectLst>
                    <a:glow rad="63500">
                      <a:schemeClr val="accent1">
                        <a:satMod val="175000"/>
                        <a:alpha val="40000"/>
                      </a:schemeClr>
                    </a:glow>
                  </a:effectLst>
                </a:rPr>
                <a:t>PYTHON OPERATOR PRECEDENCE</a:t>
              </a:r>
            </a:p>
          </p:txBody>
        </p:sp>
        <p:sp>
          <p:nvSpPr>
            <p:cNvPr id="4" name="Down Arrow 3"/>
            <p:cNvSpPr/>
            <p:nvPr/>
          </p:nvSpPr>
          <p:spPr>
            <a:xfrm>
              <a:off x="3352800" y="4484132"/>
              <a:ext cx="2514600" cy="990600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2000" b="1" u="sng" dirty="0">
                  <a:solidFill>
                    <a:schemeClr val="bg1"/>
                  </a:solidFill>
                </a:rPr>
                <a:t>PEMDAS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1058035" y="5474732"/>
              <a:ext cx="9973434" cy="4509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00" b="1" u="sng" dirty="0">
                  <a:solidFill>
                    <a:srgbClr val="FF0000"/>
                  </a:solidFill>
                </a:rPr>
                <a:t>P</a:t>
              </a:r>
              <a:r>
                <a:rPr lang="en-US" sz="2100" b="1" u="sng" dirty="0"/>
                <a:t>arentheses|</a:t>
              </a:r>
              <a:r>
                <a:rPr lang="en-US" sz="2100" b="1" u="sng" dirty="0">
                  <a:solidFill>
                    <a:srgbClr val="FF0000"/>
                  </a:solidFill>
                </a:rPr>
                <a:t>E</a:t>
              </a:r>
              <a:r>
                <a:rPr lang="en-US" sz="2100" b="1" u="sng" dirty="0"/>
                <a:t>xponentiation|</a:t>
              </a:r>
              <a:r>
                <a:rPr lang="en-US" sz="2100" b="1" u="sng" dirty="0">
                  <a:solidFill>
                    <a:srgbClr val="FF0000"/>
                  </a:solidFill>
                </a:rPr>
                <a:t>M</a:t>
              </a:r>
              <a:r>
                <a:rPr lang="en-US" sz="2100" b="1" u="sng" dirty="0"/>
                <a:t>ultiplication|</a:t>
              </a:r>
              <a:r>
                <a:rPr lang="en-US" sz="2100" b="1" u="sng" dirty="0">
                  <a:solidFill>
                    <a:srgbClr val="FF0000"/>
                  </a:solidFill>
                </a:rPr>
                <a:t>D</a:t>
              </a:r>
              <a:r>
                <a:rPr lang="en-US" sz="2100" b="1" u="sng" dirty="0"/>
                <a:t>ivision|</a:t>
              </a:r>
              <a:r>
                <a:rPr lang="en-US" sz="2100" b="1" u="sng" dirty="0">
                  <a:solidFill>
                    <a:srgbClr val="FF0000"/>
                  </a:solidFill>
                </a:rPr>
                <a:t>A</a:t>
              </a:r>
              <a:r>
                <a:rPr lang="en-US" sz="2100" b="1" u="sng" dirty="0"/>
                <a:t>ddition|</a:t>
              </a:r>
              <a:r>
                <a:rPr lang="en-US" sz="2100" b="1" u="sng" dirty="0">
                  <a:solidFill>
                    <a:srgbClr val="FF0000"/>
                  </a:solidFill>
                </a:rPr>
                <a:t>S</a:t>
              </a:r>
              <a:r>
                <a:rPr lang="en-US" sz="2100" b="1" u="sng" dirty="0"/>
                <a:t>ubtraction</a:t>
              </a:r>
            </a:p>
          </p:txBody>
        </p:sp>
      </p:grp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100248"/>
              </p:ext>
            </p:extLst>
          </p:nvPr>
        </p:nvGraphicFramePr>
        <p:xfrm>
          <a:off x="2162175" y="1820991"/>
          <a:ext cx="7391399" cy="483698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65969"/>
                <a:gridCol w="4125430"/>
              </a:tblGrid>
              <a:tr h="34549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Operators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Meaning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()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Parentheses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**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Exponent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+x, -</a:t>
                      </a:r>
                      <a:r>
                        <a:rPr lang="en-US" sz="1100" dirty="0" err="1" smtClean="0"/>
                        <a:t>x,~x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Unary plus, Unary minus, Bitwise NOT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*,/, //, %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Multiplication, Division, Floor, Division, Modulus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+,-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Addition, Subtraction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050" i="1" dirty="0" smtClean="0"/>
                        <a:t>&lt;&lt;,&gt;&gt;</a:t>
                      </a:r>
                      <a:endParaRPr lang="en-US" sz="105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Bitwise shift operators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050" i="1" dirty="0" smtClean="0"/>
                        <a:t>&amp;</a:t>
                      </a:r>
                      <a:endParaRPr lang="en-US" sz="105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Bitwise AND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050" i="1" dirty="0" smtClean="0"/>
                        <a:t>^</a:t>
                      </a:r>
                      <a:endParaRPr lang="en-US" sz="105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Bitwise XOR</a:t>
                      </a:r>
                      <a:endParaRPr lang="en-US" sz="1200" dirty="0"/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050" i="1" dirty="0" smtClean="0"/>
                        <a:t>|</a:t>
                      </a:r>
                      <a:endParaRPr lang="en-US" sz="105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Bitwise OR</a:t>
                      </a:r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==,!=,&gt;,&gt;=,&lt;,&lt;=, is, is not, in, not in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Comparisons, Identity, Membership Operators</a:t>
                      </a:r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not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Logical NOT</a:t>
                      </a:r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and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Logical AND</a:t>
                      </a:r>
                    </a:p>
                  </a:txBody>
                  <a:tcPr/>
                </a:tc>
              </a:tr>
              <a:tr h="345499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or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Logical OR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56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4" y="368808"/>
            <a:ext cx="2391410" cy="647700"/>
          </a:xfrm>
          <a:custGeom>
            <a:avLst/>
            <a:gdLst/>
            <a:ahLst/>
            <a:cxnLst/>
            <a:rect l="l" t="t" r="r" b="b"/>
            <a:pathLst>
              <a:path w="2391410" h="647700">
                <a:moveTo>
                  <a:pt x="0" y="647700"/>
                </a:moveTo>
                <a:lnTo>
                  <a:pt x="2391156" y="647700"/>
                </a:lnTo>
                <a:lnTo>
                  <a:pt x="2391156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4024" y="132248"/>
            <a:ext cx="2211070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72870" y="1409573"/>
            <a:ext cx="8413750" cy="27879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Operators </a:t>
            </a:r>
            <a:r>
              <a:rPr sz="2400" spc="-5" dirty="0">
                <a:solidFill>
                  <a:srgbClr val="00AF50"/>
                </a:solidFill>
                <a:latin typeface="Arial"/>
                <a:cs typeface="Arial"/>
              </a:rPr>
              <a:t>can be defined as symbols </a:t>
            </a: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00AF50"/>
                </a:solidFill>
                <a:latin typeface="Arial"/>
                <a:cs typeface="Arial"/>
              </a:rPr>
              <a:t>are used </a:t>
            </a:r>
            <a:r>
              <a:rPr sz="2400" dirty="0">
                <a:solidFill>
                  <a:srgbClr val="00AF5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00AF50"/>
                </a:solidFill>
                <a:latin typeface="Arial"/>
                <a:cs typeface="Arial"/>
              </a:rPr>
              <a:t>perform  operations on</a:t>
            </a:r>
            <a:r>
              <a:rPr sz="2400" spc="2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AF50"/>
                </a:solidFill>
                <a:latin typeface="Arial"/>
                <a:cs typeface="Arial"/>
              </a:rPr>
              <a:t>operands.</a:t>
            </a:r>
            <a:endParaRPr lang="en-US" sz="2400" spc="-5" dirty="0">
              <a:solidFill>
                <a:srgbClr val="00AF50"/>
              </a:solidFill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endParaRPr lang="en-US" sz="2400" spc="-5" dirty="0" smtClean="0">
              <a:solidFill>
                <a:srgbClr val="00AF50"/>
              </a:solidFill>
              <a:latin typeface="Arial"/>
              <a:cs typeface="Arial"/>
            </a:endParaRPr>
          </a:p>
          <a:p>
            <a:pPr marL="12700" marR="5080" algn="ctr">
              <a:spcBef>
                <a:spcPts val="100"/>
              </a:spcBef>
            </a:pPr>
            <a:r>
              <a:rPr lang="en-US" sz="2400" spc="-5" dirty="0" smtClean="0">
                <a:solidFill>
                  <a:srgbClr val="00AF50"/>
                </a:solidFill>
                <a:latin typeface="Arial"/>
                <a:cs typeface="Arial"/>
              </a:rPr>
              <a:t>OR</a:t>
            </a:r>
          </a:p>
          <a:p>
            <a:pPr marL="12700" marR="5080" algn="ctr">
              <a:spcBef>
                <a:spcPts val="100"/>
              </a:spcBef>
            </a:pPr>
            <a:endParaRPr lang="en-US" sz="2400" spc="-5" dirty="0">
              <a:solidFill>
                <a:srgbClr val="00AF50"/>
              </a:solidFill>
              <a:latin typeface="Arial"/>
              <a:cs typeface="Arial"/>
            </a:endParaRPr>
          </a:p>
          <a:p>
            <a:pPr marL="12700" marR="5080">
              <a:spcBef>
                <a:spcPts val="100"/>
              </a:spcBef>
            </a:pPr>
            <a:r>
              <a:rPr lang="en-US" sz="2400" spc="-5" dirty="0">
                <a:solidFill>
                  <a:srgbClr val="00AF50"/>
                </a:solidFill>
                <a:latin typeface="Arial"/>
                <a:cs typeface="Arial"/>
              </a:rPr>
              <a:t>T</a:t>
            </a:r>
            <a:r>
              <a:rPr lang="en-US" sz="2400" spc="-5" dirty="0" smtClean="0">
                <a:solidFill>
                  <a:srgbClr val="00AF50"/>
                </a:solidFill>
                <a:latin typeface="Arial"/>
                <a:cs typeface="Arial"/>
              </a:rPr>
              <a:t>hese </a:t>
            </a:r>
            <a:r>
              <a:rPr lang="en-US" sz="2400" spc="-5" dirty="0">
                <a:solidFill>
                  <a:srgbClr val="00AF50"/>
                </a:solidFill>
                <a:latin typeface="Arial"/>
                <a:cs typeface="Arial"/>
              </a:rPr>
              <a:t>are tokens that trigger some computation/action when applied to variables or other objects.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9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399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4" y="368808"/>
            <a:ext cx="2391410" cy="647700"/>
          </a:xfrm>
          <a:custGeom>
            <a:avLst/>
            <a:gdLst/>
            <a:ahLst/>
            <a:cxnLst/>
            <a:rect l="l" t="t" r="r" b="b"/>
            <a:pathLst>
              <a:path w="2391410" h="647700">
                <a:moveTo>
                  <a:pt x="0" y="647700"/>
                </a:moveTo>
                <a:lnTo>
                  <a:pt x="2391156" y="647700"/>
                </a:lnTo>
                <a:lnTo>
                  <a:pt x="2391156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4024" y="132248"/>
            <a:ext cx="2211070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82635" y="1191686"/>
            <a:ext cx="8413750" cy="4337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12700"/>
            <a:r>
              <a:rPr sz="2400" b="1" spc="-45" dirty="0">
                <a:solidFill>
                  <a:srgbClr val="FF0000"/>
                </a:solidFill>
                <a:latin typeface="Arial"/>
                <a:cs typeface="Arial"/>
              </a:rPr>
              <a:t>Types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400" b="1" spc="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Operators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800" dirty="0">
              <a:latin typeface="Times New Roman"/>
              <a:cs typeface="Times New Roman"/>
            </a:endParaRPr>
          </a:p>
          <a:p>
            <a:pPr marL="334010" indent="-321310">
              <a:buAutoNum type="arabicPeriod"/>
              <a:tabLst>
                <a:tab pos="334645" algn="l"/>
              </a:tabLst>
            </a:pPr>
            <a:r>
              <a:rPr sz="2400" dirty="0">
                <a:latin typeface="Arial"/>
                <a:cs typeface="Arial"/>
              </a:rPr>
              <a:t>Arithmetic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Operators.</a:t>
            </a:r>
            <a:r>
              <a:rPr lang="en-US" sz="2400" dirty="0">
                <a:latin typeface="Arial"/>
                <a:cs typeface="Arial"/>
              </a:rPr>
              <a:t> (+,-,*,/,%,**,//)</a:t>
            </a:r>
            <a:endParaRPr sz="2400" dirty="0">
              <a:latin typeface="Arial"/>
              <a:cs typeface="Arial"/>
            </a:endParaRPr>
          </a:p>
          <a:p>
            <a:pPr marL="351155" indent="-338455">
              <a:spcBef>
                <a:spcPts val="5"/>
              </a:spcBef>
              <a:buAutoNum type="arabicPeriod"/>
              <a:tabLst>
                <a:tab pos="351790" algn="l"/>
              </a:tabLst>
            </a:pPr>
            <a:r>
              <a:rPr sz="2400" spc="-5" dirty="0">
                <a:latin typeface="Arial"/>
                <a:cs typeface="Arial"/>
              </a:rPr>
              <a:t>Relational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Operators.</a:t>
            </a:r>
            <a:r>
              <a:rPr lang="en-US" sz="2400" dirty="0">
                <a:latin typeface="Arial"/>
                <a:cs typeface="Arial"/>
              </a:rPr>
              <a:t> (&gt;,&lt;,&gt;=,&lt;=,==,!=)</a:t>
            </a:r>
            <a:endParaRPr sz="2400" dirty="0">
              <a:latin typeface="Arial"/>
              <a:cs typeface="Arial"/>
            </a:endParaRPr>
          </a:p>
          <a:p>
            <a:pPr marL="334010" indent="-321310">
              <a:buAutoNum type="arabicPeriod"/>
              <a:tabLst>
                <a:tab pos="334645" algn="l"/>
              </a:tabLst>
            </a:pPr>
            <a:r>
              <a:rPr sz="2400" spc="-5" dirty="0">
                <a:latin typeface="Arial"/>
                <a:cs typeface="Arial"/>
              </a:rPr>
              <a:t>Assignment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Operators.</a:t>
            </a:r>
            <a:r>
              <a:rPr lang="en-US" sz="2400" dirty="0">
                <a:latin typeface="Arial"/>
                <a:cs typeface="Arial"/>
              </a:rPr>
              <a:t> (=)</a:t>
            </a:r>
            <a:endParaRPr sz="2400" dirty="0">
              <a:latin typeface="Arial"/>
              <a:cs typeface="Arial"/>
            </a:endParaRPr>
          </a:p>
          <a:p>
            <a:pPr marL="351155" indent="-338455">
              <a:buAutoNum type="arabicPeriod"/>
              <a:tabLst>
                <a:tab pos="351790" algn="l"/>
              </a:tabLst>
            </a:pPr>
            <a:r>
              <a:rPr sz="2400" spc="-5" dirty="0">
                <a:latin typeface="Arial"/>
                <a:cs typeface="Arial"/>
              </a:rPr>
              <a:t>Logical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Operators.</a:t>
            </a:r>
            <a:r>
              <a:rPr lang="en-US" sz="2400" dirty="0">
                <a:latin typeface="Arial"/>
                <a:cs typeface="Arial"/>
              </a:rPr>
              <a:t>(</a:t>
            </a:r>
            <a:r>
              <a:rPr lang="en-US" sz="2400" dirty="0" err="1">
                <a:latin typeface="Arial"/>
                <a:cs typeface="Arial"/>
              </a:rPr>
              <a:t>and,or,not</a:t>
            </a:r>
            <a:r>
              <a:rPr lang="en-US" sz="2400" dirty="0"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351155" indent="-338455">
              <a:buAutoNum type="arabicPeriod"/>
              <a:tabLst>
                <a:tab pos="351790" algn="l"/>
              </a:tabLst>
            </a:pPr>
            <a:r>
              <a:rPr sz="2400" spc="-5" dirty="0">
                <a:latin typeface="Arial"/>
                <a:cs typeface="Arial"/>
              </a:rPr>
              <a:t>Bitwise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</a:t>
            </a:r>
            <a:r>
              <a:rPr lang="en-US" sz="2400" dirty="0">
                <a:latin typeface="Arial"/>
                <a:cs typeface="Arial"/>
              </a:rPr>
              <a:t> (&amp;, |,^)</a:t>
            </a:r>
            <a:endParaRPr sz="2400" dirty="0">
              <a:latin typeface="Arial"/>
              <a:cs typeface="Arial"/>
            </a:endParaRPr>
          </a:p>
          <a:p>
            <a:pPr marL="351155" indent="-338455">
              <a:buAutoNum type="arabicPeriod"/>
              <a:tabLst>
                <a:tab pos="351790" algn="l"/>
              </a:tabLst>
            </a:pPr>
            <a:r>
              <a:rPr sz="2400" spc="-5" dirty="0">
                <a:latin typeface="Arial"/>
                <a:cs typeface="Arial"/>
              </a:rPr>
              <a:t>Membership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</a:t>
            </a:r>
            <a:r>
              <a:rPr lang="en-US" sz="2400" dirty="0">
                <a:latin typeface="Arial"/>
                <a:cs typeface="Arial"/>
              </a:rPr>
              <a:t>. (</a:t>
            </a:r>
            <a:r>
              <a:rPr lang="en-US" sz="2400" dirty="0" err="1">
                <a:latin typeface="Arial"/>
                <a:cs typeface="Arial"/>
              </a:rPr>
              <a:t>in,not</a:t>
            </a:r>
            <a:r>
              <a:rPr lang="en-US" sz="2400" dirty="0">
                <a:latin typeface="Arial"/>
                <a:cs typeface="Arial"/>
              </a:rPr>
              <a:t> in)</a:t>
            </a:r>
            <a:endParaRPr sz="2400" dirty="0">
              <a:latin typeface="Arial"/>
              <a:cs typeface="Arial"/>
            </a:endParaRPr>
          </a:p>
          <a:p>
            <a:pPr marL="351155" indent="-338455">
              <a:buAutoNum type="arabicPeriod"/>
              <a:tabLst>
                <a:tab pos="351790" algn="l"/>
              </a:tabLst>
            </a:pPr>
            <a:r>
              <a:rPr sz="2400" dirty="0">
                <a:latin typeface="Arial"/>
                <a:cs typeface="Arial"/>
              </a:rPr>
              <a:t>Identity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Operators</a:t>
            </a:r>
            <a:r>
              <a:rPr lang="en-US" sz="2400" dirty="0">
                <a:latin typeface="Arial"/>
                <a:cs typeface="Arial"/>
              </a:rPr>
              <a:t>. (is, is not)</a:t>
            </a:r>
          </a:p>
          <a:p>
            <a:pPr marL="351155" indent="-338455">
              <a:buAutoNum type="arabicPeriod"/>
              <a:tabLst>
                <a:tab pos="351790" algn="l"/>
              </a:tabLst>
            </a:pPr>
            <a:r>
              <a:rPr lang="en-US" sz="2400" dirty="0">
                <a:latin typeface="Arial"/>
                <a:cs typeface="Arial"/>
              </a:rPr>
              <a:t>Shift Operator. (&lt;&lt;,&gt;&gt;)</a:t>
            </a:r>
          </a:p>
          <a:p>
            <a:pPr marL="351155" indent="-338455">
              <a:buAutoNum type="arabicPeriod"/>
              <a:tabLst>
                <a:tab pos="351790" algn="l"/>
              </a:tabLst>
            </a:pPr>
            <a:r>
              <a:rPr lang="en-US" sz="2400" dirty="0">
                <a:latin typeface="Arial"/>
                <a:cs typeface="Arial"/>
              </a:rPr>
              <a:t>Arithmetic-assignment </a:t>
            </a:r>
            <a:r>
              <a:rPr lang="en-US" sz="2400" dirty="0" smtClean="0">
                <a:latin typeface="Arial"/>
                <a:cs typeface="Arial"/>
              </a:rPr>
              <a:t>Operator(short hand notation) (/=,+=,-=,%=,**=,//=,*=) 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3271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5" y="368808"/>
            <a:ext cx="4582795" cy="647700"/>
          </a:xfrm>
          <a:custGeom>
            <a:avLst/>
            <a:gdLst/>
            <a:ahLst/>
            <a:cxnLst/>
            <a:rect l="l" t="t" r="r" b="b"/>
            <a:pathLst>
              <a:path w="4582795" h="647700">
                <a:moveTo>
                  <a:pt x="0" y="647700"/>
                </a:moveTo>
                <a:lnTo>
                  <a:pt x="4582668" y="647700"/>
                </a:lnTo>
                <a:lnTo>
                  <a:pt x="458266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8754" y="117135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68753" y="1135760"/>
            <a:ext cx="73520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354965" algn="l"/>
              </a:tabLst>
            </a:pPr>
            <a:r>
              <a:rPr b="1" spc="-5" dirty="0">
                <a:solidFill>
                  <a:srgbClr val="535353"/>
                </a:solidFill>
                <a:latin typeface="Arial"/>
                <a:cs typeface="Arial"/>
              </a:rPr>
              <a:t>1.	</a:t>
            </a:r>
            <a:r>
              <a:rPr b="1" spc="-10" dirty="0">
                <a:solidFill>
                  <a:srgbClr val="535353"/>
                </a:solidFill>
                <a:latin typeface="Arial"/>
                <a:cs typeface="Arial"/>
              </a:rPr>
              <a:t>Arithmetic</a:t>
            </a:r>
            <a:r>
              <a:rPr b="1" spc="40" dirty="0">
                <a:solidFill>
                  <a:srgbClr val="535353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535353"/>
                </a:solidFill>
                <a:latin typeface="Arial"/>
                <a:cs typeface="Arial"/>
              </a:rPr>
              <a:t>Operators</a:t>
            </a:r>
            <a:endParaRPr>
              <a:latin typeface="Arial"/>
              <a:cs typeface="Arial"/>
            </a:endParaRPr>
          </a:p>
          <a:p>
            <a:pPr marL="12700" marR="5080"/>
            <a:r>
              <a:rPr b="1" spc="-10" dirty="0">
                <a:latin typeface="Arial"/>
                <a:cs typeface="Arial"/>
              </a:rPr>
              <a:t>Arithmetic </a:t>
            </a:r>
            <a:r>
              <a:rPr b="1" spc="-5" dirty="0">
                <a:latin typeface="Arial"/>
                <a:cs typeface="Arial"/>
              </a:rPr>
              <a:t>Operators are used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perform arithmetic operations </a:t>
            </a:r>
            <a:r>
              <a:rPr b="1" dirty="0">
                <a:latin typeface="Arial"/>
                <a:cs typeface="Arial"/>
              </a:rPr>
              <a:t>like  addition, multiplication, </a:t>
            </a:r>
            <a:r>
              <a:rPr b="1" spc="-5" dirty="0">
                <a:latin typeface="Arial"/>
                <a:cs typeface="Arial"/>
              </a:rPr>
              <a:t>division etc.</a:t>
            </a:r>
            <a:endParaRPr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777286" y="2050414"/>
          <a:ext cx="6553200" cy="4380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5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632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Operators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Example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1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+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perform addition of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two</a:t>
                      </a:r>
                      <a:r>
                        <a:rPr sz="14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number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a+b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1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-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perform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subtraction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two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number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a-b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1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/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perform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division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two</a:t>
                      </a:r>
                      <a:r>
                        <a:rPr sz="14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number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a/b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41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*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perform multiplication of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two</a:t>
                      </a:r>
                      <a:r>
                        <a:rPr sz="140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number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a*b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41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Modulus = returns</a:t>
                      </a:r>
                      <a:r>
                        <a:rPr sz="14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remainder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a%b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//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148590">
                        <a:lnSpc>
                          <a:spcPct val="107100"/>
                        </a:lnSpc>
                        <a:spcBef>
                          <a:spcPts val="975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Floor Division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=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remove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digits after</a:t>
                      </a:r>
                      <a:r>
                        <a:rPr sz="14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the  decimal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point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382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7683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a//b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4195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00" b="1" spc="5" dirty="0">
                          <a:latin typeface="Arial"/>
                          <a:cs typeface="Arial"/>
                        </a:rPr>
                        <a:t>**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Exponent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= perform raise to</a:t>
                      </a:r>
                      <a:r>
                        <a:rPr sz="1400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power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7683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a**b</a:t>
                      </a:r>
                    </a:p>
                  </a:txBody>
                  <a:tcPr marL="0" marR="0" marT="15240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622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5" y="368808"/>
            <a:ext cx="4582795" cy="647700"/>
          </a:xfrm>
          <a:custGeom>
            <a:avLst/>
            <a:gdLst/>
            <a:ahLst/>
            <a:cxnLst/>
            <a:rect l="l" t="t" r="r" b="b"/>
            <a:pathLst>
              <a:path w="4582795" h="647700">
                <a:moveTo>
                  <a:pt x="0" y="647700"/>
                </a:moveTo>
                <a:lnTo>
                  <a:pt x="4582668" y="647700"/>
                </a:lnTo>
                <a:lnTo>
                  <a:pt x="458266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8754" y="117135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68753" y="1135760"/>
            <a:ext cx="5810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2. Relational </a:t>
            </a:r>
            <a:r>
              <a:rPr b="1" spc="-5" dirty="0" smtClean="0">
                <a:latin typeface="Arial"/>
                <a:cs typeface="Arial"/>
              </a:rPr>
              <a:t>Operators</a:t>
            </a:r>
            <a:r>
              <a:rPr lang="en-US" b="1" spc="-5" dirty="0" smtClean="0">
                <a:latin typeface="Arial"/>
                <a:cs typeface="Arial"/>
              </a:rPr>
              <a:t>(comparison operators)</a:t>
            </a:r>
            <a:endParaRPr dirty="0">
              <a:latin typeface="Arial"/>
              <a:cs typeface="Arial"/>
            </a:endParaRPr>
          </a:p>
          <a:p>
            <a:pPr marL="12700"/>
            <a:r>
              <a:rPr b="1" spc="-5" dirty="0">
                <a:latin typeface="Arial"/>
                <a:cs typeface="Arial"/>
              </a:rPr>
              <a:t>Relational Operators are used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compare the</a:t>
            </a:r>
            <a:r>
              <a:rPr b="1" spc="8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values.</a:t>
            </a:r>
            <a:endParaRPr dirty="0"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45992"/>
              </p:ext>
            </p:extLst>
          </p:nvPr>
        </p:nvGraphicFramePr>
        <p:xfrm>
          <a:off x="2849245" y="2090548"/>
          <a:ext cx="6732905" cy="3298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0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883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40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1470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Operators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Description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100" b="1" dirty="0">
                          <a:latin typeface="Arial"/>
                          <a:cs typeface="Arial"/>
                        </a:rPr>
                        <a:t>Example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==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Equal to, return true if a equals to</a:t>
                      </a:r>
                      <a:r>
                        <a:rPr sz="14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==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b="1" spc="-25" dirty="0">
                          <a:latin typeface="Arial"/>
                          <a:cs typeface="Arial"/>
                        </a:rPr>
                        <a:t>!=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equal, return true if a is not equals to</a:t>
                      </a:r>
                      <a:r>
                        <a:rPr sz="14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!=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83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&gt;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Greater than, return true if a is greater</a:t>
                      </a:r>
                      <a:r>
                        <a:rPr sz="1400" spc="-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than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&gt;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8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&gt;=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193040">
                        <a:lnSpc>
                          <a:spcPct val="1071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Greater than or equal to , return true if </a:t>
                      </a:r>
                      <a:r>
                        <a:rPr sz="140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275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400" spc="-275" smtClean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mtClean="0">
                          <a:latin typeface="Arial"/>
                          <a:cs typeface="Arial"/>
                        </a:rPr>
                        <a:t>is 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greater than b or a is equals to</a:t>
                      </a:r>
                      <a:r>
                        <a:rPr sz="1400" spc="-1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&gt;=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&lt;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Less than, return true if a is less than</a:t>
                      </a:r>
                      <a:r>
                        <a:rPr sz="1400" spc="-229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&lt;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8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&lt;=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417195">
                        <a:lnSpc>
                          <a:spcPct val="107100"/>
                        </a:lnSpc>
                        <a:spcBef>
                          <a:spcPts val="43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Less than or equal to , return true if a</a:t>
                      </a:r>
                      <a:r>
                        <a:rPr sz="1400" spc="-2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is  less than b or a is equals to</a:t>
                      </a:r>
                      <a:r>
                        <a:rPr sz="140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5461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31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 &lt;=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49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Expressions and Statement</a:t>
            </a:r>
            <a:endParaRPr lang="en-US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42900">
              <a:spcBef>
                <a:spcPts val="100"/>
              </a:spcBef>
              <a:buAutoNum type="alphaLcPeriod"/>
              <a:tabLst>
                <a:tab pos="355600" algn="l"/>
                <a:tab pos="356235" algn="l"/>
              </a:tabLst>
            </a:pPr>
            <a:r>
              <a:rPr lang="en-US" sz="2400" spc="-5" dirty="0">
                <a:solidFill>
                  <a:srgbClr val="006FC0"/>
                </a:solidFill>
                <a:latin typeface="Arial"/>
                <a:cs typeface="Arial"/>
              </a:rPr>
              <a:t>Expression </a:t>
            </a:r>
            <a:r>
              <a:rPr lang="en-US" sz="2400" dirty="0">
                <a:latin typeface="Arial"/>
                <a:cs typeface="Arial"/>
              </a:rPr>
              <a:t>: - </a:t>
            </a:r>
            <a:r>
              <a:rPr lang="en-US" sz="2400" spc="-15" dirty="0">
                <a:latin typeface="Arial"/>
                <a:cs typeface="Arial"/>
              </a:rPr>
              <a:t>which </a:t>
            </a:r>
            <a:r>
              <a:rPr lang="en-US" sz="2400" spc="-5" dirty="0">
                <a:latin typeface="Arial"/>
                <a:cs typeface="Arial"/>
              </a:rPr>
              <a:t>is evaluated and produce result. </a:t>
            </a:r>
            <a:r>
              <a:rPr lang="en-US" sz="2400" dirty="0">
                <a:latin typeface="Arial"/>
                <a:cs typeface="Arial"/>
              </a:rPr>
              <a:t>e.g. </a:t>
            </a:r>
            <a:r>
              <a:rPr lang="en-US" sz="2400" spc="-5" dirty="0">
                <a:latin typeface="Arial"/>
                <a:cs typeface="Arial"/>
              </a:rPr>
              <a:t>(20 </a:t>
            </a:r>
            <a:r>
              <a:rPr lang="en-US" sz="2400" dirty="0">
                <a:latin typeface="Arial"/>
                <a:cs typeface="Arial"/>
              </a:rPr>
              <a:t>+ </a:t>
            </a:r>
            <a:r>
              <a:rPr lang="en-US" sz="2400" spc="-5" dirty="0">
                <a:latin typeface="Arial"/>
                <a:cs typeface="Arial"/>
              </a:rPr>
              <a:t>4) </a:t>
            </a:r>
            <a:r>
              <a:rPr lang="en-US" sz="2400" dirty="0">
                <a:latin typeface="Arial"/>
                <a:cs typeface="Arial"/>
              </a:rPr>
              <a:t>/</a:t>
            </a:r>
            <a:r>
              <a:rPr lang="en-US" sz="2400" spc="155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4</a:t>
            </a:r>
            <a:endParaRPr lang="en-US" sz="2400" dirty="0">
              <a:latin typeface="Arial"/>
              <a:cs typeface="Arial"/>
            </a:endParaRPr>
          </a:p>
          <a:p>
            <a:pPr marL="355600" indent="-342900">
              <a:buAutoNum type="alphaLcPeriod"/>
              <a:tabLst>
                <a:tab pos="355600" algn="l"/>
                <a:tab pos="356235" algn="l"/>
              </a:tabLst>
            </a:pPr>
            <a:r>
              <a:rPr lang="en-US" sz="2400" spc="-5" dirty="0">
                <a:solidFill>
                  <a:srgbClr val="006FC0"/>
                </a:solidFill>
                <a:latin typeface="Arial"/>
                <a:cs typeface="Arial"/>
              </a:rPr>
              <a:t>Statement </a:t>
            </a:r>
            <a:r>
              <a:rPr lang="en-US" sz="2400" dirty="0">
                <a:latin typeface="Arial"/>
                <a:cs typeface="Arial"/>
              </a:rPr>
              <a:t>:- </a:t>
            </a:r>
            <a:r>
              <a:rPr lang="en-US" sz="2400" spc="-5" dirty="0">
                <a:latin typeface="Arial"/>
                <a:cs typeface="Arial"/>
              </a:rPr>
              <a:t>instruction that does</a:t>
            </a:r>
            <a:r>
              <a:rPr lang="en-US" sz="2400" spc="20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something.</a:t>
            </a:r>
            <a:endParaRPr lang="en-US" sz="2400" dirty="0">
              <a:latin typeface="Arial"/>
              <a:cs typeface="Arial"/>
            </a:endParaRPr>
          </a:p>
          <a:p>
            <a:pPr marL="927100"/>
            <a:r>
              <a:rPr lang="en-US" sz="2400" spc="-5" dirty="0" err="1">
                <a:latin typeface="Arial"/>
                <a:cs typeface="Arial"/>
              </a:rPr>
              <a:t>e.g</a:t>
            </a:r>
            <a:endParaRPr lang="en-US" sz="2400" dirty="0">
              <a:latin typeface="Arial"/>
              <a:cs typeface="Arial"/>
            </a:endParaRPr>
          </a:p>
          <a:p>
            <a:pPr marL="927100"/>
            <a:r>
              <a:rPr lang="en-US" sz="2400" spc="-5" dirty="0">
                <a:latin typeface="Arial"/>
                <a:cs typeface="Arial"/>
              </a:rPr>
              <a:t>a </a:t>
            </a:r>
            <a:r>
              <a:rPr lang="en-US" sz="2400" dirty="0">
                <a:latin typeface="Arial"/>
                <a:cs typeface="Arial"/>
              </a:rPr>
              <a:t>=</a:t>
            </a:r>
            <a:r>
              <a:rPr lang="en-US" sz="2400" spc="-5" dirty="0">
                <a:latin typeface="Arial"/>
                <a:cs typeface="Arial"/>
              </a:rPr>
              <a:t> </a:t>
            </a:r>
            <a:r>
              <a:rPr lang="en-US" sz="2400" spc="-10" dirty="0">
                <a:latin typeface="Arial"/>
                <a:cs typeface="Arial"/>
              </a:rPr>
              <a:t>20</a:t>
            </a:r>
            <a:endParaRPr lang="en-US" sz="2400" dirty="0">
              <a:latin typeface="Arial"/>
              <a:cs typeface="Arial"/>
            </a:endParaRPr>
          </a:p>
          <a:p>
            <a:pPr marL="927100"/>
            <a:r>
              <a:rPr lang="en-US" sz="2400" spc="-5" dirty="0">
                <a:latin typeface="Arial"/>
                <a:cs typeface="Arial"/>
              </a:rPr>
              <a:t>print("Calling in proper</a:t>
            </a:r>
            <a:r>
              <a:rPr lang="en-US" sz="2400" spc="30" dirty="0">
                <a:latin typeface="Arial"/>
                <a:cs typeface="Arial"/>
              </a:rPr>
              <a:t> </a:t>
            </a:r>
            <a:r>
              <a:rPr lang="en-US" sz="2400" spc="-5" dirty="0">
                <a:latin typeface="Arial"/>
                <a:cs typeface="Arial"/>
              </a:rPr>
              <a:t>sequence</a:t>
            </a:r>
            <a:r>
              <a:rPr lang="en-US" sz="2400" spc="-5" dirty="0" smtClean="0">
                <a:latin typeface="Arial"/>
                <a:cs typeface="Arial"/>
              </a:rPr>
              <a:t>")</a:t>
            </a:r>
          </a:p>
          <a:p>
            <a:pPr marL="927100"/>
            <a:endParaRPr lang="en-US" sz="24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75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5" y="368808"/>
            <a:ext cx="4582795" cy="647700"/>
          </a:xfrm>
          <a:custGeom>
            <a:avLst/>
            <a:gdLst/>
            <a:ahLst/>
            <a:cxnLst/>
            <a:rect l="l" t="t" r="r" b="b"/>
            <a:pathLst>
              <a:path w="4582795" h="647700">
                <a:moveTo>
                  <a:pt x="0" y="647700"/>
                </a:moveTo>
                <a:lnTo>
                  <a:pt x="4582668" y="647700"/>
                </a:lnTo>
                <a:lnTo>
                  <a:pt x="458266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8754" y="117135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269427" y="1489628"/>
            <a:ext cx="42227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3. </a:t>
            </a:r>
            <a:r>
              <a:rPr b="1" spc="-10" dirty="0">
                <a:latin typeface="Arial"/>
                <a:cs typeface="Arial"/>
              </a:rPr>
              <a:t>Assignment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Operators</a:t>
            </a:r>
            <a:endParaRPr dirty="0">
              <a:latin typeface="Arial"/>
              <a:cs typeface="Arial"/>
            </a:endParaRPr>
          </a:p>
          <a:p>
            <a:pPr marL="12700"/>
            <a:r>
              <a:rPr b="1" spc="-5" dirty="0">
                <a:latin typeface="Arial"/>
                <a:cs typeface="Arial"/>
              </a:rPr>
              <a:t>Used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assign </a:t>
            </a:r>
            <a:r>
              <a:rPr b="1" spc="-10" dirty="0">
                <a:latin typeface="Arial"/>
                <a:cs typeface="Arial"/>
              </a:rPr>
              <a:t>values </a:t>
            </a:r>
            <a:r>
              <a:rPr b="1" dirty="0">
                <a:latin typeface="Arial"/>
                <a:cs typeface="Arial"/>
              </a:rPr>
              <a:t>to the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variables.</a:t>
            </a:r>
            <a:endParaRPr dirty="0">
              <a:latin typeface="Arial"/>
              <a:cs typeface="Arial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19225"/>
              </p:ext>
            </p:extLst>
          </p:nvPr>
        </p:nvGraphicFramePr>
        <p:xfrm>
          <a:off x="2209038" y="2515489"/>
          <a:ext cx="7552435" cy="80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88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181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53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87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Operators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Example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=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Assigns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values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from right side operands to left side</a:t>
                      </a:r>
                      <a:r>
                        <a:rPr sz="14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operand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a=b</a:t>
                      </a:r>
                    </a:p>
                  </a:txBody>
                  <a:tcPr marL="0" marR="0" marT="12128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70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89405" y="368808"/>
            <a:ext cx="4582795" cy="647700"/>
          </a:xfrm>
          <a:custGeom>
            <a:avLst/>
            <a:gdLst/>
            <a:ahLst/>
            <a:cxnLst/>
            <a:rect l="l" t="t" r="r" b="b"/>
            <a:pathLst>
              <a:path w="4582795" h="647700">
                <a:moveTo>
                  <a:pt x="0" y="647700"/>
                </a:moveTo>
                <a:lnTo>
                  <a:pt x="4582668" y="647700"/>
                </a:lnTo>
                <a:lnTo>
                  <a:pt x="458266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FAFF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8754" y="117135"/>
            <a:ext cx="424116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/>
              <a:t>Operators</a:t>
            </a:r>
            <a:r>
              <a:rPr spc="-30" dirty="0"/>
              <a:t> </a:t>
            </a:r>
            <a:r>
              <a:rPr spc="-5" dirty="0"/>
              <a:t>continue</a:t>
            </a:r>
          </a:p>
        </p:txBody>
      </p:sp>
      <p:sp>
        <p:nvSpPr>
          <p:cNvPr id="4" name="object 4"/>
          <p:cNvSpPr/>
          <p:nvPr/>
        </p:nvSpPr>
        <p:spPr>
          <a:xfrm>
            <a:off x="2209038" y="1043177"/>
            <a:ext cx="7560945" cy="0"/>
          </a:xfrm>
          <a:custGeom>
            <a:avLst/>
            <a:gdLst/>
            <a:ahLst/>
            <a:cxnLst/>
            <a:rect l="l" t="t" r="r" b="b"/>
            <a:pathLst>
              <a:path w="7560945">
                <a:moveTo>
                  <a:pt x="0" y="0"/>
                </a:moveTo>
                <a:lnTo>
                  <a:pt x="7560817" y="0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81556" y="1123950"/>
            <a:ext cx="69576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4. Logical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Operators</a:t>
            </a:r>
            <a:endParaRPr dirty="0">
              <a:latin typeface="Arial"/>
              <a:cs typeface="Arial"/>
            </a:endParaRPr>
          </a:p>
          <a:p>
            <a:pPr marL="12700" marR="5080"/>
            <a:r>
              <a:rPr b="1" spc="-5" dirty="0">
                <a:latin typeface="Arial"/>
                <a:cs typeface="Arial"/>
              </a:rPr>
              <a:t>Logical Operators are used </a:t>
            </a:r>
            <a:r>
              <a:rPr b="1" dirty="0">
                <a:latin typeface="Arial"/>
                <a:cs typeface="Arial"/>
              </a:rPr>
              <a:t>to </a:t>
            </a:r>
            <a:r>
              <a:rPr b="1" spc="-5" dirty="0">
                <a:latin typeface="Arial"/>
                <a:cs typeface="Arial"/>
              </a:rPr>
              <a:t>perform logical operations </a:t>
            </a:r>
            <a:r>
              <a:rPr b="1" dirty="0">
                <a:latin typeface="Arial"/>
                <a:cs typeface="Arial"/>
              </a:rPr>
              <a:t>on </a:t>
            </a:r>
            <a:r>
              <a:rPr b="1" spc="-5" dirty="0">
                <a:latin typeface="Arial"/>
                <a:cs typeface="Arial"/>
              </a:rPr>
              <a:t>the  </a:t>
            </a:r>
            <a:r>
              <a:rPr b="1" spc="-10" dirty="0">
                <a:latin typeface="Arial"/>
                <a:cs typeface="Arial"/>
              </a:rPr>
              <a:t>given </a:t>
            </a:r>
            <a:r>
              <a:rPr b="1" spc="10" dirty="0">
                <a:latin typeface="Arial"/>
                <a:cs typeface="Arial"/>
              </a:rPr>
              <a:t>two </a:t>
            </a:r>
            <a:r>
              <a:rPr b="1" spc="-10" dirty="0">
                <a:latin typeface="Arial"/>
                <a:cs typeface="Arial"/>
              </a:rPr>
              <a:t>variables </a:t>
            </a:r>
            <a:r>
              <a:rPr b="1" spc="-5" dirty="0">
                <a:latin typeface="Arial"/>
                <a:cs typeface="Arial"/>
              </a:rPr>
              <a:t>or</a:t>
            </a:r>
            <a:r>
              <a:rPr b="1" spc="3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values.</a:t>
            </a:r>
            <a:endParaRPr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81556" y="4141979"/>
            <a:ext cx="215963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23695">
              <a:spcBef>
                <a:spcPts val="100"/>
              </a:spcBef>
            </a:pPr>
            <a:r>
              <a:rPr spc="-5" dirty="0">
                <a:latin typeface="Arial"/>
                <a:cs typeface="Arial"/>
              </a:rPr>
              <a:t>a=30  b=20</a:t>
            </a:r>
            <a:endParaRPr dirty="0">
              <a:latin typeface="Arial"/>
              <a:cs typeface="Arial"/>
            </a:endParaRPr>
          </a:p>
          <a:p>
            <a:pPr marL="203200" marR="5080" indent="-191135"/>
            <a:r>
              <a:rPr spc="-5" dirty="0">
                <a:latin typeface="Arial"/>
                <a:cs typeface="Arial"/>
              </a:rPr>
              <a:t>if(a==30 and</a:t>
            </a:r>
            <a:r>
              <a:rPr spc="-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b==20):  </a:t>
            </a:r>
            <a:r>
              <a:rPr spc="-5" dirty="0">
                <a:latin typeface="Arial"/>
                <a:cs typeface="Arial"/>
              </a:rPr>
              <a:t>print('hello')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1248410"/>
            <a:r>
              <a:rPr spc="-5" dirty="0">
                <a:latin typeface="Arial"/>
                <a:cs typeface="Arial"/>
              </a:rPr>
              <a:t>Output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:-  </a:t>
            </a:r>
            <a:r>
              <a:rPr spc="-5" dirty="0">
                <a:latin typeface="Arial"/>
                <a:cs typeface="Arial"/>
              </a:rPr>
              <a:t>hello</a:t>
            </a:r>
            <a:endParaRPr dirty="0">
              <a:latin typeface="Arial"/>
              <a:cs typeface="Arial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398263"/>
              </p:ext>
            </p:extLst>
          </p:nvPr>
        </p:nvGraphicFramePr>
        <p:xfrm>
          <a:off x="2525255" y="2357882"/>
          <a:ext cx="6353810" cy="16344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00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813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Operators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Description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Example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28575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b="1" dirty="0">
                          <a:latin typeface="Arial"/>
                          <a:cs typeface="Arial"/>
                        </a:rPr>
                        <a:t>and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return true if both condition are</a:t>
                      </a:r>
                      <a:r>
                        <a:rPr sz="140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true</a:t>
                      </a: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x and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28575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39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or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return true if </a:t>
                      </a:r>
                      <a:r>
                        <a:rPr sz="1400">
                          <a:latin typeface="Arial"/>
                          <a:cs typeface="Arial"/>
                        </a:rPr>
                        <a:t>either </a:t>
                      </a:r>
                      <a:r>
                        <a:rPr lang="en-US" sz="1400" smtClean="0">
                          <a:latin typeface="Arial"/>
                          <a:cs typeface="Arial"/>
                        </a:rPr>
                        <a:t>one </a:t>
                      </a:r>
                      <a:r>
                        <a:rPr sz="1400" smtClean="0">
                          <a:latin typeface="Arial"/>
                          <a:cs typeface="Arial"/>
                        </a:rPr>
                        <a:t>or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both condition are</a:t>
                      </a:r>
                      <a:r>
                        <a:rPr sz="1400" spc="-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true</a:t>
                      </a:r>
                    </a:p>
                  </a:txBody>
                  <a:tcPr marL="0" marR="0" marT="12573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x or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FA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reverse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dirty="0">
                          <a:latin typeface="Arial"/>
                          <a:cs typeface="Arial"/>
                        </a:rPr>
                        <a:t>condition</a:t>
                      </a: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not(a&gt;b)</a:t>
                      </a:r>
                    </a:p>
                  </a:txBody>
                  <a:tcPr marL="0" marR="0" marT="69850" marB="0">
                    <a:lnL w="12700">
                      <a:solidFill>
                        <a:srgbClr val="E68900"/>
                      </a:solidFill>
                      <a:prstDash val="solid"/>
                    </a:lnL>
                    <a:lnR w="12700">
                      <a:solidFill>
                        <a:srgbClr val="E68900"/>
                      </a:solidFill>
                      <a:prstDash val="solid"/>
                    </a:lnR>
                    <a:lnT w="12700">
                      <a:solidFill>
                        <a:srgbClr val="E68900"/>
                      </a:solidFill>
                      <a:prstDash val="solid"/>
                    </a:lnT>
                    <a:lnB w="12700">
                      <a:solidFill>
                        <a:srgbClr val="E68900"/>
                      </a:solidFill>
                      <a:prstDash val="solid"/>
                    </a:lnB>
                    <a:solidFill>
                      <a:srgbClr val="E68900">
                        <a:alpha val="1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60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2"/>
          <p:cNvPicPr/>
          <p:nvPr/>
        </p:nvPicPr>
        <p:blipFill rotWithShape="1">
          <a:blip r:embed="rId2" cstate="print"/>
          <a:srcRect t="11805" r="11875" b="8889"/>
          <a:stretch/>
        </p:blipFill>
        <p:spPr>
          <a:xfrm>
            <a:off x="187779" y="1617889"/>
            <a:ext cx="10915650" cy="4543424"/>
          </a:xfrm>
          <a:prstGeom prst="rect">
            <a:avLst/>
          </a:prstGeom>
        </p:spPr>
      </p:pic>
      <p:sp>
        <p:nvSpPr>
          <p:cNvPr id="5" name="object 12"/>
          <p:cNvSpPr txBox="1"/>
          <p:nvPr/>
        </p:nvSpPr>
        <p:spPr>
          <a:xfrm>
            <a:off x="533731" y="594158"/>
            <a:ext cx="900079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b="1" spc="-5" dirty="0">
                <a:latin typeface="Arial"/>
                <a:cs typeface="Arial"/>
              </a:rPr>
              <a:t>5</a:t>
            </a:r>
            <a:r>
              <a:rPr b="1" spc="-5" dirty="0" smtClean="0">
                <a:latin typeface="Arial"/>
                <a:cs typeface="Arial"/>
              </a:rPr>
              <a:t>. </a:t>
            </a:r>
            <a:r>
              <a:rPr lang="en-US" b="1" spc="-5" dirty="0" smtClean="0">
                <a:latin typeface="Arial"/>
                <a:cs typeface="Arial"/>
              </a:rPr>
              <a:t>Bitwise </a:t>
            </a:r>
            <a:r>
              <a:rPr b="1" spc="-15" dirty="0" smtClean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Operators</a:t>
            </a:r>
            <a:endParaRPr dirty="0">
              <a:latin typeface="Arial"/>
              <a:cs typeface="Arial"/>
            </a:endParaRPr>
          </a:p>
          <a:p>
            <a:pPr marL="12700" marR="5080"/>
            <a:r>
              <a:rPr lang="en-US" b="1" dirty="0"/>
              <a:t>Bitwise operators are used to compare (binary) numbers:</a:t>
            </a:r>
            <a:endParaRPr b="1" dirty="0">
              <a:latin typeface="Arial"/>
              <a:cs typeface="Arial"/>
            </a:endParaRP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533731" y="-15441"/>
            <a:ext cx="4241165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Operators</a:t>
            </a:r>
            <a:r>
              <a:rPr spc="-30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spc="-5" dirty="0">
                <a:ln>
                  <a:solidFill>
                    <a:srgbClr val="FFFF00"/>
                  </a:solidFill>
                </a:ln>
                <a:solidFill>
                  <a:srgbClr val="00B05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continue</a:t>
            </a:r>
          </a:p>
        </p:txBody>
      </p:sp>
    </p:spTree>
    <p:extLst>
      <p:ext uri="{BB962C8B-B14F-4D97-AF65-F5344CB8AC3E}">
        <p14:creationId xmlns:p14="http://schemas.microsoft.com/office/powerpoint/2010/main" val="38272162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875</Words>
  <Application>Microsoft Office PowerPoint</Application>
  <PresentationFormat>Widescreen</PresentationFormat>
  <Paragraphs>227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 3</vt:lpstr>
      <vt:lpstr>Facet</vt:lpstr>
      <vt:lpstr>OPERATORS IN PYTHON</vt:lpstr>
      <vt:lpstr>Operators</vt:lpstr>
      <vt:lpstr>Operators</vt:lpstr>
      <vt:lpstr>Operators continue</vt:lpstr>
      <vt:lpstr>Operators continue</vt:lpstr>
      <vt:lpstr>Expressions and Statement</vt:lpstr>
      <vt:lpstr>Operators continue</vt:lpstr>
      <vt:lpstr>Operators continue</vt:lpstr>
      <vt:lpstr>Operators continue</vt:lpstr>
      <vt:lpstr>Operators continue</vt:lpstr>
      <vt:lpstr>Operators continue</vt:lpstr>
      <vt:lpstr>Operators continue</vt:lpstr>
      <vt:lpstr>Operators continue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Operators</dc:title>
  <dc:creator>user</dc:creator>
  <cp:lastModifiedBy>user</cp:lastModifiedBy>
  <cp:revision>15</cp:revision>
  <dcterms:created xsi:type="dcterms:W3CDTF">2020-08-23T06:57:24Z</dcterms:created>
  <dcterms:modified xsi:type="dcterms:W3CDTF">2021-02-02T09:54:42Z</dcterms:modified>
</cp:coreProperties>
</file>