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2" r:id="rId3"/>
    <p:sldId id="257" r:id="rId4"/>
    <p:sldId id="258" r:id="rId5"/>
    <p:sldId id="264" r:id="rId6"/>
    <p:sldId id="263" r:id="rId7"/>
    <p:sldId id="259" r:id="rId8"/>
    <p:sldId id="260" r:id="rId9"/>
    <p:sldId id="261" r:id="rId10"/>
    <p:sldId id="262" r:id="rId11"/>
    <p:sldId id="266" r:id="rId12"/>
    <p:sldId id="265" r:id="rId13"/>
    <p:sldId id="267" r:id="rId14"/>
    <p:sldId id="268" r:id="rId15"/>
    <p:sldId id="269" r:id="rId16"/>
    <p:sldId id="270" r:id="rId17"/>
    <p:sldId id="276" r:id="rId18"/>
    <p:sldId id="271" r:id="rId19"/>
    <p:sldId id="279" r:id="rId20"/>
    <p:sldId id="272" r:id="rId21"/>
    <p:sldId id="273" r:id="rId22"/>
    <p:sldId id="277" r:id="rId23"/>
    <p:sldId id="278" r:id="rId24"/>
    <p:sldId id="274" r:id="rId25"/>
    <p:sldId id="275" r:id="rId26"/>
    <p:sldId id="280" r:id="rId27"/>
    <p:sldId id="281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00" y="-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375BD-4EDB-4F00-9780-9AF0C7D7A06E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7669E-5103-416B-9D73-A920721F9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2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651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578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161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911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71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9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73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1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14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99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195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141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476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1" i="0">
                <a:solidFill>
                  <a:srgbClr val="00AF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3897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1" i="0">
                <a:solidFill>
                  <a:srgbClr val="00AF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975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1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1" i="0">
                <a:solidFill>
                  <a:srgbClr val="00AF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096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1" i="0">
                <a:solidFill>
                  <a:srgbClr val="00AF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35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28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1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82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88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6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76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5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43ACA1-72EF-4B92-BD89-E3CEAF5004D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3001AD-5E2F-4B66-AE77-2E89A26A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7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Society, Law and Ethics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1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Violation of IPR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33131"/>
            <a:ext cx="9601196" cy="3122776"/>
          </a:xfrm>
        </p:spPr>
        <p:txBody>
          <a:bodyPr>
            <a:normAutofit/>
          </a:bodyPr>
          <a:lstStyle/>
          <a:p>
            <a:r>
              <a:rPr lang="en-US" dirty="0" smtClean="0"/>
              <a:t>Violation of IPR is called IPR infringement.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THREE FORMS OF IPR INFRINGEMENT ARE:</a:t>
            </a:r>
          </a:p>
          <a:p>
            <a:pPr marL="514350" indent="-514350">
              <a:buAutoNum type="romanLcParenBoth"/>
            </a:pPr>
            <a:r>
              <a:rPr lang="en-US" dirty="0" smtClean="0">
                <a:solidFill>
                  <a:schemeClr val="tx1"/>
                </a:solidFill>
              </a:rPr>
              <a:t>Plagiarism</a:t>
            </a:r>
          </a:p>
          <a:p>
            <a:pPr marL="514350" indent="-514350">
              <a:buAutoNum type="romanLcParenBoth"/>
            </a:pPr>
            <a:r>
              <a:rPr lang="en-US" dirty="0" smtClean="0">
                <a:solidFill>
                  <a:schemeClr val="tx1"/>
                </a:solidFill>
              </a:rPr>
              <a:t>Copyright infringement</a:t>
            </a:r>
          </a:p>
          <a:p>
            <a:pPr marL="514350" indent="-514350">
              <a:buAutoNum type="romanLcParenBoth"/>
            </a:pPr>
            <a:r>
              <a:rPr lang="en-US" dirty="0" smtClean="0">
                <a:solidFill>
                  <a:schemeClr val="tx1"/>
                </a:solidFill>
              </a:rPr>
              <a:t>Trademark Infringement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64401" y="1152676"/>
            <a:ext cx="9601196" cy="168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905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cs typeface="Calibri" panose="020F0502020204030204" pitchFamily="34" charset="0"/>
              </a:rPr>
              <a:t>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33131"/>
            <a:ext cx="9601196" cy="3122776"/>
          </a:xfrm>
        </p:spPr>
        <p:txBody>
          <a:bodyPr>
            <a:normAutofit/>
          </a:bodyPr>
          <a:lstStyle/>
          <a:p>
            <a:r>
              <a:rPr lang="en-US" altLang="en-US" b="1" dirty="0">
                <a:cs typeface="Calibri" panose="020F0502020204030204" pitchFamily="34" charset="0"/>
              </a:rPr>
              <a:t>“the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act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of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presenting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the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words,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ideas,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images,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sounds,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or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the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creative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expression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of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others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as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it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is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your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creation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or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your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Calibri" panose="020F0502020204030204" pitchFamily="34" charset="0"/>
              </a:rPr>
              <a:t>own</a:t>
            </a:r>
            <a:r>
              <a:rPr lang="en-US" altLang="en-US" b="1" dirty="0" smtClean="0">
                <a:cs typeface="Calibri" panose="020F0502020204030204" pitchFamily="34" charset="0"/>
              </a:rPr>
              <a:t>.”</a:t>
            </a:r>
          </a:p>
          <a:p>
            <a:pPr marL="0" indent="0" algn="ctr">
              <a:buNone/>
            </a:pPr>
            <a:r>
              <a:rPr lang="en-US" altLang="en-US" b="1" dirty="0" smtClean="0">
                <a:cs typeface="Calibri" panose="020F0502020204030204" pitchFamily="34" charset="0"/>
              </a:rPr>
              <a:t>OR</a:t>
            </a:r>
          </a:p>
          <a:p>
            <a:r>
              <a:rPr lang="en-US" altLang="en-US" b="1" dirty="0" smtClean="0">
                <a:cs typeface="Calibri" panose="020F0502020204030204" pitchFamily="34" charset="0"/>
              </a:rPr>
              <a:t>Plagiarism is stealing someone else’s intellectual work and representing it as your own work without citing the source of information.</a:t>
            </a:r>
            <a:endParaRPr lang="en-US" alt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64401" y="1152676"/>
            <a:ext cx="9601196" cy="168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object 6"/>
          <p:cNvSpPr>
            <a:spLocks noChangeArrowheads="1"/>
          </p:cNvSpPr>
          <p:nvPr/>
        </p:nvSpPr>
        <p:spPr bwMode="auto">
          <a:xfrm>
            <a:off x="9989450" y="3311090"/>
            <a:ext cx="907148" cy="107240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718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14915" y="979905"/>
            <a:ext cx="9452008" cy="21236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lang="en-US" sz="2400" b="1" i="1" spc="-20" dirty="0" smtClean="0">
                <a:latin typeface="Calibri"/>
                <a:cs typeface="Calibri"/>
              </a:rPr>
              <a:t>So </a:t>
            </a:r>
            <a:r>
              <a:rPr sz="2400" b="1" i="1" spc="-20" dirty="0" smtClean="0">
                <a:latin typeface="Calibri"/>
                <a:cs typeface="Calibri"/>
              </a:rPr>
              <a:t>Pl</a:t>
            </a:r>
            <a:r>
              <a:rPr sz="2400" b="1" i="1" spc="-15" dirty="0" smtClean="0">
                <a:latin typeface="Calibri"/>
                <a:cs typeface="Calibri"/>
              </a:rPr>
              <a:t>a</a:t>
            </a:r>
            <a:r>
              <a:rPr sz="2400" b="1" i="1" spc="-10" dirty="0" smtClean="0">
                <a:latin typeface="Calibri"/>
                <a:cs typeface="Calibri"/>
              </a:rPr>
              <a:t>g</a:t>
            </a:r>
            <a:r>
              <a:rPr sz="2400" b="1" i="1" spc="-15" dirty="0" smtClean="0">
                <a:latin typeface="Calibri"/>
                <a:cs typeface="Calibri"/>
              </a:rPr>
              <a:t>iarism</a:t>
            </a:r>
            <a:r>
              <a:rPr lang="en-US" sz="2400" b="1" i="1" spc="-15" dirty="0">
                <a:latin typeface="Calibri"/>
                <a:cs typeface="Calibri"/>
              </a:rPr>
              <a:t> </a:t>
            </a:r>
            <a:r>
              <a:rPr lang="en-US" sz="2400" b="1" i="1" spc="-15" dirty="0" smtClean="0">
                <a:latin typeface="Calibri"/>
                <a:cs typeface="Calibri"/>
              </a:rPr>
              <a:t>is - </a:t>
            </a:r>
          </a:p>
          <a:p>
            <a:pPr marL="12700">
              <a:defRPr/>
            </a:pPr>
            <a:endParaRPr sz="1400" dirty="0">
              <a:latin typeface="Calibri"/>
              <a:cs typeface="Calibri"/>
            </a:endParaRPr>
          </a:p>
          <a:p>
            <a:pPr marL="355600" indent="-342900">
              <a:buClr>
                <a:srgbClr val="00AFF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400" b="1" spc="-20" dirty="0">
                <a:latin typeface="Calibri"/>
                <a:cs typeface="Calibri"/>
              </a:rPr>
              <a:t>Pl</a:t>
            </a:r>
            <a:r>
              <a:rPr sz="2400" b="1" spc="-15" dirty="0">
                <a:latin typeface="Calibri"/>
                <a:cs typeface="Calibri"/>
              </a:rPr>
              <a:t>agiarism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is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s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li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spc="-50" dirty="0">
                <a:latin typeface="Calibri"/>
                <a:cs typeface="Calibri"/>
              </a:rPr>
              <a:t>n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elle</a:t>
            </a:r>
            <a:r>
              <a:rPr sz="2400" b="1" spc="10" dirty="0">
                <a:latin typeface="Calibri"/>
                <a:cs typeface="Calibri"/>
              </a:rPr>
              <a:t>c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u</a:t>
            </a:r>
            <a:r>
              <a:rPr sz="2400" b="1" spc="-10" dirty="0">
                <a:latin typeface="Calibri"/>
                <a:cs typeface="Calibri"/>
              </a:rPr>
              <a:t>al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p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operty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buClr>
                <a:srgbClr val="00AFF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400" b="1" spc="-20" dirty="0">
                <a:latin typeface="Calibri"/>
                <a:cs typeface="Calibri"/>
              </a:rPr>
              <a:t>Pl</a:t>
            </a:r>
            <a:r>
              <a:rPr sz="2400" b="1" spc="-15" dirty="0">
                <a:latin typeface="Calibri"/>
                <a:cs typeface="Calibri"/>
              </a:rPr>
              <a:t>agiarism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is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che</a:t>
            </a:r>
            <a:r>
              <a:rPr sz="2400" b="1" spc="-20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15" dirty="0">
                <a:latin typeface="Calibri"/>
                <a:cs typeface="Calibri"/>
              </a:rPr>
              <a:t>ng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buClr>
                <a:srgbClr val="00AFF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400" b="1" spc="-20" dirty="0">
                <a:latin typeface="Calibri"/>
                <a:cs typeface="Calibri"/>
              </a:rPr>
              <a:t>Pl</a:t>
            </a:r>
            <a:r>
              <a:rPr sz="2400" b="1" spc="-15" dirty="0">
                <a:latin typeface="Calibri"/>
                <a:cs typeface="Calibri"/>
              </a:rPr>
              <a:t>agiarism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is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an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A</a:t>
            </a:r>
            <a:r>
              <a:rPr sz="2400" b="1" i="1" spc="-45" dirty="0">
                <a:latin typeface="Calibri"/>
                <a:cs typeface="Calibri"/>
              </a:rPr>
              <a:t>c</a:t>
            </a:r>
            <a:r>
              <a:rPr sz="2400" b="1" i="1" spc="-15" dirty="0">
                <a:latin typeface="Calibri"/>
                <a:cs typeface="Calibri"/>
              </a:rPr>
              <a:t>a</a:t>
            </a:r>
            <a:r>
              <a:rPr sz="2400" b="1" i="1" spc="-10" dirty="0">
                <a:latin typeface="Calibri"/>
                <a:cs typeface="Calibri"/>
              </a:rPr>
              <a:t>d</a:t>
            </a:r>
            <a:r>
              <a:rPr sz="2400" b="1" i="1" spc="-20" dirty="0">
                <a:latin typeface="Calibri"/>
                <a:cs typeface="Calibri"/>
              </a:rPr>
              <a:t>emi</a:t>
            </a:r>
            <a:r>
              <a:rPr sz="2400" b="1" i="1" spc="-10" dirty="0">
                <a:latin typeface="Calibri"/>
                <a:cs typeface="Calibri"/>
              </a:rPr>
              <a:t>c</a:t>
            </a:r>
            <a:r>
              <a:rPr sz="2400" b="1" i="1" spc="-8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of</a:t>
            </a:r>
            <a:r>
              <a:rPr sz="2400" b="1" i="1" spc="-25" dirty="0">
                <a:latin typeface="Calibri"/>
                <a:cs typeface="Calibri"/>
              </a:rPr>
              <a:t>f</a:t>
            </a:r>
            <a:r>
              <a:rPr sz="2400" b="1" i="1" spc="-5" dirty="0">
                <a:latin typeface="Calibri"/>
                <a:cs typeface="Calibri"/>
              </a:rPr>
              <a:t>e</a:t>
            </a:r>
            <a:r>
              <a:rPr sz="2400" b="1" i="1" spc="-10" dirty="0">
                <a:latin typeface="Calibri"/>
                <a:cs typeface="Calibri"/>
              </a:rPr>
              <a:t>n</a:t>
            </a:r>
            <a:r>
              <a:rPr sz="2400" b="1" i="1" spc="-30" dirty="0">
                <a:latin typeface="Calibri"/>
                <a:cs typeface="Calibri"/>
              </a:rPr>
              <a:t>c</a:t>
            </a:r>
            <a:r>
              <a:rPr sz="2400" b="1" i="1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buClr>
                <a:srgbClr val="00AFF0"/>
              </a:buClr>
              <a:buFont typeface="Arial"/>
              <a:buChar char="•"/>
              <a:tabLst>
                <a:tab pos="355600" algn="l"/>
                <a:tab pos="1801495" algn="l"/>
              </a:tabLst>
              <a:defRPr/>
            </a:pPr>
            <a:r>
              <a:rPr sz="2400" b="1" spc="-20" dirty="0">
                <a:latin typeface="Calibri"/>
                <a:cs typeface="Calibri"/>
              </a:rPr>
              <a:t>Pl</a:t>
            </a:r>
            <a:r>
              <a:rPr sz="2400" b="1" spc="-15" dirty="0">
                <a:latin typeface="Calibri"/>
                <a:cs typeface="Calibri"/>
              </a:rPr>
              <a:t>agiarism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is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A</a:t>
            </a:r>
            <a:r>
              <a:rPr sz="2400" b="1" i="1" spc="-45" dirty="0">
                <a:latin typeface="Calibri"/>
                <a:cs typeface="Calibri"/>
              </a:rPr>
              <a:t>c</a:t>
            </a:r>
            <a:r>
              <a:rPr sz="2400" b="1" i="1" spc="-15" dirty="0">
                <a:latin typeface="Calibri"/>
                <a:cs typeface="Calibri"/>
              </a:rPr>
              <a:t>a</a:t>
            </a:r>
            <a:r>
              <a:rPr sz="2400" b="1" i="1" spc="-10" dirty="0">
                <a:latin typeface="Calibri"/>
                <a:cs typeface="Calibri"/>
              </a:rPr>
              <a:t>d</a:t>
            </a:r>
            <a:r>
              <a:rPr sz="2400" b="1" i="1" spc="-20" dirty="0">
                <a:latin typeface="Calibri"/>
                <a:cs typeface="Calibri"/>
              </a:rPr>
              <a:t>emi</a:t>
            </a:r>
            <a:r>
              <a:rPr sz="2400" b="1" i="1" spc="-10" dirty="0">
                <a:latin typeface="Calibri"/>
                <a:cs typeface="Calibri"/>
              </a:rPr>
              <a:t>c</a:t>
            </a:r>
            <a:r>
              <a:rPr sz="2400" b="1" i="1" spc="-9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Calibri"/>
                <a:cs typeface="Calibri"/>
              </a:rPr>
              <a:t>t</a:t>
            </a:r>
            <a:r>
              <a:rPr sz="2400" b="1" i="1" spc="-15" dirty="0">
                <a:latin typeface="Calibri"/>
                <a:cs typeface="Calibri"/>
              </a:rPr>
              <a:t>h</a:t>
            </a:r>
            <a:r>
              <a:rPr sz="2400" b="1" i="1" spc="-5" dirty="0">
                <a:latin typeface="Calibri"/>
                <a:cs typeface="Calibri"/>
              </a:rPr>
              <a:t>eft</a:t>
            </a:r>
            <a:r>
              <a:rPr sz="2400" b="1" spc="-10" dirty="0">
                <a:latin typeface="Calibri"/>
                <a:cs typeface="Calibri"/>
              </a:rPr>
              <a:t>!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509563" y="3384617"/>
            <a:ext cx="9452008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lang="en-US" sz="2400" b="1" i="1" spc="-20" dirty="0" smtClean="0">
                <a:latin typeface="Calibri"/>
                <a:cs typeface="Calibri"/>
              </a:rPr>
              <a:t>Examples of plagiarism :</a:t>
            </a:r>
            <a:endParaRPr lang="en-US" sz="2400" b="1" i="1" spc="-15" dirty="0" smtClean="0">
              <a:latin typeface="Calibri"/>
              <a:cs typeface="Calibri"/>
            </a:endParaRPr>
          </a:p>
          <a:p>
            <a:pPr marL="2984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cs typeface="Calibri"/>
              </a:rPr>
              <a:t>Giving incorrect source of information-wrongful citation.</a:t>
            </a:r>
          </a:p>
          <a:p>
            <a:pPr marL="2984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cs typeface="Calibri"/>
              </a:rPr>
              <a:t>Modifying / lifting someone’s production such as music-composition </a:t>
            </a:r>
            <a:r>
              <a:rPr lang="en-US" sz="2400" dirty="0" err="1" smtClean="0">
                <a:latin typeface="Calibri"/>
                <a:cs typeface="Calibri"/>
              </a:rPr>
              <a:t>etc</a:t>
            </a:r>
            <a:r>
              <a:rPr lang="en-US" sz="2400" dirty="0" smtClean="0">
                <a:latin typeface="Calibri"/>
                <a:cs typeface="Calibri"/>
              </a:rPr>
              <a:t> without attributing it to the creator of the work.</a:t>
            </a:r>
          </a:p>
          <a:p>
            <a:pPr marL="2984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cs typeface="Calibri"/>
              </a:rPr>
              <a:t>Using some other author’s work without giving credit to the author.</a:t>
            </a:r>
          </a:p>
          <a:p>
            <a:pPr marL="2984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cs typeface="Calibri"/>
              </a:rPr>
              <a:t>Failure in giving credit or acknowledging the contribution of others in a collaborative effort.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79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Copyright </a:t>
            </a:r>
            <a:r>
              <a:rPr lang="en-US" b="1" dirty="0" smtClean="0">
                <a:solidFill>
                  <a:schemeClr val="tx1"/>
                </a:solidFill>
              </a:rPr>
              <a:t>infringement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56543"/>
            <a:ext cx="9601196" cy="995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Copyright </a:t>
            </a:r>
            <a:r>
              <a:rPr lang="en-US" b="1" dirty="0" smtClean="0">
                <a:solidFill>
                  <a:schemeClr val="tx1"/>
                </a:solidFill>
              </a:rPr>
              <a:t>infringement refers to using copyrighted work without the consent or permission of the copyright holder.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64401" y="1152676"/>
            <a:ext cx="9601196" cy="168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1625066" y="3384616"/>
            <a:ext cx="9452008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lang="en-US" sz="2400" b="1" i="1" spc="-20" dirty="0" smtClean="0">
                <a:latin typeface="Calibri"/>
                <a:cs typeface="Calibri"/>
              </a:rPr>
              <a:t>Examples of </a:t>
            </a:r>
            <a:r>
              <a:rPr lang="en-US" sz="2400" b="1" dirty="0"/>
              <a:t>Copyright infringement </a:t>
            </a:r>
            <a:r>
              <a:rPr lang="en-US" sz="2400" b="1" i="1" spc="-20" dirty="0" smtClean="0">
                <a:latin typeface="Calibri"/>
                <a:cs typeface="Calibri"/>
              </a:rPr>
              <a:t>:</a:t>
            </a:r>
            <a:endParaRPr lang="en-US" sz="2400" b="1" i="1" spc="-15" dirty="0" smtClean="0">
              <a:latin typeface="Calibri"/>
              <a:cs typeface="Calibri"/>
            </a:endParaRPr>
          </a:p>
          <a:p>
            <a:pPr marL="2984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cs typeface="Calibri"/>
              </a:rPr>
              <a:t>Selling pirated books</a:t>
            </a:r>
          </a:p>
          <a:p>
            <a:pPr marL="2984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cs typeface="Calibri"/>
              </a:rPr>
              <a:t>Selling copied/duplicated art work</a:t>
            </a:r>
          </a:p>
          <a:p>
            <a:pPr marL="2984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cs typeface="Calibri"/>
              </a:rPr>
              <a:t>Selling pirated software</a:t>
            </a:r>
          </a:p>
          <a:p>
            <a:pPr marL="2984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cs typeface="Calibri"/>
              </a:rPr>
              <a:t>Online piracy and many other such acts</a:t>
            </a:r>
          </a:p>
          <a:p>
            <a:pPr marL="2984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cs typeface="Calibri"/>
              </a:rPr>
              <a:t>Performing a play in public without obtaining permission from the </a:t>
            </a:r>
            <a:r>
              <a:rPr lang="en-US" sz="2400" dirty="0" err="1" smtClean="0">
                <a:latin typeface="Calibri"/>
                <a:cs typeface="Calibri"/>
              </a:rPr>
              <a:t>playright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83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Trademark infringement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56543"/>
            <a:ext cx="9601196" cy="995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It is the unauthorized usage of a mark that is identical or deceptively similar to a registered trademark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64401" y="1152676"/>
            <a:ext cx="9601196" cy="168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1295402" y="4443395"/>
            <a:ext cx="945200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/>
                <a:cs typeface="Calibri"/>
              </a:rPr>
              <a:t>All types of IPR infringements are crimes and the owner can initiate a legal action against the people/companies who do it.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042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Digital Property Rights(Digital </a:t>
            </a:r>
            <a:r>
              <a:rPr lang="en-US" b="1" dirty="0" err="1" smtClean="0">
                <a:solidFill>
                  <a:schemeClr val="tx1"/>
                </a:solidFill>
              </a:rPr>
              <a:t>Assests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56543"/>
            <a:ext cx="9601196" cy="995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It  refers to any information about you or created by you that exists in digital form or on an electronic storage device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64401" y="1152676"/>
            <a:ext cx="9601196" cy="168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1369996" y="3269256"/>
            <a:ext cx="9452008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/>
                <a:cs typeface="Calibri"/>
              </a:rPr>
              <a:t>Examples of Digital property include : </a:t>
            </a:r>
            <a:r>
              <a:rPr lang="en-US" sz="2400" dirty="0" smtClean="0">
                <a:latin typeface="Calibri"/>
                <a:cs typeface="Calibri"/>
              </a:rPr>
              <a:t>Any online personal accounts such as </a:t>
            </a:r>
          </a:p>
          <a:p>
            <a:pPr marL="3556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cs typeface="Calibri"/>
              </a:rPr>
              <a:t>Email and communication accounts</a:t>
            </a:r>
          </a:p>
          <a:p>
            <a:pPr marL="3556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cs typeface="Calibri"/>
              </a:rPr>
              <a:t>Social media accounts</a:t>
            </a:r>
          </a:p>
          <a:p>
            <a:pPr marL="3556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cs typeface="Calibri"/>
              </a:rPr>
              <a:t>Shopping accounts</a:t>
            </a:r>
          </a:p>
          <a:p>
            <a:pPr marL="3556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cs typeface="Calibri"/>
              </a:rPr>
              <a:t>Photo and video sharing accounts</a:t>
            </a:r>
          </a:p>
          <a:p>
            <a:pPr marL="3556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cs typeface="Calibri"/>
              </a:rPr>
              <a:t>Video gaming accounts</a:t>
            </a:r>
          </a:p>
          <a:p>
            <a:pPr marL="3556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cs typeface="Calibri"/>
              </a:rPr>
              <a:t>Online storage accounts , website, blogs </a:t>
            </a:r>
            <a:r>
              <a:rPr lang="en-US" sz="2400" dirty="0" err="1" smtClean="0">
                <a:latin typeface="Calibri"/>
                <a:cs typeface="Calibri"/>
              </a:rPr>
              <a:t>etc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195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264401" y="1152676"/>
            <a:ext cx="9601196" cy="168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1369996" y="1152676"/>
            <a:ext cx="945200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/>
                <a:cs typeface="Calibri"/>
              </a:rPr>
              <a:t>Threats to Digital properties :</a:t>
            </a:r>
          </a:p>
          <a:p>
            <a:pPr marL="3556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cs typeface="Calibri"/>
              </a:rPr>
              <a:t>Digital software penetration tools</a:t>
            </a:r>
          </a:p>
          <a:p>
            <a:pPr marL="3556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cs typeface="Calibri"/>
              </a:rPr>
              <a:t>Stealing and plagiarizing codes of your digital properties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2"/>
          <p:cNvSpPr txBox="1">
            <a:spLocks noChangeArrowheads="1"/>
          </p:cNvSpPr>
          <p:nvPr/>
        </p:nvSpPr>
        <p:spPr bwMode="auto">
          <a:xfrm>
            <a:off x="1068403" y="2541871"/>
            <a:ext cx="1001989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Digital Property Rights Protection</a:t>
            </a:r>
          </a:p>
          <a:p>
            <a:pPr eaLnBrk="1" hangingPunct="1"/>
            <a:endParaRPr lang="en-US" altLang="en-US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Calibri" panose="020F0502020204030204" pitchFamily="34" charset="0"/>
              </a:rPr>
              <a:t>Restrict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/prevent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users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from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editing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/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saving/sharing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/forwarding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our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content</a:t>
            </a:r>
            <a:r>
              <a:rPr lang="en-US" altLang="en-US" sz="2000" b="1" dirty="0" smtClean="0">
                <a:cs typeface="Calibri" panose="020F0502020204030204" pitchFamily="34" charset="0"/>
              </a:rPr>
              <a:t>.</a:t>
            </a:r>
            <a:endParaRPr lang="en-US" altLang="en-US" sz="20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Calibri" panose="020F0502020204030204" pitchFamily="34" charset="0"/>
              </a:rPr>
              <a:t>Restriction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from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printing.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E.g.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some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document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or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artwork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may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only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be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printed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up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to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limited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dirty="0" smtClean="0">
                <a:cs typeface="Calibri" panose="020F0502020204030204" pitchFamily="34" charset="0"/>
              </a:rPr>
              <a:t>number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of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times</a:t>
            </a:r>
            <a:r>
              <a:rPr lang="en-US" altLang="en-US" sz="2000" b="1" dirty="0" smtClean="0">
                <a:cs typeface="Calibri" panose="020F0502020204030204" pitchFamily="34" charset="0"/>
              </a:rPr>
              <a:t>.</a:t>
            </a:r>
            <a:endParaRPr lang="en-US" altLang="en-US" sz="20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Calibri" panose="020F0502020204030204" pitchFamily="34" charset="0"/>
              </a:rPr>
              <a:t>Restriction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of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screenshots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cs typeface="Calibri" panose="020F0502020204030204" pitchFamily="34" charset="0"/>
              </a:rPr>
              <a:t>capture</a:t>
            </a:r>
            <a:endParaRPr lang="en-US" altLang="en-US" sz="20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Calibri" panose="020F0502020204030204" pitchFamily="34" charset="0"/>
              </a:rPr>
              <a:t>Set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an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expiry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date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on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your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document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or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media,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after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which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the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user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will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no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longer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be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able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to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access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it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or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opening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of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any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document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for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fixed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limited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times</a:t>
            </a:r>
            <a:r>
              <a:rPr lang="en-US" altLang="en-US" sz="2000" b="1" dirty="0" smtClean="0">
                <a:cs typeface="Calibri" panose="020F0502020204030204" pitchFamily="34" charset="0"/>
              </a:rPr>
              <a:t>.</a:t>
            </a:r>
            <a:endParaRPr lang="en-US" altLang="en-US" sz="20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Calibri" panose="020F0502020204030204" pitchFamily="34" charset="0"/>
              </a:rPr>
              <a:t>Lock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through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Calibri" panose="020F0502020204030204" pitchFamily="34" charset="0"/>
              </a:rPr>
              <a:t>ip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address</a:t>
            </a:r>
            <a:r>
              <a:rPr lang="en-US" altLang="en-US" sz="2000" b="1" dirty="0" smtClean="0">
                <a:cs typeface="Calibri" panose="020F0502020204030204" pitchFamily="34" charset="0"/>
              </a:rPr>
              <a:t>, means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media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accessible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in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cs typeface="Calibri" panose="020F0502020204030204" pitchFamily="34" charset="0"/>
              </a:rPr>
              <a:t>India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can’t be accessed in</a:t>
            </a:r>
            <a:endParaRPr lang="en-US" altLang="en-US" sz="2000" dirty="0"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000" b="1" dirty="0">
                <a:cs typeface="Calibri" panose="020F0502020204030204" pitchFamily="34" charset="0"/>
              </a:rPr>
              <a:t>any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other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country</a:t>
            </a:r>
            <a:r>
              <a:rPr lang="en-US" altLang="en-US" sz="2000" b="1" dirty="0" smtClean="0">
                <a:cs typeface="Calibri" panose="020F0502020204030204" pitchFamily="34" charset="0"/>
              </a:rPr>
              <a:t>.</a:t>
            </a:r>
            <a:endParaRPr lang="en-US" altLang="en-US" sz="20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Calibri" panose="020F0502020204030204" pitchFamily="34" charset="0"/>
              </a:rPr>
              <a:t>Watermark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artworks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and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documents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in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order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to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establish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ownership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and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Calibri" panose="020F0502020204030204" pitchFamily="34" charset="0"/>
              </a:rPr>
              <a:t>identity.</a:t>
            </a:r>
            <a:endParaRPr lang="en-US" altLang="en-US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4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bject 2"/>
          <p:cNvSpPr txBox="1">
            <a:spLocks noChangeArrowheads="1"/>
          </p:cNvSpPr>
          <p:nvPr/>
        </p:nvSpPr>
        <p:spPr bwMode="auto">
          <a:xfrm>
            <a:off x="1145406" y="1424540"/>
            <a:ext cx="100584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cs typeface="Calibri" panose="020F0502020204030204" pitchFamily="34" charset="0"/>
              </a:rPr>
              <a:t>BENEFITS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cs typeface="Calibri" panose="020F0502020204030204" pitchFamily="34" charset="0"/>
              </a:rPr>
              <a:t>OF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cs typeface="Calibri" panose="020F0502020204030204" pitchFamily="34" charset="0"/>
              </a:rPr>
              <a:t>DIGITAL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cs typeface="Calibri" panose="020F0502020204030204" pitchFamily="34" charset="0"/>
              </a:rPr>
              <a:t>RIGHTS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MANAGEMENT</a:t>
            </a:r>
          </a:p>
          <a:p>
            <a:pPr eaLnBrk="1" hangingPunct="1"/>
            <a:endParaRPr lang="en-US" altLang="en-US" sz="28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cs typeface="Calibri" panose="020F0502020204030204" pitchFamily="34" charset="0"/>
              </a:rPr>
              <a:t>It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educates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users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about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copyright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and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intellectual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property</a:t>
            </a:r>
            <a:r>
              <a:rPr lang="en-US" altLang="en-US" sz="3200" dirty="0" smtClean="0">
                <a:cs typeface="Calibri" panose="020F0502020204030204" pitchFamily="34" charset="0"/>
              </a:rPr>
              <a:t>.</a:t>
            </a:r>
            <a:endParaRPr lang="en-US" altLang="en-US" sz="32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cs typeface="Calibri" panose="020F0502020204030204" pitchFamily="34" charset="0"/>
              </a:rPr>
              <a:t>It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helps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make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way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for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better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licensing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agreements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and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technologies</a:t>
            </a:r>
            <a:r>
              <a:rPr lang="en-US" altLang="en-US" sz="3200" dirty="0" smtClean="0">
                <a:cs typeface="Calibri" panose="020F0502020204030204" pitchFamily="34" charset="0"/>
              </a:rPr>
              <a:t>.</a:t>
            </a:r>
            <a:endParaRPr lang="en-US" altLang="en-US" sz="32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cs typeface="Calibri" panose="020F0502020204030204" pitchFamily="34" charset="0"/>
              </a:rPr>
              <a:t>It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helps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authors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retain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ownership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of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their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works</a:t>
            </a:r>
            <a:r>
              <a:rPr lang="en-US" altLang="en-US" sz="3200" dirty="0" smtClean="0">
                <a:cs typeface="Calibri" panose="020F0502020204030204" pitchFamily="34" charset="0"/>
              </a:rPr>
              <a:t>.</a:t>
            </a:r>
            <a:endParaRPr lang="en-US" altLang="en-US" sz="32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cs typeface="Calibri" panose="020F0502020204030204" pitchFamily="34" charset="0"/>
              </a:rPr>
              <a:t>It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helps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protect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income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streams</a:t>
            </a:r>
            <a:r>
              <a:rPr lang="en-US" altLang="en-US" sz="3200" dirty="0" smtClean="0">
                <a:cs typeface="Calibri" panose="020F0502020204030204" pitchFamily="34" charset="0"/>
              </a:rPr>
              <a:t>.</a:t>
            </a:r>
            <a:endParaRPr lang="en-US" altLang="en-US" sz="32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cs typeface="Calibri" panose="020F0502020204030204" pitchFamily="34" charset="0"/>
              </a:rPr>
              <a:t>It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help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secure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files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and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keep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them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private.</a:t>
            </a:r>
          </a:p>
        </p:txBody>
      </p:sp>
    </p:spTree>
    <p:extLst>
      <p:ext uri="{BB962C8B-B14F-4D97-AF65-F5344CB8AC3E}">
        <p14:creationId xmlns:p14="http://schemas.microsoft.com/office/powerpoint/2010/main" val="2804310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Software and Open Source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Free software- </a:t>
            </a:r>
            <a:r>
              <a:rPr lang="en-US" dirty="0" smtClean="0"/>
              <a:t>those software which are freely accessible and can be freely used, changed, copied  and distributed and available free of cost.</a:t>
            </a:r>
          </a:p>
          <a:p>
            <a:r>
              <a:rPr lang="en-US" b="1" dirty="0" smtClean="0"/>
              <a:t>Open source software(OSS)</a:t>
            </a:r>
            <a:r>
              <a:rPr lang="en-US" dirty="0" smtClean="0"/>
              <a:t>-source code is available for modification and distribution without any limitation. OSS may come with free of </a:t>
            </a:r>
            <a:r>
              <a:rPr lang="en-US" dirty="0" err="1" smtClean="0"/>
              <a:t>cose</a:t>
            </a:r>
            <a:r>
              <a:rPr lang="en-US" dirty="0" smtClean="0"/>
              <a:t> </a:t>
            </a:r>
            <a:r>
              <a:rPr lang="en-US" dirty="0" err="1" smtClean="0"/>
              <a:t>ot</a:t>
            </a:r>
            <a:r>
              <a:rPr lang="en-US" dirty="0" smtClean="0"/>
              <a:t> with a payment of nominal charges that its developers may charge.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Freeware</a:t>
            </a:r>
            <a:r>
              <a:rPr lang="en-US" dirty="0" smtClean="0"/>
              <a:t>-these software are available free of cost and allows copying and further </a:t>
            </a:r>
            <a:r>
              <a:rPr lang="en-US" dirty="0" err="1" smtClean="0"/>
              <a:t>distribution.No</a:t>
            </a:r>
            <a:r>
              <a:rPr lang="en-US" dirty="0" smtClean="0"/>
              <a:t> modification allowed. No source code available. Example: Microsoft internet explorer.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96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96178"/>
            <a:ext cx="9601196" cy="3108960"/>
          </a:xfrm>
        </p:spPr>
        <p:txBody>
          <a:bodyPr/>
          <a:lstStyle/>
          <a:p>
            <a:pPr marL="0" indent="0">
              <a:buClr>
                <a:srgbClr val="00AFF0"/>
              </a:buClr>
              <a:buNone/>
            </a:pP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Example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of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Open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source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software</a:t>
            </a:r>
            <a:endParaRPr lang="en-US" altLang="en-US" dirty="0">
              <a:cs typeface="Calibri" panose="020F0502020204030204" pitchFamily="34" charset="0"/>
            </a:endParaRPr>
          </a:p>
          <a:p>
            <a:pPr algn="just"/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As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Operating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system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50"/>
                </a:solidFill>
                <a:cs typeface="Calibri" panose="020F0502020204030204" pitchFamily="34" charset="0"/>
              </a:rPr>
              <a:t>– </a:t>
            </a:r>
            <a:r>
              <a:rPr lang="en-US" altLang="en-US" b="1" dirty="0" err="1">
                <a:solidFill>
                  <a:srgbClr val="006FC0"/>
                </a:solidFill>
                <a:cs typeface="Calibri" panose="020F0502020204030204" pitchFamily="34" charset="0"/>
              </a:rPr>
              <a:t>linux,Ubuntu</a:t>
            </a:r>
            <a:endParaRPr lang="en-US" altLang="en-US" dirty="0">
              <a:cs typeface="Calibri" panose="020F0502020204030204" pitchFamily="34" charset="0"/>
            </a:endParaRPr>
          </a:p>
          <a:p>
            <a:pPr algn="just"/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As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dbms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50"/>
                </a:solidFill>
                <a:cs typeface="Calibri" panose="020F0502020204030204" pitchFamily="34" charset="0"/>
              </a:rPr>
              <a:t>– </a:t>
            </a:r>
            <a:r>
              <a:rPr lang="en-US" altLang="en-US" b="1" dirty="0" err="1">
                <a:solidFill>
                  <a:srgbClr val="006FC0"/>
                </a:solidFill>
                <a:cs typeface="Calibri" panose="020F0502020204030204" pitchFamily="34" charset="0"/>
              </a:rPr>
              <a:t>mysql,mongodb</a:t>
            </a:r>
            <a:endParaRPr lang="en-US" altLang="en-US" dirty="0">
              <a:cs typeface="Calibri" panose="020F0502020204030204" pitchFamily="34" charset="0"/>
            </a:endParaRPr>
          </a:p>
          <a:p>
            <a:pPr algn="just"/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As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Programming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language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50"/>
                </a:solidFill>
                <a:cs typeface="Calibri" panose="020F0502020204030204" pitchFamily="34" charset="0"/>
              </a:rPr>
              <a:t>– </a:t>
            </a:r>
            <a:r>
              <a:rPr lang="en-US" altLang="en-US" b="1" dirty="0" err="1">
                <a:solidFill>
                  <a:srgbClr val="006FC0"/>
                </a:solidFill>
                <a:cs typeface="Calibri" panose="020F0502020204030204" pitchFamily="34" charset="0"/>
              </a:rPr>
              <a:t>java,php,python</a:t>
            </a:r>
            <a:endParaRPr lang="en-US" altLang="en-US" dirty="0">
              <a:cs typeface="Calibri" panose="020F0502020204030204" pitchFamily="34" charset="0"/>
            </a:endParaRPr>
          </a:p>
          <a:p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As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internet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browser/webserver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rgbClr val="00AF50"/>
                </a:solidFill>
                <a:cs typeface="Calibri" panose="020F0502020204030204" pitchFamily="34" charset="0"/>
              </a:rPr>
              <a:t>–</a:t>
            </a:r>
            <a:r>
              <a:rPr lang="en-US" altLang="en-US" b="1" dirty="0">
                <a:solidFill>
                  <a:srgbClr val="006FC0"/>
                </a:solidFill>
                <a:cs typeface="Calibri" panose="020F0502020204030204" pitchFamily="34" charset="0"/>
              </a:rPr>
              <a:t>chromium</a:t>
            </a:r>
            <a:r>
              <a:rPr lang="en-US" altLang="en-US" b="1" dirty="0" smtClean="0">
                <a:solidFill>
                  <a:srgbClr val="006FC0"/>
                </a:solidFill>
                <a:cs typeface="Calibri" panose="020F0502020204030204" pitchFamily="34" charset="0"/>
              </a:rPr>
              <a:t>, </a:t>
            </a:r>
            <a:r>
              <a:rPr lang="en-US" altLang="en-US" b="1" dirty="0" err="1" smtClean="0">
                <a:solidFill>
                  <a:srgbClr val="006FC0"/>
                </a:solidFill>
                <a:cs typeface="Calibri" panose="020F0502020204030204" pitchFamily="34" charset="0"/>
              </a:rPr>
              <a:t>firefox</a:t>
            </a:r>
            <a:r>
              <a:rPr lang="en-US" altLang="en-US" b="1" dirty="0">
                <a:solidFill>
                  <a:srgbClr val="006FC0"/>
                </a:solidFill>
                <a:cs typeface="Calibri" panose="020F0502020204030204" pitchFamily="34" charset="0"/>
              </a:rPr>
              <a:t>/</a:t>
            </a:r>
            <a:r>
              <a:rPr lang="en-US" altLang="en-US" b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6FC0"/>
                </a:solidFill>
                <a:cs typeface="Calibri" panose="020F0502020204030204" pitchFamily="34" charset="0"/>
              </a:rPr>
              <a:t>apache http</a:t>
            </a:r>
            <a:r>
              <a:rPr lang="en-US" altLang="en-US" b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6FC0"/>
                </a:solidFill>
                <a:cs typeface="Calibri" panose="020F0502020204030204" pitchFamily="34" charset="0"/>
              </a:rPr>
              <a:t>server, apache</a:t>
            </a:r>
            <a:r>
              <a:rPr lang="en-US" altLang="en-US" b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6FC0"/>
                </a:solidFill>
                <a:cs typeface="Calibri" panose="020F0502020204030204" pitchFamily="34" charset="0"/>
              </a:rPr>
              <a:t>tomcat</a:t>
            </a:r>
            <a:endParaRPr lang="en-US" altLang="en-US" dirty="0"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0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029" y="635623"/>
            <a:ext cx="9601196" cy="1303867"/>
          </a:xfrm>
        </p:spPr>
        <p:txBody>
          <a:bodyPr/>
          <a:lstStyle/>
          <a:p>
            <a:r>
              <a:rPr lang="en-US" dirty="0" smtClean="0"/>
              <a:t>Few Important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90299"/>
            <a:ext cx="9601196" cy="408556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Online fraud</a:t>
            </a:r>
            <a:r>
              <a:rPr lang="en-US" b="1" dirty="0" smtClean="0"/>
              <a:t>- </a:t>
            </a:r>
            <a:r>
              <a:rPr lang="en-US" dirty="0" smtClean="0"/>
              <a:t>fraud committed using the internet. </a:t>
            </a:r>
            <a:r>
              <a:rPr lang="en-US" dirty="0" smtClean="0">
                <a:solidFill>
                  <a:srgbClr val="00B050"/>
                </a:solidFill>
              </a:rPr>
              <a:t>e.g</a:t>
            </a:r>
            <a:r>
              <a:rPr lang="en-US" dirty="0" smtClean="0"/>
              <a:t>. identity theft, fraudulent payment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Scam</a:t>
            </a:r>
            <a:r>
              <a:rPr lang="en-US" b="1" dirty="0" smtClean="0"/>
              <a:t>-</a:t>
            </a:r>
            <a:r>
              <a:rPr lang="en-US" dirty="0" smtClean="0"/>
              <a:t>any fraudulent business practice that extracts money from an unsuspecting ,ignorant person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Digital / Computer forensics</a:t>
            </a:r>
            <a:r>
              <a:rPr lang="en-US" dirty="0" smtClean="0"/>
              <a:t>- it refers to methods used for interpretation of computer media for digital evidence.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Secure data transmission</a:t>
            </a:r>
            <a:r>
              <a:rPr lang="en-US" dirty="0" smtClean="0"/>
              <a:t>- it means applying enough technical safeguards so that data travels safely to its target, without being compromised or eavesdropped.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Eavesdropping</a:t>
            </a:r>
            <a:r>
              <a:rPr lang="en-US" b="1" dirty="0" smtClean="0"/>
              <a:t>-</a:t>
            </a:r>
            <a:r>
              <a:rPr lang="en-US" dirty="0" smtClean="0"/>
              <a:t>  </a:t>
            </a:r>
            <a:r>
              <a:rPr lang="en-US" dirty="0"/>
              <a:t>is the act of secretly or stealthily listening to the private conversation or communications of others without their consent in order to gather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10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40436"/>
            <a:ext cx="9601196" cy="1303867"/>
          </a:xfrm>
        </p:spPr>
        <p:txBody>
          <a:bodyPr/>
          <a:lstStyle/>
          <a:p>
            <a:r>
              <a:rPr lang="en-US" dirty="0" err="1" smtClean="0"/>
              <a:t>Softwares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22923"/>
            <a:ext cx="9601196" cy="415294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Proprietary  software- </a:t>
            </a:r>
            <a:r>
              <a:rPr lang="en-US" dirty="0" smtClean="0"/>
              <a:t>those software which are neither open nor freely available. Source code is not available. For distribution and modification special permission required from the supplier or vendor. </a:t>
            </a:r>
            <a:r>
              <a:rPr lang="en-US" dirty="0" smtClean="0">
                <a:solidFill>
                  <a:srgbClr val="C00000"/>
                </a:solidFill>
              </a:rPr>
              <a:t>E.g. tally, MS windows</a:t>
            </a:r>
          </a:p>
          <a:p>
            <a:r>
              <a:rPr lang="en-US" b="1" dirty="0" smtClean="0"/>
              <a:t>Shareware-</a:t>
            </a:r>
            <a:r>
              <a:rPr lang="en-US" dirty="0" smtClean="0"/>
              <a:t>neither source code is available not available for modification and distribution . Objective of this is to make the </a:t>
            </a:r>
            <a:r>
              <a:rPr lang="en-US" b="1" dirty="0" smtClean="0"/>
              <a:t>software available to try </a:t>
            </a:r>
            <a:r>
              <a:rPr lang="en-US" dirty="0" smtClean="0"/>
              <a:t>for as many users as </a:t>
            </a:r>
            <a:r>
              <a:rPr lang="en-US" dirty="0" err="1" smtClean="0"/>
              <a:t>possible.</a:t>
            </a:r>
            <a:r>
              <a:rPr lang="en-US" dirty="0" err="1" smtClean="0">
                <a:solidFill>
                  <a:srgbClr val="C00000"/>
                </a:solidFill>
              </a:rPr>
              <a:t>e.g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winzip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Copylefted</a:t>
            </a:r>
            <a:r>
              <a:rPr lang="en-US" b="1" dirty="0" smtClean="0">
                <a:solidFill>
                  <a:schemeClr val="tx1"/>
                </a:solidFill>
              </a:rPr>
              <a:t> software</a:t>
            </a:r>
            <a:r>
              <a:rPr lang="en-US" dirty="0" smtClean="0"/>
              <a:t>-these are free software but with limited distribution terms. </a:t>
            </a:r>
            <a:r>
              <a:rPr lang="en-US" b="1" dirty="0" err="1"/>
              <a:t>Copyleft</a:t>
            </a:r>
            <a:r>
              <a:rPr lang="en-US" dirty="0"/>
              <a:t> is a subset of </a:t>
            </a:r>
            <a:r>
              <a:rPr lang="en-US" b="1" dirty="0"/>
              <a:t>open source</a:t>
            </a:r>
            <a:r>
              <a:rPr lang="en-US" dirty="0" smtClean="0"/>
              <a:t>. with</a:t>
            </a:r>
            <a:r>
              <a:rPr lang="en-US" dirty="0"/>
              <a:t> </a:t>
            </a:r>
            <a:r>
              <a:rPr lang="en-US" b="1" dirty="0" err="1"/>
              <a:t>copyleft</a:t>
            </a:r>
            <a:r>
              <a:rPr lang="en-US" dirty="0"/>
              <a:t>, the modified product must be distributed with the </a:t>
            </a:r>
            <a:r>
              <a:rPr lang="en-US" b="1" dirty="0"/>
              <a:t>same </a:t>
            </a:r>
            <a:r>
              <a:rPr lang="en-US" b="1" dirty="0" err="1"/>
              <a:t>copyleft</a:t>
            </a:r>
            <a:r>
              <a:rPr lang="en-US" dirty="0"/>
              <a:t> license attached to the original software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Both </a:t>
            </a:r>
            <a:r>
              <a:rPr lang="en-US" b="1" dirty="0">
                <a:solidFill>
                  <a:srgbClr val="00B050"/>
                </a:solidFill>
              </a:rPr>
              <a:t>open source</a:t>
            </a:r>
            <a:r>
              <a:rPr lang="en-US" dirty="0">
                <a:solidFill>
                  <a:srgbClr val="00B050"/>
                </a:solidFill>
              </a:rPr>
              <a:t> and </a:t>
            </a:r>
            <a:r>
              <a:rPr lang="en-US" b="1" dirty="0" err="1">
                <a:solidFill>
                  <a:srgbClr val="00B050"/>
                </a:solidFill>
              </a:rPr>
              <a:t>copyleft</a:t>
            </a:r>
            <a:r>
              <a:rPr lang="en-US" dirty="0">
                <a:solidFill>
                  <a:srgbClr val="00B050"/>
                </a:solidFill>
              </a:rPr>
              <a:t> allow for </a:t>
            </a:r>
            <a:r>
              <a:rPr lang="en-US" b="1" dirty="0">
                <a:solidFill>
                  <a:srgbClr val="00B050"/>
                </a:solidFill>
              </a:rPr>
              <a:t>source</a:t>
            </a:r>
            <a:r>
              <a:rPr lang="en-US" dirty="0">
                <a:solidFill>
                  <a:srgbClr val="00B050"/>
                </a:solidFill>
              </a:rPr>
              <a:t> code to be modified and distributed.</a:t>
            </a:r>
          </a:p>
        </p:txBody>
      </p:sp>
    </p:spTree>
    <p:extLst>
      <p:ext uri="{BB962C8B-B14F-4D97-AF65-F5344CB8AC3E}">
        <p14:creationId xmlns:p14="http://schemas.microsoft.com/office/powerpoint/2010/main" val="222690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19056"/>
            <a:ext cx="9601196" cy="1303867"/>
          </a:xfrm>
        </p:spPr>
        <p:txBody>
          <a:bodyPr/>
          <a:lstStyle/>
          <a:p>
            <a:r>
              <a:rPr lang="en-US" dirty="0" smtClean="0"/>
              <a:t>Licenses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59293"/>
            <a:ext cx="9601196" cy="431657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CC Licenses( Creative Commons Licenses)-</a:t>
            </a:r>
            <a:r>
              <a:rPr lang="en-US" dirty="0" smtClean="0">
                <a:solidFill>
                  <a:schemeClr val="tx1"/>
                </a:solidFill>
              </a:rPr>
              <a:t>These give permission to copy, </a:t>
            </a:r>
            <a:r>
              <a:rPr lang="en-US" dirty="0" err="1" smtClean="0">
                <a:solidFill>
                  <a:schemeClr val="tx1"/>
                </a:solidFill>
              </a:rPr>
              <a:t>modify,distribute</a:t>
            </a:r>
            <a:r>
              <a:rPr lang="en-US" dirty="0" smtClean="0">
                <a:solidFill>
                  <a:schemeClr val="tx1"/>
                </a:solidFill>
              </a:rPr>
              <a:t> the original works by attributing the creator of the work (</a:t>
            </a:r>
            <a:r>
              <a:rPr lang="en-US" dirty="0" err="1" smtClean="0">
                <a:solidFill>
                  <a:schemeClr val="tx1"/>
                </a:solidFill>
              </a:rPr>
              <a:t>download,upload,photocopy</a:t>
            </a:r>
            <a:r>
              <a:rPr lang="en-US" dirty="0" smtClean="0">
                <a:solidFill>
                  <a:schemeClr val="tx1"/>
                </a:solidFill>
              </a:rPr>
              <a:t> and scan the work)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Disadvantage </a:t>
            </a:r>
          </a:p>
          <a:p>
            <a:pPr algn="just"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We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cannot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revoke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Creative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Commons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License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once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given.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Only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subsequent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uses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will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not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be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permitted</a:t>
            </a:r>
            <a:r>
              <a:rPr lang="en-US" altLang="en-US" b="1" dirty="0" smtClean="0">
                <a:solidFill>
                  <a:srgbClr val="00AFF0"/>
                </a:solidFill>
                <a:cs typeface="Calibri" panose="020F0502020204030204" pitchFamily="34" charset="0"/>
              </a:rPr>
              <a:t>.</a:t>
            </a:r>
            <a:endParaRPr lang="en-US" altLang="en-US" dirty="0">
              <a:cs typeface="Calibri" panose="020F0502020204030204" pitchFamily="34" charset="0"/>
            </a:endParaRPr>
          </a:p>
          <a:p>
            <a:pPr algn="just"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if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someone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profits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from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our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work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(provided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we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have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not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given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Non-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commercial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license/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attribute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license),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we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can’t  ask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for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compensation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or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license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AFF0"/>
                </a:solidFill>
                <a:cs typeface="Calibri" panose="020F0502020204030204" pitchFamily="34" charset="0"/>
              </a:rPr>
              <a:t>fee</a:t>
            </a:r>
            <a:endParaRPr lang="en-US" altLang="en-US" dirty="0">
              <a:cs typeface="Calibri" panose="020F0502020204030204" pitchFamily="34" charset="0"/>
            </a:endParaRPr>
          </a:p>
          <a:p>
            <a:pPr algn="just"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The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Copyright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of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derivative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works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can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be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ambiguous.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If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someone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uses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your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work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to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develop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new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work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and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their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‘updated’ work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is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substantially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different,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there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is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an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argument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that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the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initial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Creative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Commons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License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no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longer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applies.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So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think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first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before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attaching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Creative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Commons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License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to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work.</a:t>
            </a:r>
            <a:endParaRPr lang="en-US" altLang="en-US" dirty="0">
              <a:cs typeface="Calibri" panose="020F0502020204030204" pitchFamily="34" charset="0"/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79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40436"/>
            <a:ext cx="9601196" cy="1303867"/>
          </a:xfrm>
        </p:spPr>
        <p:txBody>
          <a:bodyPr/>
          <a:lstStyle/>
          <a:p>
            <a:r>
              <a:rPr lang="en-US" dirty="0" smtClean="0"/>
              <a:t>Licenses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22923"/>
            <a:ext cx="9601196" cy="41529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GNU General Public License (GPL)</a:t>
            </a:r>
            <a:r>
              <a:rPr lang="en-US" dirty="0" smtClean="0">
                <a:solidFill>
                  <a:schemeClr val="tx1"/>
                </a:solidFill>
              </a:rPr>
              <a:t>-this is most commonly used licenses for open source  projects.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It allows users to legally </a:t>
            </a:r>
            <a:r>
              <a:rPr lang="en-US" dirty="0" err="1" smtClean="0">
                <a:solidFill>
                  <a:schemeClr val="tx1"/>
                </a:solidFill>
              </a:rPr>
              <a:t>copy,distribute</a:t>
            </a:r>
            <a:r>
              <a:rPr lang="en-US" dirty="0" smtClean="0">
                <a:solidFill>
                  <a:schemeClr val="tx1"/>
                </a:solidFill>
              </a:rPr>
              <a:t> and modify software to developers   	who work on open source projects. </a:t>
            </a:r>
            <a:r>
              <a:rPr lang="en-US" dirty="0" err="1" smtClean="0">
                <a:solidFill>
                  <a:schemeClr val="tx1"/>
                </a:solidFill>
              </a:rPr>
              <a:t>Eg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Wordpress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b="1" u="sng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600" b="1" u="sng" dirty="0" smtClean="0">
                <a:solidFill>
                  <a:srgbClr val="00B050"/>
                </a:solidFill>
              </a:rPr>
              <a:t>Disadvantage:</a:t>
            </a:r>
          </a:p>
          <a:p>
            <a:pPr algn="just"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If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GPL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licensed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product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is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used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in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any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commercial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product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then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entire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product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has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to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be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released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as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open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source.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Most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of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companies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set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ban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to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use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GPL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product</a:t>
            </a:r>
            <a:r>
              <a:rPr lang="en-US" altLang="en-US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  <a:endParaRPr lang="en-US" alt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Lots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of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people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aren't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aware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of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stringent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terms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of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GPL</a:t>
            </a:r>
            <a:r>
              <a:rPr lang="en-US" altLang="en-US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  <a:endParaRPr lang="en-US" alt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Its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extremely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viral.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If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your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project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contains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component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that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contains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component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then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whole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project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is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subject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to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GPL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too.</a:t>
            </a:r>
            <a:endParaRPr lang="en-US" alt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00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40436"/>
            <a:ext cx="9601196" cy="1303867"/>
          </a:xfrm>
        </p:spPr>
        <p:txBody>
          <a:bodyPr/>
          <a:lstStyle/>
          <a:p>
            <a:r>
              <a:rPr lang="en-US" dirty="0" smtClean="0"/>
              <a:t>Licenses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22923"/>
            <a:ext cx="9601196" cy="41529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Apache License- </a:t>
            </a:r>
            <a:r>
              <a:rPr lang="en-US" dirty="0" smtClean="0">
                <a:solidFill>
                  <a:schemeClr val="tx1"/>
                </a:solidFill>
              </a:rPr>
              <a:t>This gives number of rights related to copyrights and patents.</a:t>
            </a:r>
          </a:p>
          <a:p>
            <a:endParaRPr lang="en-US" alt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3200" u="sng" dirty="0" smtClean="0">
                <a:solidFill>
                  <a:srgbClr val="00B050"/>
                </a:solidFill>
                <a:cs typeface="Calibri" panose="020F0502020204030204" pitchFamily="34" charset="0"/>
              </a:rPr>
              <a:t>Main</a:t>
            </a:r>
            <a:r>
              <a:rPr lang="en-US" altLang="en-US" sz="32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>
                <a:solidFill>
                  <a:srgbClr val="00B050"/>
                </a:solidFill>
                <a:cs typeface="Calibri" panose="020F0502020204030204" pitchFamily="34" charset="0"/>
              </a:rPr>
              <a:t>Features</a:t>
            </a:r>
            <a:r>
              <a:rPr lang="en-US" altLang="en-US" sz="32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smtClean="0">
                <a:solidFill>
                  <a:srgbClr val="00B050"/>
                </a:solidFill>
                <a:cs typeface="Calibri" panose="020F0502020204030204" pitchFamily="34" charset="0"/>
              </a:rPr>
              <a:t>of</a:t>
            </a:r>
            <a:r>
              <a:rPr lang="en-US" altLang="en-US" sz="32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>
                <a:solidFill>
                  <a:srgbClr val="00B050"/>
                </a:solidFill>
                <a:cs typeface="Calibri" panose="020F0502020204030204" pitchFamily="34" charset="0"/>
              </a:rPr>
              <a:t>The</a:t>
            </a:r>
            <a:r>
              <a:rPr lang="en-US" altLang="en-US" sz="32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>
                <a:solidFill>
                  <a:srgbClr val="00B050"/>
                </a:solidFill>
                <a:cs typeface="Calibri" panose="020F0502020204030204" pitchFamily="34" charset="0"/>
              </a:rPr>
              <a:t>Apache</a:t>
            </a:r>
            <a:r>
              <a:rPr lang="en-US" altLang="en-US" sz="32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smtClean="0">
                <a:solidFill>
                  <a:srgbClr val="00B050"/>
                </a:solidFill>
                <a:cs typeface="Calibri" panose="020F0502020204030204" pitchFamily="34" charset="0"/>
              </a:rPr>
              <a:t>License</a:t>
            </a:r>
            <a:endParaRPr lang="en-US" altLang="en-US" dirty="0">
              <a:cs typeface="Calibri" panose="020F0502020204030204" pitchFamily="34" charset="0"/>
            </a:endParaRPr>
          </a:p>
          <a:p>
            <a:pPr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copy,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modify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and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distribute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covered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software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in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source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and/or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binary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forms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exercise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patent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rights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that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would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normally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only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extend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to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licensor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provided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that</a:t>
            </a:r>
            <a:r>
              <a:rPr lang="en-US" altLang="en-US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:</a:t>
            </a:r>
            <a:endParaRPr lang="en-US" alt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all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copies,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modified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or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unmodified,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are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accompanied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by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copy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of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license</a:t>
            </a:r>
            <a:endParaRPr lang="en-US" alt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all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modifications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are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clearly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marked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as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being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work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of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modifier</a:t>
            </a:r>
            <a:endParaRPr lang="en-US" alt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All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notices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of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copyright,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trademark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and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patent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rights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are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reproduced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accurately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in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cs typeface="Calibri" panose="020F0502020204030204" pitchFamily="34" charset="0"/>
              </a:rPr>
              <a:t>distributed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copies</a:t>
            </a:r>
            <a:endParaRPr lang="en-US" alt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0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18" y="640436"/>
            <a:ext cx="10242079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Public Domain Software VS Proprietary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2944"/>
            <a:ext cx="9601196" cy="3195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Public Domain </a:t>
            </a:r>
            <a:r>
              <a:rPr lang="en-US" dirty="0" smtClean="0">
                <a:solidFill>
                  <a:srgbClr val="00B050"/>
                </a:solidFill>
              </a:rPr>
              <a:t>Software-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These are free and can be used without restrictions.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is outside the scope of copyright and licensing.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Proprietary </a:t>
            </a:r>
            <a:r>
              <a:rPr lang="en-US" dirty="0" smtClean="0">
                <a:solidFill>
                  <a:srgbClr val="00B050"/>
                </a:solidFill>
              </a:rPr>
              <a:t>Software-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these are neither free nor available for public.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User has to buy the license in order to use it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96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18" y="640436"/>
            <a:ext cx="10242079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E-waste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901" y="2011680"/>
            <a:ext cx="10395284" cy="3676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Electronic Waste or </a:t>
            </a:r>
            <a:r>
              <a:rPr lang="en-US" sz="2200" dirty="0" smtClean="0">
                <a:solidFill>
                  <a:srgbClr val="00B050"/>
                </a:solidFill>
              </a:rPr>
              <a:t>E-waste or E-scrap or Waste Electrical and Electronic Equipment</a:t>
            </a: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these are discarded computers, office electronic </a:t>
            </a:r>
            <a:r>
              <a:rPr lang="en-US" dirty="0" err="1" smtClean="0">
                <a:solidFill>
                  <a:schemeClr val="tx1"/>
                </a:solidFill>
              </a:rPr>
              <a:t>equipment,entertainment</a:t>
            </a:r>
            <a:r>
              <a:rPr lang="en-US" dirty="0" smtClean="0">
                <a:solidFill>
                  <a:schemeClr val="tx1"/>
                </a:solidFill>
              </a:rPr>
              <a:t> device electronics, mobile </a:t>
            </a:r>
            <a:r>
              <a:rPr lang="en-US" dirty="0" err="1" smtClean="0">
                <a:solidFill>
                  <a:schemeClr val="tx1"/>
                </a:solidFill>
              </a:rPr>
              <a:t>phones,tv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sets,refrigerators</a:t>
            </a:r>
            <a:r>
              <a:rPr lang="en-US" dirty="0" smtClean="0">
                <a:solidFill>
                  <a:schemeClr val="tx1"/>
                </a:solidFill>
              </a:rPr>
              <a:t> etc.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Characteristics of E-waste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Fastest growing segment of waste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Most valuable due to its basic composition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Very hazardous if not handled carefully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29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18" y="640436"/>
            <a:ext cx="10242079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E-waste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901" y="2011680"/>
            <a:ext cx="10395284" cy="3676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Electronic Waste or </a:t>
            </a:r>
            <a:r>
              <a:rPr lang="en-US" sz="2200" dirty="0" smtClean="0">
                <a:solidFill>
                  <a:srgbClr val="00B050"/>
                </a:solidFill>
              </a:rPr>
              <a:t>E-waste Disposal Process </a:t>
            </a:r>
            <a:r>
              <a:rPr lang="en-US" dirty="0" smtClean="0">
                <a:solidFill>
                  <a:srgbClr val="00B050"/>
                </a:solidFill>
              </a:rPr>
              <a:t>– 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Dismantling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Segregation of ferrous metal, non-ferrous metal and plastic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Refurbishment and </a:t>
            </a:r>
            <a:r>
              <a:rPr lang="en-US" dirty="0" err="1" smtClean="0">
                <a:solidFill>
                  <a:schemeClr val="tx1"/>
                </a:solidFill>
              </a:rPr>
              <a:t>resue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Recycling /recovery of valuable materials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Treatment/disposal of dangerous material and waste</a:t>
            </a:r>
          </a:p>
        </p:txBody>
      </p:sp>
    </p:spTree>
    <p:extLst>
      <p:ext uri="{BB962C8B-B14F-4D97-AF65-F5344CB8AC3E}">
        <p14:creationId xmlns:p14="http://schemas.microsoft.com/office/powerpoint/2010/main" val="1448553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18" y="640436"/>
            <a:ext cx="10242079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E-waste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901" y="2011680"/>
            <a:ext cx="10395284" cy="3676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Benefits of E-waste Recycling– 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Allows for recovery of valuable precious metals.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Protects public health and water quality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Creates jobs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Toxic waste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Saves landfill space</a:t>
            </a:r>
          </a:p>
        </p:txBody>
      </p:sp>
    </p:spTree>
    <p:extLst>
      <p:ext uri="{BB962C8B-B14F-4D97-AF65-F5344CB8AC3E}">
        <p14:creationId xmlns:p14="http://schemas.microsoft.com/office/powerpoint/2010/main" val="1097787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48" y="982132"/>
            <a:ext cx="10039950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Gender Issues while Teaching /using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56" y="3416967"/>
            <a:ext cx="9943696" cy="10587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Gender specific issues must be addressed to enforce gender equality in computer science education.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52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532" y="1328287"/>
            <a:ext cx="9943696" cy="4263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Some issues are: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Under representation-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preconceived notions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(ii) lack of interest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(iii) lack of motivation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(iv) lack of role models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(v) lack of encouragement in class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Not Girl-Friendly Work Culture</a:t>
            </a:r>
          </a:p>
        </p:txBody>
      </p:sp>
    </p:spTree>
    <p:extLst>
      <p:ext uri="{BB962C8B-B14F-4D97-AF65-F5344CB8AC3E}">
        <p14:creationId xmlns:p14="http://schemas.microsoft.com/office/powerpoint/2010/main" val="89328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970039"/>
          </a:xfrm>
        </p:spPr>
        <p:txBody>
          <a:bodyPr/>
          <a:lstStyle/>
          <a:p>
            <a:r>
              <a:rPr lang="en-US" b="1" dirty="0"/>
              <a:t>Ethical issues</a:t>
            </a:r>
            <a:r>
              <a:rPr lang="en-US" dirty="0"/>
              <a:t> occur when a given decision, scenario or activity creates a conflict with a society's moral principles.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1" y="3593495"/>
            <a:ext cx="4811487" cy="5479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Some common ethical issues are: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1" y="4141409"/>
            <a:ext cx="9601196" cy="168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Intellectual property rights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Plagiarism</a:t>
            </a:r>
          </a:p>
          <a:p>
            <a:r>
              <a:rPr lang="en-US" dirty="0" smtClean="0"/>
              <a:t>Digital property rights (DPR)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15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57" y="1848050"/>
            <a:ext cx="9943696" cy="3686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Solutions of Gender Issues: </a:t>
            </a:r>
          </a:p>
          <a:p>
            <a:pPr marL="115888" indent="-115888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There should be more initiatives and </a:t>
            </a:r>
            <a:r>
              <a:rPr lang="en-US" dirty="0" err="1" smtClean="0">
                <a:solidFill>
                  <a:schemeClr val="tx1"/>
                </a:solidFill>
              </a:rPr>
              <a:t>programmes</a:t>
            </a:r>
            <a:r>
              <a:rPr lang="en-US" dirty="0" smtClean="0">
                <a:solidFill>
                  <a:schemeClr val="tx1"/>
                </a:solidFill>
              </a:rPr>
              <a:t> that encourage girl to take up computer science subject-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2. The film and TV censor board should ensure fair representation of female role models in </a:t>
            </a:r>
            <a:r>
              <a:rPr lang="en-US" dirty="0" err="1" smtClean="0">
                <a:solidFill>
                  <a:schemeClr val="tx1"/>
                </a:solidFill>
              </a:rPr>
              <a:t>TV,cinema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r>
              <a:rPr lang="en-US" dirty="0" smtClean="0">
                <a:solidFill>
                  <a:schemeClr val="tx1"/>
                </a:solidFill>
              </a:rPr>
              <a:t> so that more girls get encouraged to take up ‘ computer science’.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3. In the practical rooms, girls should be encouraged more to work on computers on their own and also to find solutions of their routine problems.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80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55" y="1876927"/>
            <a:ext cx="9943696" cy="3378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Disability Issues While Teaching And Using Computers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</a:p>
          <a:p>
            <a:pPr marL="115888" indent="-115888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Unavailability of teaching Materials/Aids ( braille keyboards, monitors, printers, screen readers 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2. Lack of special needs teachers- specialized editors, </a:t>
            </a:r>
            <a:r>
              <a:rPr lang="en-US" sz="2800" dirty="0" err="1" smtClean="0">
                <a:solidFill>
                  <a:schemeClr val="tx1"/>
                </a:solidFill>
              </a:rPr>
              <a:t>blinux,voice</a:t>
            </a:r>
            <a:r>
              <a:rPr lang="en-US" sz="2800" dirty="0" smtClean="0">
                <a:solidFill>
                  <a:schemeClr val="tx1"/>
                </a:solidFill>
              </a:rPr>
              <a:t> assistant </a:t>
            </a:r>
            <a:r>
              <a:rPr lang="en-US" sz="2800" dirty="0" err="1" smtClean="0">
                <a:solidFill>
                  <a:schemeClr val="tx1"/>
                </a:solidFill>
              </a:rPr>
              <a:t>softwares</a:t>
            </a:r>
            <a:r>
              <a:rPr lang="en-US" sz="2800" smtClean="0">
                <a:solidFill>
                  <a:schemeClr val="tx1"/>
                </a:solidFill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</a:rPr>
              <a:t>cortana</a:t>
            </a:r>
            <a:r>
              <a:rPr lang="en-US" sz="2800" dirty="0" smtClean="0">
                <a:solidFill>
                  <a:schemeClr val="tx1"/>
                </a:solidFill>
              </a:rPr>
              <a:t>, Microsoft narrator, onboard </a:t>
            </a:r>
            <a:r>
              <a:rPr lang="en-US" sz="2800" dirty="0" err="1" smtClean="0">
                <a:solidFill>
                  <a:schemeClr val="tx1"/>
                </a:solidFill>
              </a:rPr>
              <a:t>etc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3. Lack of supporting curriculum</a:t>
            </a:r>
          </a:p>
        </p:txBody>
      </p:sp>
    </p:spTree>
    <p:extLst>
      <p:ext uri="{BB962C8B-B14F-4D97-AF65-F5344CB8AC3E}">
        <p14:creationId xmlns:p14="http://schemas.microsoft.com/office/powerpoint/2010/main" val="209371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40658"/>
            <a:ext cx="9601196" cy="1303867"/>
          </a:xfrm>
        </p:spPr>
        <p:txBody>
          <a:bodyPr/>
          <a:lstStyle/>
          <a:p>
            <a:r>
              <a:rPr lang="en-US" b="1" dirty="0"/>
              <a:t>Intellectual </a:t>
            </a:r>
            <a:r>
              <a:rPr lang="en-US" b="1" dirty="0" smtClean="0"/>
              <a:t>Property Rights</a:t>
            </a:r>
            <a:r>
              <a:rPr lang="en-US" dirty="0" smtClean="0"/>
              <a:t>(IPR)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10063"/>
            <a:ext cx="9601196" cy="3320716"/>
          </a:xfrm>
        </p:spPr>
        <p:txBody>
          <a:bodyPr>
            <a:normAutofit/>
          </a:bodyPr>
          <a:lstStyle/>
          <a:p>
            <a:r>
              <a:rPr lang="en-US" dirty="0" smtClean="0"/>
              <a:t>These are the rights of the owner of information to decide how much information is to be exchanged , shared or distributed.</a:t>
            </a:r>
          </a:p>
          <a:p>
            <a:r>
              <a:rPr lang="en-US" dirty="0" smtClean="0"/>
              <a:t>It gives the owner a right to decide the price for exchanging /sharing/distributing .</a:t>
            </a:r>
          </a:p>
          <a:p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Examples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of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IP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smtClean="0">
                <a:solidFill>
                  <a:srgbClr val="00AFF0"/>
                </a:solidFill>
                <a:cs typeface="Calibri" panose="020F0502020204030204" pitchFamily="34" charset="0"/>
              </a:rPr>
              <a:t>Property</a:t>
            </a:r>
            <a:r>
              <a:rPr lang="en-US" altLang="en-US" b="1" dirty="0" smtClean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which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AFF0"/>
                </a:solidFill>
                <a:cs typeface="Calibri" panose="020F0502020204030204" pitchFamily="34" charset="0"/>
              </a:rPr>
              <a:t>are</a:t>
            </a:r>
            <a:r>
              <a:rPr lang="en-US" altLang="en-US" b="1" dirty="0" smtClean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an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invention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relating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to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product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or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any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process,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new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design,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literary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or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artistic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work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and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trademark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(a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word,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symbol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and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/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or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a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logo,</a:t>
            </a:r>
            <a:r>
              <a:rPr lang="en-US" altLang="en-US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AFF0"/>
                </a:solidFill>
                <a:cs typeface="Calibri" panose="020F0502020204030204" pitchFamily="34" charset="0"/>
              </a:rPr>
              <a:t>etc</a:t>
            </a:r>
            <a:r>
              <a:rPr lang="en-US" altLang="en-US" b="1" dirty="0" smtClean="0">
                <a:solidFill>
                  <a:srgbClr val="00AFF0"/>
                </a:solidFill>
                <a:cs typeface="Calibri" panose="020F0502020204030204" pitchFamily="34" charset="0"/>
              </a:rPr>
              <a:t>.),</a:t>
            </a:r>
            <a:endParaRPr lang="en-US" alt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6789" y="1586783"/>
            <a:ext cx="9423132" cy="3200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solidFill>
                  <a:srgbClr val="00AFF0"/>
                </a:solidFill>
                <a:cs typeface="Calibri" panose="020F0502020204030204" pitchFamily="34" charset="0"/>
              </a:rPr>
              <a:t>Copyright </a:t>
            </a:r>
            <a:r>
              <a:rPr lang="en-US" sz="2400" b="1" dirty="0" smtClean="0"/>
              <a:t>©</a:t>
            </a:r>
            <a:r>
              <a:rPr lang="en-US" altLang="en-US" sz="2400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 smtClean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400" b="1" dirty="0" smtClean="0">
                <a:cs typeface="Calibri" panose="020F0502020204030204" pitchFamily="34" charset="0"/>
              </a:rPr>
              <a:t>(to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cs typeface="Calibri" panose="020F0502020204030204" pitchFamily="34" charset="0"/>
              </a:rPr>
              <a:t>protect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cs typeface="Calibri" panose="020F0502020204030204" pitchFamily="34" charset="0"/>
              </a:rPr>
              <a:t>literary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cs typeface="Calibri" panose="020F0502020204030204" pitchFamily="34" charset="0"/>
              </a:rPr>
              <a:t>and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>
                <a:cs typeface="Calibri" panose="020F0502020204030204" pitchFamily="34" charset="0"/>
              </a:rPr>
              <a:t>artistic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cs typeface="Calibri" panose="020F0502020204030204" pitchFamily="34" charset="0"/>
              </a:rPr>
              <a:t>work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cs typeface="Calibri" panose="020F0502020204030204" pitchFamily="34" charset="0"/>
              </a:rPr>
              <a:t>)</a:t>
            </a:r>
          </a:p>
          <a:p>
            <a:pPr marL="0">
              <a:defRPr/>
            </a:pPr>
            <a:endParaRPr lang="en-US" altLang="en-US" sz="24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00AFF0"/>
                </a:solidFill>
                <a:cs typeface="Calibri" panose="020F0502020204030204" pitchFamily="34" charset="0"/>
              </a:rPr>
              <a:t>Patent</a:t>
            </a:r>
            <a:r>
              <a:rPr lang="en-US" altLang="en-US" sz="2400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400" b="1" dirty="0" smtClean="0">
                <a:cs typeface="Calibri" panose="020F0502020204030204" pitchFamily="34" charset="0"/>
              </a:rPr>
              <a:t>(</a:t>
            </a:r>
            <a:r>
              <a:rPr lang="en-US" altLang="en-US" sz="2400" b="1" dirty="0">
                <a:cs typeface="Calibri" panose="020F0502020204030204" pitchFamily="34" charset="0"/>
              </a:rPr>
              <a:t>to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protect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cs typeface="Calibri" panose="020F0502020204030204" pitchFamily="34" charset="0"/>
              </a:rPr>
              <a:t>technologies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defRPr/>
            </a:pPr>
            <a:endParaRPr lang="en-US" altLang="en-US" sz="1600" dirty="0">
              <a:cs typeface="Calibri" panose="020F0502020204030204" pitchFamily="34" charset="0"/>
            </a:endParaRPr>
          </a:p>
          <a:p>
            <a:pPr>
              <a:buClr>
                <a:srgbClr val="00AFF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00AFF0"/>
                </a:solidFill>
                <a:cs typeface="Calibri" panose="020F0502020204030204" pitchFamily="34" charset="0"/>
              </a:rPr>
              <a:t>Trade</a:t>
            </a:r>
            <a:r>
              <a:rPr lang="en-US" altLang="en-US" sz="2400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AFF0"/>
                </a:solidFill>
                <a:cs typeface="Calibri" panose="020F0502020204030204" pitchFamily="34" charset="0"/>
              </a:rPr>
              <a:t>Mark</a:t>
            </a:r>
            <a:r>
              <a:rPr lang="en-US" sz="2400" dirty="0" smtClean="0"/>
              <a:t>™ 	 	</a:t>
            </a:r>
            <a:r>
              <a:rPr lang="en-US" altLang="en-US" sz="2400" b="1" dirty="0" smtClean="0">
                <a:cs typeface="Calibri" panose="020F0502020204030204" pitchFamily="34" charset="0"/>
              </a:rPr>
              <a:t>(</a:t>
            </a:r>
            <a:r>
              <a:rPr lang="en-US" altLang="en-US" sz="2400" b="1" dirty="0">
                <a:cs typeface="Calibri" panose="020F0502020204030204" pitchFamily="34" charset="0"/>
              </a:rPr>
              <a:t>to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protect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words,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signs,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cs typeface="Calibri" panose="020F0502020204030204" pitchFamily="34" charset="0"/>
              </a:rPr>
              <a:t>logos</a:t>
            </a:r>
            <a:r>
              <a:rPr lang="en-US" altLang="en-US" sz="2400" b="1" dirty="0"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cs typeface="Calibri" panose="020F0502020204030204" pitchFamily="34" charset="0"/>
              </a:rPr>
              <a:t>etc</a:t>
            </a:r>
            <a:r>
              <a:rPr lang="en-US" altLang="en-US" sz="2400" b="1" dirty="0" smtClean="0">
                <a:cs typeface="Calibri" panose="020F0502020204030204" pitchFamily="34" charset="0"/>
              </a:rPr>
              <a:t>)</a:t>
            </a:r>
            <a:endParaRPr lang="en-US" altLang="en-US" sz="2400" b="1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defRPr/>
            </a:pPr>
            <a:endParaRPr lang="en-US" altLang="en-US" sz="16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00AFF0"/>
                </a:solidFill>
                <a:cs typeface="Calibri" panose="020F0502020204030204" pitchFamily="34" charset="0"/>
              </a:rPr>
              <a:t>Design</a:t>
            </a:r>
            <a:r>
              <a:rPr lang="en-US" altLang="en-US" sz="2400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400" b="1" dirty="0" smtClean="0">
                <a:cs typeface="Calibri" panose="020F0502020204030204" pitchFamily="34" charset="0"/>
              </a:rPr>
              <a:t>(to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cs typeface="Calibri" panose="020F0502020204030204" pitchFamily="34" charset="0"/>
              </a:rPr>
              <a:t>protect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cs typeface="Calibri" panose="020F0502020204030204" pitchFamily="34" charset="0"/>
              </a:rPr>
              <a:t>outer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cs typeface="Calibri" panose="020F0502020204030204" pitchFamily="34" charset="0"/>
              </a:rPr>
              <a:t>ornamental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cs typeface="Calibri" panose="020F0502020204030204" pitchFamily="34" charset="0"/>
              </a:rPr>
              <a:t>configuration)</a:t>
            </a:r>
            <a:endParaRPr lang="en-US" altLang="en-US" sz="2400" b="1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defRPr/>
            </a:pPr>
            <a:endParaRPr lang="en-US" altLang="en-US" sz="16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00AFF0"/>
                </a:solidFill>
                <a:cs typeface="Calibri" panose="020F0502020204030204" pitchFamily="34" charset="0"/>
              </a:rPr>
              <a:t>Geographical</a:t>
            </a:r>
            <a:r>
              <a:rPr lang="en-US" altLang="en-US" sz="2400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 smtClean="0">
                <a:solidFill>
                  <a:srgbClr val="00AFF0"/>
                </a:solidFill>
                <a:cs typeface="Calibri" panose="020F0502020204030204" pitchFamily="34" charset="0"/>
              </a:rPr>
              <a:t>Indications</a:t>
            </a:r>
            <a:r>
              <a:rPr lang="en-US" altLang="en-US" sz="2400" b="1" dirty="0" smtClean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AFF0"/>
                </a:solidFill>
                <a:cs typeface="Calibri" panose="020F0502020204030204" pitchFamily="34" charset="0"/>
              </a:rPr>
              <a:t>(GI</a:t>
            </a:r>
            <a:r>
              <a:rPr lang="en-US" altLang="en-US" sz="2400" b="1" dirty="0">
                <a:solidFill>
                  <a:srgbClr val="00AFF0"/>
                </a:solidFill>
                <a:cs typeface="Calibri" panose="020F0502020204030204" pitchFamily="34" charset="0"/>
              </a:rPr>
              <a:t>)</a:t>
            </a:r>
            <a:r>
              <a:rPr lang="en-US" altLang="en-US" sz="2400" b="1" dirty="0">
                <a:solidFill>
                  <a:srgbClr val="00AF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cs typeface="Calibri" panose="020F0502020204030204" pitchFamily="34" charset="0"/>
              </a:rPr>
              <a:t>(to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cs typeface="Calibri" panose="020F0502020204030204" pitchFamily="34" charset="0"/>
              </a:rPr>
              <a:t>protect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cs typeface="Calibri" panose="020F0502020204030204" pitchFamily="34" charset="0"/>
              </a:rPr>
              <a:t>region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specific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cs typeface="Calibri" panose="020F0502020204030204" pitchFamily="34" charset="0"/>
              </a:rPr>
              <a:t>product)</a:t>
            </a:r>
            <a:endParaRPr lang="en-US" altLang="en-US" sz="2400" b="1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defRPr/>
            </a:pPr>
            <a:endParaRPr lang="en-US" altLang="en-US" sz="1600" dirty="0"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60" y="2273382"/>
            <a:ext cx="417536" cy="392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6789" y="924025"/>
            <a:ext cx="628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KINDS OF IPR are: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5016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2"/>
          <p:cNvSpPr txBox="1">
            <a:spLocks noChangeArrowheads="1"/>
          </p:cNvSpPr>
          <p:nvPr/>
        </p:nvSpPr>
        <p:spPr bwMode="auto">
          <a:xfrm>
            <a:off x="1135782" y="859055"/>
            <a:ext cx="9981398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Why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should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an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IP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be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protected</a:t>
            </a:r>
            <a:r>
              <a:rPr lang="en-US" altLang="en-US" sz="2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?</a:t>
            </a:r>
          </a:p>
          <a:p>
            <a:pPr eaLnBrk="1" hangingPunct="1"/>
            <a:endParaRPr lang="en-US" altLang="en-US" sz="20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Wingdings" panose="05000000000000000000" pitchFamily="2" charset="2"/>
              <a:buChar char=""/>
            </a:pPr>
            <a:r>
              <a:rPr lang="en-US" altLang="en-US" sz="2400" b="1" dirty="0">
                <a:cs typeface="Calibri" panose="020F0502020204030204" pitchFamily="34" charset="0"/>
              </a:rPr>
              <a:t>IP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cs typeface="Calibri" panose="020F0502020204030204" pitchFamily="34" charset="0"/>
              </a:rPr>
              <a:t>is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cs typeface="Calibri" panose="020F0502020204030204" pitchFamily="34" charset="0"/>
              </a:rPr>
              <a:t>an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cs typeface="Calibri" panose="020F0502020204030204" pitchFamily="34" charset="0"/>
              </a:rPr>
              <a:t>assets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cs typeface="Calibri" panose="020F0502020204030204" pitchFamily="34" charset="0"/>
              </a:rPr>
              <a:t>and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cs typeface="Calibri" panose="020F0502020204030204" pitchFamily="34" charset="0"/>
              </a:rPr>
              <a:t>can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cs typeface="Calibri" panose="020F0502020204030204" pitchFamily="34" charset="0"/>
              </a:rPr>
              <a:t>be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cs typeface="Calibri" panose="020F0502020204030204" pitchFamily="34" charset="0"/>
              </a:rPr>
              <a:t>exploited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cs typeface="Calibri" panose="020F0502020204030204" pitchFamily="34" charset="0"/>
              </a:rPr>
              <a:t>by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cs typeface="Calibri" panose="020F0502020204030204" pitchFamily="34" charset="0"/>
              </a:rPr>
              <a:t>the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cs typeface="Calibri" panose="020F0502020204030204" pitchFamily="34" charset="0"/>
              </a:rPr>
              <a:t>owner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cs typeface="Calibri" panose="020F0502020204030204" pitchFamily="34" charset="0"/>
              </a:rPr>
              <a:t>for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commercial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gains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any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cs typeface="Calibri" panose="020F0502020204030204" pitchFamily="34" charset="0"/>
              </a:rPr>
              <a:t>manner</a:t>
            </a:r>
            <a:endParaRPr lang="en-US" altLang="en-US" sz="2000" dirty="0"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0AFF0"/>
              </a:buClr>
              <a:buFont typeface="Wingdings" panose="05000000000000000000" pitchFamily="2" charset="2"/>
              <a:buChar char=""/>
            </a:pPr>
            <a:r>
              <a:rPr lang="en-US" altLang="en-US" sz="2400" b="1" dirty="0">
                <a:cs typeface="Calibri" panose="020F0502020204030204" pitchFamily="34" charset="0"/>
              </a:rPr>
              <a:t>IP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owner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may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intend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to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stop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others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from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manufacturing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and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selling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cs typeface="Calibri" panose="020F0502020204030204" pitchFamily="34" charset="0"/>
              </a:rPr>
              <a:t>products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cs typeface="Calibri" panose="020F0502020204030204" pitchFamily="34" charset="0"/>
              </a:rPr>
              <a:t>and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cs typeface="Calibri" panose="020F0502020204030204" pitchFamily="34" charset="0"/>
              </a:rPr>
              <a:t>services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cs typeface="Calibri" panose="020F0502020204030204" pitchFamily="34" charset="0"/>
              </a:rPr>
              <a:t>which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cs typeface="Calibri" panose="020F0502020204030204" pitchFamily="34" charset="0"/>
              </a:rPr>
              <a:t>are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cs typeface="Calibri" panose="020F0502020204030204" pitchFamily="34" charset="0"/>
              </a:rPr>
              <a:t>dully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cs typeface="Calibri" panose="020F0502020204030204" pitchFamily="34" charset="0"/>
              </a:rPr>
              <a:t>protected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cs typeface="Calibri" panose="020F0502020204030204" pitchFamily="34" charset="0"/>
              </a:rPr>
              <a:t>by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him</a:t>
            </a:r>
          </a:p>
          <a:p>
            <a:pPr algn="just" eaLnBrk="1" hangingPunct="1">
              <a:buClr>
                <a:srgbClr val="00AFF0"/>
              </a:buClr>
            </a:pPr>
            <a:endParaRPr lang="en-US" altLang="en-US" sz="20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Wingdings" panose="05000000000000000000" pitchFamily="2" charset="2"/>
              <a:buChar char=""/>
            </a:pPr>
            <a:r>
              <a:rPr lang="en-US" altLang="en-US" sz="2400" b="1" dirty="0">
                <a:cs typeface="Calibri" panose="020F0502020204030204" pitchFamily="34" charset="0"/>
              </a:rPr>
              <a:t>IP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owner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can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sell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and/or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license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the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IP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for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commercial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cs typeface="Calibri" panose="020F0502020204030204" pitchFamily="34" charset="0"/>
              </a:rPr>
              <a:t>gains</a:t>
            </a:r>
          </a:p>
          <a:p>
            <a:pPr eaLnBrk="1" hangingPunct="1">
              <a:buClr>
                <a:srgbClr val="00AFF0"/>
              </a:buClr>
            </a:pPr>
            <a:endParaRPr lang="en-US" altLang="en-US" sz="14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Wingdings" panose="05000000000000000000" pitchFamily="2" charset="2"/>
              <a:buChar char=""/>
            </a:pPr>
            <a:r>
              <a:rPr lang="en-US" altLang="en-US" sz="2400" b="1" dirty="0">
                <a:cs typeface="Calibri" panose="020F0502020204030204" pitchFamily="34" charset="0"/>
              </a:rPr>
              <a:t>IP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can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be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used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to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establish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the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goodwill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and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brand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value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in</a:t>
            </a:r>
            <a:endParaRPr lang="en-US" altLang="en-US" sz="2400" dirty="0"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400" b="1" dirty="0">
                <a:cs typeface="Calibri" panose="020F0502020204030204" pitchFamily="34" charset="0"/>
              </a:rPr>
              <a:t>the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market</a:t>
            </a:r>
            <a:r>
              <a:rPr lang="en-US" altLang="en-US" sz="2400" b="1" dirty="0" smtClean="0">
                <a:cs typeface="Calibri" panose="020F0502020204030204" pitchFamily="34" charset="0"/>
              </a:rPr>
              <a:t>.</a:t>
            </a:r>
            <a:endParaRPr lang="en-US" altLang="en-US" sz="24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Wingdings" panose="05000000000000000000" pitchFamily="2" charset="2"/>
              <a:buChar char=""/>
            </a:pPr>
            <a:r>
              <a:rPr lang="en-US" altLang="en-US" sz="2400" b="1" dirty="0">
                <a:cs typeface="Calibri" panose="020F0502020204030204" pitchFamily="34" charset="0"/>
              </a:rPr>
              <a:t>IP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can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be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mention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in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resumes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of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it’s  creator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and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thus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show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competence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of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it’s creator</a:t>
            </a:r>
          </a:p>
          <a:p>
            <a:pPr eaLnBrk="1" hangingPunct="1">
              <a:buClr>
                <a:srgbClr val="00AFF0"/>
              </a:buClr>
            </a:pPr>
            <a:endParaRPr lang="en-US" altLang="en-US" sz="14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F0"/>
              </a:buClr>
              <a:buFont typeface="Wingdings" panose="05000000000000000000" pitchFamily="2" charset="2"/>
              <a:buChar char=""/>
            </a:pPr>
            <a:r>
              <a:rPr lang="en-US" altLang="en-US" sz="2400" b="1" dirty="0">
                <a:cs typeface="Calibri" panose="020F0502020204030204" pitchFamily="34" charset="0"/>
              </a:rPr>
              <a:t>IPR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certificate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establishes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legal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and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valid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ownership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about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an</a:t>
            </a:r>
            <a:endParaRPr lang="en-US" altLang="en-US" sz="2400" dirty="0"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400" b="1" dirty="0">
                <a:cs typeface="Calibri" panose="020F0502020204030204" pitchFamily="34" charset="0"/>
              </a:rPr>
              <a:t>intellectual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Calibri" panose="020F0502020204030204" pitchFamily="34" charset="0"/>
              </a:rPr>
              <a:t>property</a:t>
            </a:r>
            <a:endParaRPr lang="en-US" altLang="en-US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Copyright 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33132"/>
            <a:ext cx="9601196" cy="25484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 is a legal term to describe the rights of the creator of an original creative work such as literary work, artistic work, a design , song, movie or software etc.</a:t>
            </a:r>
          </a:p>
          <a:p>
            <a:r>
              <a:rPr lang="en-US" dirty="0" smtClean="0"/>
              <a:t>Original work of ownership such as books, articles, songs, photographs, sculptures , choreography, sound recordings, motion pictures and other works.</a:t>
            </a:r>
          </a:p>
          <a:p>
            <a:r>
              <a:rPr lang="en-US" dirty="0" smtClean="0"/>
              <a:t>A work must be original, creative and fixed in a tangible medium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Terms of protection</a:t>
            </a:r>
            <a:r>
              <a:rPr lang="en-US" dirty="0" smtClean="0"/>
              <a:t>- author’s life +60 more years in India</a:t>
            </a:r>
          </a:p>
        </p:txBody>
      </p:sp>
    </p:spTree>
    <p:extLst>
      <p:ext uri="{BB962C8B-B14F-4D97-AF65-F5344CB8AC3E}">
        <p14:creationId xmlns:p14="http://schemas.microsoft.com/office/powerpoint/2010/main" val="51692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33132"/>
            <a:ext cx="9601196" cy="25484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refers to  a collection of exclusive rights given to the inventor for their invention.</a:t>
            </a:r>
          </a:p>
          <a:p>
            <a:r>
              <a:rPr lang="en-US" dirty="0" smtClean="0"/>
              <a:t>Inventions such as processes, machines, manufactures, composition of matter as well as improvements to these.</a:t>
            </a:r>
          </a:p>
          <a:p>
            <a:r>
              <a:rPr lang="en-US" dirty="0" smtClean="0"/>
              <a:t>An invention must be new and useful.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Terms of protection</a:t>
            </a:r>
            <a:r>
              <a:rPr lang="en-US" dirty="0" smtClean="0"/>
              <a:t>- 20 years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64401" y="1152676"/>
            <a:ext cx="9601196" cy="168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64" y="1514324"/>
            <a:ext cx="417536" cy="3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0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 ™ 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33132"/>
            <a:ext cx="9601196" cy="25484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These are some registered words, slogans, logos, </a:t>
            </a:r>
            <a:r>
              <a:rPr lang="en-US" dirty="0" err="1" smtClean="0"/>
              <a:t>shapes,colours</a:t>
            </a:r>
            <a:r>
              <a:rPr lang="en-US" dirty="0" smtClean="0"/>
              <a:t> and sound </a:t>
            </a:r>
            <a:r>
              <a:rPr lang="en-US" dirty="0" err="1" smtClean="0"/>
              <a:t>etc</a:t>
            </a:r>
            <a:r>
              <a:rPr lang="en-US" dirty="0" smtClean="0"/>
              <a:t> used to distinguish the goods or services of one trader from another.</a:t>
            </a:r>
          </a:p>
          <a:p>
            <a:r>
              <a:rPr lang="en-US" dirty="0" smtClean="0"/>
              <a:t>Any </a:t>
            </a:r>
            <a:r>
              <a:rPr lang="en-US" dirty="0" err="1" smtClean="0"/>
              <a:t>word,phrase,symbol</a:t>
            </a:r>
            <a:r>
              <a:rPr lang="en-US" dirty="0" smtClean="0"/>
              <a:t>, design that distinguishes the source of the goods of one party from those of others.</a:t>
            </a:r>
          </a:p>
          <a:p>
            <a:r>
              <a:rPr lang="en-US" dirty="0" smtClean="0"/>
              <a:t>A mark must be distinctive – means must be capable of identifying the source of a particular good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Terms of protection</a:t>
            </a:r>
            <a:r>
              <a:rPr lang="en-US" dirty="0" smtClean="0"/>
              <a:t>- For as long as the mark is used in commerce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64401" y="1152676"/>
            <a:ext cx="9601196" cy="168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509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192</TotalTime>
  <Words>1638</Words>
  <Application>Microsoft Office PowerPoint</Application>
  <PresentationFormat>Widescreen</PresentationFormat>
  <Paragraphs>209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Garamond</vt:lpstr>
      <vt:lpstr>Times New Roman</vt:lpstr>
      <vt:lpstr>Wingdings</vt:lpstr>
      <vt:lpstr>Organic</vt:lpstr>
      <vt:lpstr>Society, Law and Ethics</vt:lpstr>
      <vt:lpstr>Few Important terms</vt:lpstr>
      <vt:lpstr>Ethical Issues</vt:lpstr>
      <vt:lpstr>Intellectual Property Rights(IPR)</vt:lpstr>
      <vt:lpstr>PowerPoint Presentation</vt:lpstr>
      <vt:lpstr>PowerPoint Presentation</vt:lpstr>
      <vt:lpstr>Copyright ©</vt:lpstr>
      <vt:lpstr>Patents </vt:lpstr>
      <vt:lpstr>Trademark ™  </vt:lpstr>
      <vt:lpstr>Violation of IPR</vt:lpstr>
      <vt:lpstr>Plagiarism</vt:lpstr>
      <vt:lpstr>PowerPoint Presentation</vt:lpstr>
      <vt:lpstr>Copyright infringement</vt:lpstr>
      <vt:lpstr>Trademark infringement</vt:lpstr>
      <vt:lpstr>Digital Property Rights(Digital Assests)</vt:lpstr>
      <vt:lpstr>PowerPoint Presentation</vt:lpstr>
      <vt:lpstr>PowerPoint Presentation</vt:lpstr>
      <vt:lpstr>Free Software and Open Source Software</vt:lpstr>
      <vt:lpstr>PowerPoint Presentation</vt:lpstr>
      <vt:lpstr>Softwares</vt:lpstr>
      <vt:lpstr>Licenses</vt:lpstr>
      <vt:lpstr>Licenses</vt:lpstr>
      <vt:lpstr>Licenses</vt:lpstr>
      <vt:lpstr>Public Domain Software VS Proprietary Software</vt:lpstr>
      <vt:lpstr>E-waste management</vt:lpstr>
      <vt:lpstr>E-waste management</vt:lpstr>
      <vt:lpstr>E-waste management</vt:lpstr>
      <vt:lpstr>Gender Issues while Teaching /using Computers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Society, Law and Ethics</dc:title>
  <dc:creator>user</dc:creator>
  <cp:lastModifiedBy>user</cp:lastModifiedBy>
  <cp:revision>21</cp:revision>
  <dcterms:created xsi:type="dcterms:W3CDTF">2021-02-04T09:23:33Z</dcterms:created>
  <dcterms:modified xsi:type="dcterms:W3CDTF">2021-02-04T12:36:19Z</dcterms:modified>
</cp:coreProperties>
</file>