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2"/>
    <p:sldId id="258" r:id="rId3"/>
    <p:sldId id="259" r:id="rId4"/>
    <p:sldId id="260" r:id="rId5"/>
    <p:sldId id="262" r:id="rId6"/>
    <p:sldId id="263" r:id="rId7"/>
    <p:sldId id="264" r:id="rId8"/>
    <p:sldId id="265" r:id="rId9"/>
    <p:sldId id="266" r:id="rId10"/>
    <p:sldId id="268" r:id="rId11"/>
    <p:sldId id="269" r:id="rId12"/>
    <p:sldId id="270" r:id="rId13"/>
    <p:sldId id="261" r:id="rId14"/>
    <p:sldId id="271" r:id="rId15"/>
    <p:sldId id="272" r:id="rId16"/>
    <p:sldId id="275" r:id="rId17"/>
  </p:sldIdLst>
  <p:sldSz cx="9144000" cy="5145088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949" autoAdjust="0"/>
    <p:restoredTop sz="94660"/>
  </p:normalViewPr>
  <p:slideViewPr>
    <p:cSldViewPr snapToGrid="0">
      <p:cViewPr varScale="1">
        <p:scale>
          <a:sx n="92" d="100"/>
          <a:sy n="92" d="100"/>
        </p:scale>
        <p:origin x="800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99504" y="0"/>
            <a:ext cx="2444496" cy="5145024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505968" y="347471"/>
            <a:ext cx="6770812" cy="4470417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marL="376428" indent="-317500" algn="just">
              <a:spcAft>
                <a:spcPts val="1260"/>
              </a:spcAft>
            </a:pPr>
            <a:r>
              <a:rPr lang="en-US" sz="2600" b="1" dirty="0">
                <a:solidFill>
                  <a:srgbClr val="00B050"/>
                </a:solidFill>
                <a:latin typeface="Trebuchet MS"/>
              </a:rPr>
              <a:t>Tokens in Python</a:t>
            </a:r>
          </a:p>
          <a:p>
            <a:pPr marL="376428" indent="-317500" algn="just">
              <a:lnSpc>
                <a:spcPts val="2856"/>
              </a:lnSpc>
              <a:spcAft>
                <a:spcPts val="420"/>
              </a:spcAft>
            </a:pPr>
            <a:r>
              <a:rPr lang="en-US" sz="2200" b="1" dirty="0">
                <a:solidFill>
                  <a:srgbClr val="90C226"/>
                </a:solidFill>
                <a:latin typeface="Trebuchet MS"/>
              </a:rPr>
              <a:t>►    </a:t>
            </a:r>
            <a:r>
              <a:rPr lang="en-US" sz="2200" b="1" dirty="0">
                <a:latin typeface="Trebuchet MS"/>
              </a:rPr>
              <a:t>The smallest unit/element in the python program/script is known as a </a:t>
            </a:r>
            <a:r>
              <a:rPr lang="en-US" sz="2200" b="1" dirty="0">
                <a:solidFill>
                  <a:srgbClr val="C00000"/>
                </a:solidFill>
                <a:latin typeface="Trebuchet MS"/>
              </a:rPr>
              <a:t>Token </a:t>
            </a:r>
            <a:r>
              <a:rPr lang="en-US" sz="2200" b="1" dirty="0">
                <a:latin typeface="Trebuchet MS"/>
              </a:rPr>
              <a:t>or a </a:t>
            </a:r>
            <a:r>
              <a:rPr lang="en-US" sz="2200" b="1" dirty="0">
                <a:solidFill>
                  <a:srgbClr val="002060"/>
                </a:solidFill>
                <a:latin typeface="Trebuchet MS"/>
              </a:rPr>
              <a:t>Lexical unit</a:t>
            </a:r>
            <a:r>
              <a:rPr lang="en-US" sz="2200" b="1" dirty="0">
                <a:latin typeface="Trebuchet MS"/>
              </a:rPr>
              <a:t>.</a:t>
            </a:r>
          </a:p>
          <a:p>
            <a:pPr marL="376428" indent="-317500" algn="just">
              <a:spcAft>
                <a:spcPts val="1260"/>
              </a:spcAft>
            </a:pPr>
            <a:r>
              <a:rPr lang="en-US" sz="2200" b="1" dirty="0">
                <a:solidFill>
                  <a:srgbClr val="90C226"/>
                </a:solidFill>
                <a:latin typeface="Trebuchet MS"/>
              </a:rPr>
              <a:t>►    </a:t>
            </a:r>
            <a:r>
              <a:rPr lang="en-US" sz="2200" b="1" dirty="0">
                <a:latin typeface="Trebuchet MS"/>
              </a:rPr>
              <a:t>Python has following Tokens:</a:t>
            </a:r>
          </a:p>
          <a:p>
            <a:pPr marL="376428" indent="0" algn="just">
              <a:lnSpc>
                <a:spcPts val="3192"/>
              </a:lnSpc>
            </a:pPr>
            <a:r>
              <a:rPr lang="en-US" sz="2000" b="1" dirty="0">
                <a:solidFill>
                  <a:srgbClr val="90C226"/>
                </a:solidFill>
                <a:latin typeface="Trebuchet MS"/>
              </a:rPr>
              <a:t>►    </a:t>
            </a:r>
            <a:r>
              <a:rPr lang="en-US" sz="2000" b="1" dirty="0">
                <a:latin typeface="Trebuchet MS"/>
              </a:rPr>
              <a:t>Keywords</a:t>
            </a:r>
          </a:p>
          <a:p>
            <a:pPr marL="376428" indent="0" algn="just">
              <a:lnSpc>
                <a:spcPts val="3192"/>
              </a:lnSpc>
            </a:pPr>
            <a:r>
              <a:rPr lang="en-US" sz="2000" b="1" dirty="0">
                <a:solidFill>
                  <a:srgbClr val="90C226"/>
                </a:solidFill>
                <a:latin typeface="Trebuchet MS"/>
              </a:rPr>
              <a:t>►    </a:t>
            </a:r>
            <a:r>
              <a:rPr lang="en-US" sz="2000" b="1" dirty="0">
                <a:latin typeface="Trebuchet MS"/>
              </a:rPr>
              <a:t>Identifiers</a:t>
            </a:r>
          </a:p>
          <a:p>
            <a:pPr marL="376428" indent="0" algn="just">
              <a:lnSpc>
                <a:spcPts val="3192"/>
              </a:lnSpc>
            </a:pPr>
            <a:r>
              <a:rPr lang="en-US" sz="2000" b="1" dirty="0">
                <a:solidFill>
                  <a:srgbClr val="90C226"/>
                </a:solidFill>
                <a:latin typeface="Trebuchet MS"/>
              </a:rPr>
              <a:t>►    </a:t>
            </a:r>
            <a:r>
              <a:rPr lang="en-US" sz="2000" b="1" dirty="0">
                <a:latin typeface="Trebuchet MS"/>
              </a:rPr>
              <a:t>Literals</a:t>
            </a:r>
          </a:p>
          <a:p>
            <a:pPr marL="376428" indent="0" algn="just">
              <a:lnSpc>
                <a:spcPts val="3192"/>
              </a:lnSpc>
            </a:pPr>
            <a:r>
              <a:rPr lang="en-US" sz="2000" b="1" dirty="0">
                <a:solidFill>
                  <a:srgbClr val="90C226"/>
                </a:solidFill>
                <a:latin typeface="Trebuchet MS"/>
              </a:rPr>
              <a:t>►    </a:t>
            </a:r>
            <a:r>
              <a:rPr lang="en-US" sz="2000" b="1" dirty="0">
                <a:latin typeface="Trebuchet MS"/>
              </a:rPr>
              <a:t>Operators</a:t>
            </a:r>
          </a:p>
          <a:p>
            <a:pPr marL="376428" indent="0" algn="just">
              <a:lnSpc>
                <a:spcPts val="3192"/>
              </a:lnSpc>
            </a:pPr>
            <a:r>
              <a:rPr lang="en-US" sz="2000" b="1" dirty="0">
                <a:solidFill>
                  <a:srgbClr val="90C226"/>
                </a:solidFill>
                <a:latin typeface="Trebuchet MS"/>
              </a:rPr>
              <a:t>►    </a:t>
            </a:r>
            <a:r>
              <a:rPr lang="en-US" sz="2000" b="1" dirty="0">
                <a:latin typeface="Trebuchet MS"/>
              </a:rPr>
              <a:t>Punctuators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23672" y="265176"/>
            <a:ext cx="2706624" cy="268224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>
              <a:spcAft>
                <a:spcPts val="1050"/>
              </a:spcAft>
            </a:pPr>
            <a:r>
              <a:rPr lang="en-US" sz="2600" b="1">
                <a:solidFill>
                  <a:srgbClr val="002060"/>
                </a:solidFill>
                <a:latin typeface="Trebuchet MS"/>
              </a:rPr>
              <a:t>Numeric Literals</a:t>
            </a:r>
          </a:p>
        </p:txBody>
      </p:sp>
      <p:sp>
        <p:nvSpPr>
          <p:cNvPr id="3" name="Rectangle 2"/>
          <p:cNvSpPr/>
          <p:nvPr/>
        </p:nvSpPr>
        <p:spPr>
          <a:xfrm>
            <a:off x="265176" y="765048"/>
            <a:ext cx="6955536" cy="249936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r>
              <a:rPr lang="en-US" sz="2000" b="1">
                <a:solidFill>
                  <a:srgbClr val="90C226"/>
                </a:solidFill>
                <a:latin typeface="Trebuchet MS"/>
              </a:rPr>
              <a:t>► </a:t>
            </a:r>
            <a:r>
              <a:rPr lang="en-US" sz="2000" b="1">
                <a:solidFill>
                  <a:srgbClr val="0070C0"/>
                </a:solidFill>
                <a:latin typeface="Trebuchet MS"/>
              </a:rPr>
              <a:t>Floating Point </a:t>
            </a:r>
            <a:r>
              <a:rPr lang="en-US" sz="2000" b="1">
                <a:latin typeface="Trebuchet MS"/>
              </a:rPr>
              <a:t>Literals/ </a:t>
            </a:r>
            <a:r>
              <a:rPr lang="en-US" sz="2000" b="1">
                <a:solidFill>
                  <a:srgbClr val="C00000"/>
                </a:solidFill>
                <a:latin typeface="Trebuchet MS"/>
              </a:rPr>
              <a:t>Real </a:t>
            </a:r>
            <a:r>
              <a:rPr lang="en-US" sz="2000" b="1">
                <a:latin typeface="Trebuchet MS"/>
              </a:rPr>
              <a:t>Literals &amp; </a:t>
            </a:r>
            <a:r>
              <a:rPr lang="en-US" sz="2000" b="1">
                <a:solidFill>
                  <a:srgbClr val="7030A0"/>
                </a:solidFill>
                <a:latin typeface="Trebuchet MS"/>
              </a:rPr>
              <a:t>Complex </a:t>
            </a:r>
            <a:r>
              <a:rPr lang="en-US" sz="2000" b="1">
                <a:latin typeface="Trebuchet MS"/>
              </a:rPr>
              <a:t>Numbers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41960" y="1255776"/>
          <a:ext cx="7580376" cy="3633216"/>
        </p:xfrm>
        <a:graphic>
          <a:graphicData uri="http://schemas.openxmlformats.org/drawingml/2006/table">
            <a:tbl>
              <a:tblPr/>
              <a:tblGrid>
                <a:gridCol w="3505200"/>
                <a:gridCol w="569976"/>
                <a:gridCol w="3505200"/>
              </a:tblGrid>
              <a:tr h="874776">
                <a:tc>
                  <a:txBody>
                    <a:bodyPr/>
                    <a:lstStyle/>
                    <a:p>
                      <a:pPr marL="482600" indent="0"/>
                      <a:r>
                        <a:rPr lang="en-US" sz="2600" b="1">
                          <a:solidFill>
                            <a:srgbClr val="FFFFFF"/>
                          </a:solidFill>
                          <a:latin typeface="Trebuchet MS"/>
                        </a:rPr>
                        <a:t>Floating point</a:t>
                      </a:r>
                    </a:p>
                  </a:txBody>
                  <a:tcPr marL="0" marR="0" marT="0" marB="0" anchor="ctr">
                    <a:solidFill>
                      <a:srgbClr val="559B26"/>
                    </a:solidFill>
                  </a:tcPr>
                </a:tc>
                <a:tc>
                  <a:txBody>
                    <a:bodyPr/>
                    <a:lstStyle/>
                    <a:p>
                      <a:pPr indent="0"/>
                      <a:r>
                        <a:rPr lang="en-US" sz="450">
                          <a:solidFill>
                            <a:srgbClr val="5D903C"/>
                          </a:solidFill>
                          <a:latin typeface="Cambria"/>
                        </a:rPr>
                        <a:t>n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65100" indent="0" algn="just"/>
                      <a:r>
                        <a:rPr lang="en-US" sz="2600" b="1">
                          <a:solidFill>
                            <a:srgbClr val="FFFFFF"/>
                          </a:solidFill>
                          <a:latin typeface="Trebuchet MS"/>
                        </a:rPr>
                        <a:t>Complex Number</a:t>
                      </a:r>
                    </a:p>
                  </a:txBody>
                  <a:tcPr marL="0" marR="0" marT="0" marB="0" anchor="ctr">
                    <a:solidFill>
                      <a:srgbClr val="E8BC35"/>
                    </a:solidFill>
                  </a:tcPr>
                </a:tc>
              </a:tr>
              <a:tr h="521208">
                <a:tc>
                  <a:txBody>
                    <a:bodyPr/>
                    <a:lstStyle/>
                    <a:p>
                      <a:pPr marL="482600" indent="-266700"/>
                      <a:r>
                        <a:rPr lang="en-US" sz="2600">
                          <a:latin typeface="Trebuchet MS"/>
                        </a:rPr>
                        <a:t>• Decimal point</a:t>
                      </a:r>
                    </a:p>
                  </a:txBody>
                  <a:tcPr marL="0" marR="0" marT="0" marB="0" anchor="b">
                    <a:solidFill>
                      <a:srgbClr val="E2E2CF"/>
                    </a:solidFill>
                  </a:tcPr>
                </a:tc>
                <a:tc>
                  <a:txBody>
                    <a:bodyPr/>
                    <a:lstStyle/>
                    <a:p>
                      <a:endParaRPr sz="25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65100" indent="0" algn="just"/>
                      <a:r>
                        <a:rPr lang="en-US" sz="2600">
                          <a:latin typeface="Trebuchet MS"/>
                        </a:rPr>
                        <a:t>• a+bj form</a:t>
                      </a:r>
                    </a:p>
                  </a:txBody>
                  <a:tcPr marL="0" marR="0" marT="0" marB="0" anchor="b">
                    <a:solidFill>
                      <a:srgbClr val="E2E2CF"/>
                    </a:solidFill>
                  </a:tcPr>
                </a:tc>
              </a:tr>
              <a:tr h="384048">
                <a:tc>
                  <a:txBody>
                    <a:bodyPr/>
                    <a:lstStyle/>
                    <a:p>
                      <a:pPr marL="482600" indent="0"/>
                      <a:r>
                        <a:rPr lang="en-US" sz="2600">
                          <a:latin typeface="Trebuchet MS"/>
                        </a:rPr>
                        <a:t>divides the</a:t>
                      </a:r>
                    </a:p>
                  </a:txBody>
                  <a:tcPr marL="0" marR="0" marT="0" marB="0" anchor="b">
                    <a:solidFill>
                      <a:srgbClr val="E2E2CF"/>
                    </a:solidFill>
                  </a:tcPr>
                </a:tc>
                <a:tc>
                  <a:txBody>
                    <a:bodyPr/>
                    <a:lstStyle/>
                    <a:p>
                      <a:endParaRPr sz="19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65100" indent="0" algn="just"/>
                      <a:r>
                        <a:rPr lang="en-US" sz="2600">
                          <a:latin typeface="Trebuchet MS"/>
                        </a:rPr>
                        <a:t>• a &amp; b are real</a:t>
                      </a:r>
                    </a:p>
                  </a:txBody>
                  <a:tcPr marL="0" marR="0" marT="0" marB="0" anchor="b">
                    <a:solidFill>
                      <a:srgbClr val="E2E2CF"/>
                    </a:solidFill>
                  </a:tcPr>
                </a:tc>
              </a:tr>
              <a:tr h="856488">
                <a:tc>
                  <a:txBody>
                    <a:bodyPr/>
                    <a:lstStyle/>
                    <a:p>
                      <a:pPr marL="482600" indent="0">
                        <a:lnSpc>
                          <a:spcPts val="2928"/>
                        </a:lnSpc>
                      </a:pPr>
                      <a:r>
                        <a:rPr lang="en-US" sz="2600">
                          <a:latin typeface="Trebuchet MS"/>
                        </a:rPr>
                        <a:t>integer and fraction part</a:t>
                      </a:r>
                    </a:p>
                  </a:txBody>
                  <a:tcPr marL="0" marR="0" marT="0" marB="0">
                    <a:solidFill>
                      <a:srgbClr val="E2E2CF"/>
                    </a:solidFill>
                  </a:tcPr>
                </a:tc>
                <a:tc>
                  <a:txBody>
                    <a:bodyPr/>
                    <a:lstStyle/>
                    <a:p>
                      <a:endParaRPr sz="4100"/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 marL="165100" indent="0" algn="just">
                        <a:spcAft>
                          <a:spcPts val="840"/>
                        </a:spcAft>
                      </a:pPr>
                      <a:r>
                        <a:rPr lang="en-US" sz="2600">
                          <a:latin typeface="Trebuchet MS"/>
                        </a:rPr>
                        <a:t>•    j = </a:t>
                      </a:r>
                      <a:r>
                        <a:rPr lang="en-US" sz="2300" spc="-100">
                          <a:latin typeface="Trebuchet MS"/>
                        </a:rPr>
                        <a:t>v-1, imaginary</a:t>
                      </a:r>
                    </a:p>
                    <a:p>
                      <a:pPr marL="165100" indent="0" algn="just"/>
                      <a:r>
                        <a:rPr lang="en-US" sz="2600">
                          <a:latin typeface="Trebuchet MS"/>
                        </a:rPr>
                        <a:t>•    e.g. 2+3j</a:t>
                      </a:r>
                    </a:p>
                  </a:txBody>
                  <a:tcPr marL="0" marR="0" marT="0" marB="0">
                    <a:solidFill>
                      <a:srgbClr val="E2E2CF"/>
                    </a:solidFill>
                  </a:tcPr>
                </a:tc>
              </a:tr>
              <a:tr h="298704">
                <a:tc rowSpan="2">
                  <a:txBody>
                    <a:bodyPr/>
                    <a:lstStyle/>
                    <a:p>
                      <a:pPr marL="482600" indent="-266700">
                        <a:lnSpc>
                          <a:spcPts val="2904"/>
                        </a:lnSpc>
                      </a:pPr>
                      <a:r>
                        <a:rPr lang="en-US" sz="2600">
                          <a:latin typeface="Trebuchet MS"/>
                        </a:rPr>
                        <a:t>• e.g. -13.0, 3.E2, 0.17E5</a:t>
                      </a:r>
                    </a:p>
                  </a:txBody>
                  <a:tcPr marL="0" marR="0" marT="0" marB="0">
                    <a:solidFill>
                      <a:srgbClr val="E2E2CF"/>
                    </a:solidFill>
                  </a:tcPr>
                </a:tc>
                <a:tc rowSpan="2">
                  <a:txBody>
                    <a:bodyPr/>
                    <a:lstStyle/>
                    <a:p>
                      <a:endParaRPr sz="15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1500"/>
                    </a:p>
                  </a:txBody>
                  <a:tcPr marL="0" marR="0" marT="0" marB="0"/>
                </a:tc>
              </a:tr>
              <a:tr h="685800">
                <a:tc vMerge="1">
                  <a:txBody>
                    <a:bodyPr/>
                    <a:lstStyle/>
                    <a:p>
                      <a:endParaRPr sz="33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33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3300"/>
                    </a:p>
                  </a:txBody>
                  <a:tcPr marL="0" marR="0" marT="0" marB="0">
                    <a:solidFill>
                      <a:srgbClr val="E2E2CF"/>
                    </a:solidFill>
                  </a:tcPr>
                </a:tc>
              </a:tr>
            </a:tbl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2544" y="1969008"/>
            <a:ext cx="1395984" cy="1414272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41648" y="1969008"/>
            <a:ext cx="1383792" cy="1408176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23672" y="265176"/>
            <a:ext cx="2627376" cy="268224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r>
              <a:rPr lang="en-US" sz="2600" b="1">
                <a:solidFill>
                  <a:srgbClr val="00B0F0"/>
                </a:solidFill>
                <a:latin typeface="Trebuchet MS"/>
              </a:rPr>
              <a:t>Boolean Literals</a:t>
            </a:r>
          </a:p>
        </p:txBody>
      </p:sp>
      <p:sp>
        <p:nvSpPr>
          <p:cNvPr id="5" name="Rectangle 4"/>
          <p:cNvSpPr/>
          <p:nvPr/>
        </p:nvSpPr>
        <p:spPr>
          <a:xfrm>
            <a:off x="265176" y="777240"/>
            <a:ext cx="6940296" cy="603504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r">
              <a:lnSpc>
                <a:spcPts val="2880"/>
              </a:lnSpc>
            </a:pPr>
            <a:r>
              <a:rPr lang="en-US" sz="2300" b="1">
                <a:solidFill>
                  <a:srgbClr val="90C226"/>
                </a:solidFill>
                <a:latin typeface="Trebuchet MS"/>
              </a:rPr>
              <a:t>► </a:t>
            </a:r>
            <a:r>
              <a:rPr lang="en-US" sz="2300" b="1">
                <a:latin typeface="Trebuchet MS"/>
              </a:rPr>
              <a:t>A Boolean literal in Python is used to represen one of the two Boolean Values i.e. </a:t>
            </a:r>
            <a:r>
              <a:rPr lang="en-US" sz="2300" b="1">
                <a:solidFill>
                  <a:srgbClr val="00B050"/>
                </a:solidFill>
                <a:latin typeface="Trebuchet MS"/>
              </a:rPr>
              <a:t>True </a:t>
            </a:r>
            <a:r>
              <a:rPr lang="en-US" sz="2300" b="1">
                <a:latin typeface="Trebuchet MS"/>
              </a:rPr>
              <a:t>or </a:t>
            </a:r>
            <a:r>
              <a:rPr lang="en-US" sz="2300" b="1">
                <a:solidFill>
                  <a:srgbClr val="C00000"/>
                </a:solidFill>
                <a:latin typeface="Trebuchet MS"/>
              </a:rPr>
              <a:t>False</a:t>
            </a:r>
          </a:p>
        </p:txBody>
      </p:sp>
      <p:sp>
        <p:nvSpPr>
          <p:cNvPr id="6" name="Rectangle 5"/>
          <p:cNvSpPr/>
          <p:nvPr/>
        </p:nvSpPr>
        <p:spPr>
          <a:xfrm>
            <a:off x="1969008" y="2755391"/>
            <a:ext cx="1530096" cy="1017469"/>
          </a:xfrm>
          <a:prstGeom prst="rect">
            <a:avLst/>
          </a:prstGeom>
          <a:solidFill>
            <a:srgbClr val="E2E2CF"/>
          </a:solidFill>
        </p:spPr>
        <p:txBody>
          <a:bodyPr lIns="0" tIns="0" rIns="0" bIns="0">
            <a:noAutofit/>
          </a:bodyPr>
          <a:lstStyle/>
          <a:p>
            <a:pPr indent="0">
              <a:spcAft>
                <a:spcPts val="630"/>
              </a:spcAft>
            </a:pPr>
            <a:r>
              <a:rPr lang="en-US" sz="3000" b="1" dirty="0">
                <a:latin typeface="Trebuchet MS"/>
              </a:rPr>
              <a:t>Boolean</a:t>
            </a:r>
          </a:p>
          <a:p>
            <a:pPr indent="0"/>
            <a:r>
              <a:rPr lang="en-US" sz="3000" b="1" dirty="0">
                <a:latin typeface="Trebuchet MS"/>
              </a:rPr>
              <a:t>True</a:t>
            </a:r>
          </a:p>
        </p:txBody>
      </p:sp>
      <p:sp>
        <p:nvSpPr>
          <p:cNvPr id="7" name="Rectangle 6"/>
          <p:cNvSpPr/>
          <p:nvPr/>
        </p:nvSpPr>
        <p:spPr>
          <a:xfrm>
            <a:off x="5468112" y="2755392"/>
            <a:ext cx="1524000" cy="1017468"/>
          </a:xfrm>
          <a:prstGeom prst="rect">
            <a:avLst/>
          </a:prstGeom>
          <a:solidFill>
            <a:srgbClr val="E2E2CF"/>
          </a:solidFill>
        </p:spPr>
        <p:txBody>
          <a:bodyPr lIns="0" tIns="0" rIns="0" bIns="0">
            <a:noAutofit/>
          </a:bodyPr>
          <a:lstStyle/>
          <a:p>
            <a:pPr indent="0">
              <a:spcAft>
                <a:spcPts val="630"/>
              </a:spcAft>
            </a:pPr>
            <a:r>
              <a:rPr lang="en-US" sz="3000" b="1" dirty="0">
                <a:latin typeface="Trebuchet MS"/>
              </a:rPr>
              <a:t>Boolean</a:t>
            </a:r>
          </a:p>
          <a:p>
            <a:pPr indent="0"/>
            <a:r>
              <a:rPr lang="en-US" sz="3000" b="1" dirty="0">
                <a:latin typeface="Trebuchet MS"/>
              </a:rPr>
              <a:t>False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93192" y="240792"/>
            <a:ext cx="3572256" cy="374904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>
              <a:spcAft>
                <a:spcPts val="9450"/>
              </a:spcAft>
            </a:pPr>
            <a:r>
              <a:rPr lang="en-US" sz="2600" b="1" dirty="0">
                <a:solidFill>
                  <a:srgbClr val="7030A0"/>
                </a:solidFill>
                <a:latin typeface="Trebuchet MS"/>
              </a:rPr>
              <a:t>Special Literal </a:t>
            </a:r>
            <a:r>
              <a:rPr lang="en-US" sz="2600" b="1" dirty="0" smtClean="0">
                <a:solidFill>
                  <a:srgbClr val="7030A0"/>
                </a:solidFill>
                <a:latin typeface="Trebuchet MS"/>
              </a:rPr>
              <a:t>– None(empty legal value)</a:t>
            </a:r>
            <a:endParaRPr lang="en-US" sz="2600" b="1" dirty="0">
              <a:solidFill>
                <a:srgbClr val="7030A0"/>
              </a:solidFill>
              <a:latin typeface="Trebuchet MS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239511" y="1536268"/>
            <a:ext cx="6552099" cy="1206931"/>
          </a:xfrm>
          <a:prstGeom prst="rect">
            <a:avLst/>
          </a:prstGeom>
          <a:solidFill>
            <a:srgbClr val="EEA48C"/>
          </a:solidFill>
        </p:spPr>
        <p:txBody>
          <a:bodyPr lIns="0" tIns="0" rIns="0" bIns="0">
            <a:noAutofit/>
          </a:bodyPr>
          <a:lstStyle/>
          <a:p>
            <a:pPr indent="0" algn="ctr">
              <a:lnSpc>
                <a:spcPts val="2952"/>
              </a:lnSpc>
              <a:spcBef>
                <a:spcPts val="9450"/>
              </a:spcBef>
            </a:pPr>
            <a:r>
              <a:rPr lang="en-US" sz="2600" b="1" dirty="0">
                <a:latin typeface="Trebuchet MS"/>
              </a:rPr>
              <a:t>In python, </a:t>
            </a:r>
            <a:r>
              <a:rPr lang="en-US" sz="2600" b="1" dirty="0">
                <a:solidFill>
                  <a:srgbClr val="0070C0"/>
                </a:solidFill>
                <a:latin typeface="Trebuchet MS"/>
              </a:rPr>
              <a:t>None </a:t>
            </a:r>
            <a:r>
              <a:rPr lang="en-US" sz="2600" b="1" dirty="0">
                <a:latin typeface="Trebuchet MS"/>
              </a:rPr>
              <a:t>literal is used to indicate absence of value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008376"/>
            <a:ext cx="335280" cy="2136648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08432" y="118872"/>
            <a:ext cx="3526536" cy="329184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r>
              <a:rPr lang="en-US" sz="3200" b="1">
                <a:solidFill>
                  <a:srgbClr val="00B050"/>
                </a:solidFill>
                <a:latin typeface="Trebuchet MS"/>
              </a:rPr>
              <a:t>Identifiers</a:t>
            </a:r>
          </a:p>
        </p:txBody>
      </p:sp>
      <p:sp>
        <p:nvSpPr>
          <p:cNvPr id="5" name="Rectangle 4"/>
          <p:cNvSpPr/>
          <p:nvPr/>
        </p:nvSpPr>
        <p:spPr>
          <a:xfrm>
            <a:off x="408432" y="856488"/>
            <a:ext cx="3526536" cy="252984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r>
              <a:rPr lang="en-US" sz="2300" b="1">
                <a:latin typeface="Trebuchet MS"/>
              </a:rPr>
              <a:t>Some </a:t>
            </a:r>
            <a:r>
              <a:rPr lang="en-US" sz="2300" b="1">
                <a:solidFill>
                  <a:srgbClr val="FF0000"/>
                </a:solidFill>
                <a:latin typeface="Trebuchet MS"/>
              </a:rPr>
              <a:t>Invalid </a:t>
            </a:r>
            <a:r>
              <a:rPr lang="en-US" sz="2300" b="1">
                <a:latin typeface="Trebuchet MS"/>
              </a:rPr>
              <a:t>Identifiers:</a:t>
            </a:r>
          </a:p>
        </p:txBody>
      </p:sp>
      <p:sp>
        <p:nvSpPr>
          <p:cNvPr id="6" name="Rectangle 5"/>
          <p:cNvSpPr/>
          <p:nvPr/>
        </p:nvSpPr>
        <p:spPr>
          <a:xfrm>
            <a:off x="722376" y="1941576"/>
            <a:ext cx="4096512" cy="25908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>
              <a:spcBef>
                <a:spcPts val="1260"/>
              </a:spcBef>
              <a:spcAft>
                <a:spcPts val="1260"/>
              </a:spcAft>
            </a:pPr>
            <a:r>
              <a:rPr lang="en-US" sz="1700" b="1">
                <a:latin typeface="Trebuchet MS"/>
              </a:rPr>
              <a:t>• Contains special character -(hyphen)</a:t>
            </a:r>
          </a:p>
        </p:txBody>
      </p:sp>
      <p:sp>
        <p:nvSpPr>
          <p:cNvPr id="7" name="Rectangle 6"/>
          <p:cNvSpPr/>
          <p:nvPr/>
        </p:nvSpPr>
        <p:spPr>
          <a:xfrm>
            <a:off x="722376" y="2834640"/>
            <a:ext cx="2295144" cy="252984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>
              <a:spcBef>
                <a:spcPts val="1260"/>
              </a:spcBef>
              <a:spcAft>
                <a:spcPts val="1260"/>
              </a:spcAft>
            </a:pPr>
            <a:r>
              <a:rPr lang="en-US" sz="1700" b="1">
                <a:latin typeface="Trebuchet MS"/>
              </a:rPr>
              <a:t>• Starting with a Digit</a:t>
            </a:r>
          </a:p>
        </p:txBody>
      </p:sp>
      <p:sp>
        <p:nvSpPr>
          <p:cNvPr id="8" name="Rectangle 7"/>
          <p:cNvSpPr/>
          <p:nvPr/>
        </p:nvSpPr>
        <p:spPr>
          <a:xfrm>
            <a:off x="722376" y="3727704"/>
            <a:ext cx="2136648" cy="252984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>
              <a:spcBef>
                <a:spcPts val="1260"/>
              </a:spcBef>
              <a:spcAft>
                <a:spcPts val="1260"/>
              </a:spcAft>
            </a:pPr>
            <a:r>
              <a:rPr lang="en-US" sz="1700" b="1">
                <a:latin typeface="Trebuchet MS"/>
              </a:rPr>
              <a:t>• Reserved keyword</a:t>
            </a:r>
          </a:p>
        </p:txBody>
      </p:sp>
      <p:sp>
        <p:nvSpPr>
          <p:cNvPr id="9" name="Rectangle 8"/>
          <p:cNvSpPr/>
          <p:nvPr/>
        </p:nvSpPr>
        <p:spPr>
          <a:xfrm>
            <a:off x="722376" y="4620768"/>
            <a:ext cx="3727704" cy="25908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>
              <a:spcBef>
                <a:spcPts val="1260"/>
              </a:spcBef>
            </a:pPr>
            <a:r>
              <a:rPr lang="en-US" sz="1700" b="1">
                <a:latin typeface="Trebuchet MS"/>
              </a:rPr>
              <a:t>• Contains special character . (dot)</a:t>
            </a:r>
          </a:p>
        </p:txBody>
      </p:sp>
      <p:sp>
        <p:nvSpPr>
          <p:cNvPr id="10" name="Rectangle 9"/>
          <p:cNvSpPr/>
          <p:nvPr/>
        </p:nvSpPr>
        <p:spPr>
          <a:xfrm>
            <a:off x="609600" y="1490472"/>
            <a:ext cx="1155192" cy="417576"/>
          </a:xfrm>
          <a:prstGeom prst="rect">
            <a:avLst/>
          </a:prstGeom>
          <a:solidFill>
            <a:srgbClr val="E8661A"/>
          </a:solidFill>
        </p:spPr>
        <p:txBody>
          <a:bodyPr wrap="none" lIns="0" tIns="0" rIns="0" bIns="0">
            <a:noAutofit/>
          </a:bodyPr>
          <a:lstStyle/>
          <a:p>
            <a:pPr indent="0">
              <a:spcAft>
                <a:spcPts val="1260"/>
              </a:spcAft>
            </a:pPr>
            <a:r>
              <a:rPr lang="en-US" sz="2300" b="1" dirty="0">
                <a:solidFill>
                  <a:srgbClr val="FFFFFF"/>
                </a:solidFill>
                <a:latin typeface="Trebuchet MS"/>
              </a:rPr>
              <a:t>VID-REC</a:t>
            </a:r>
          </a:p>
        </p:txBody>
      </p:sp>
      <p:sp>
        <p:nvSpPr>
          <p:cNvPr id="11" name="Rectangle 10"/>
          <p:cNvSpPr/>
          <p:nvPr/>
        </p:nvSpPr>
        <p:spPr>
          <a:xfrm>
            <a:off x="630936" y="2383536"/>
            <a:ext cx="1316736" cy="417576"/>
          </a:xfrm>
          <a:prstGeom prst="rect">
            <a:avLst/>
          </a:prstGeom>
          <a:solidFill>
            <a:srgbClr val="E8661A"/>
          </a:solidFill>
        </p:spPr>
        <p:txBody>
          <a:bodyPr wrap="none" lIns="0" tIns="0" rIns="0" bIns="0">
            <a:noAutofit/>
          </a:bodyPr>
          <a:lstStyle/>
          <a:p>
            <a:pPr indent="0">
              <a:spcBef>
                <a:spcPts val="1260"/>
              </a:spcBef>
              <a:spcAft>
                <a:spcPts val="1260"/>
              </a:spcAft>
            </a:pPr>
            <a:r>
              <a:rPr lang="en-US" sz="2300" b="1">
                <a:solidFill>
                  <a:srgbClr val="FFFFFF"/>
                </a:solidFill>
                <a:latin typeface="Trebuchet MS"/>
              </a:rPr>
              <a:t>2020RNO</a:t>
            </a:r>
          </a:p>
        </p:txBody>
      </p:sp>
      <p:sp>
        <p:nvSpPr>
          <p:cNvPr id="12" name="Rectangle 11"/>
          <p:cNvSpPr/>
          <p:nvPr/>
        </p:nvSpPr>
        <p:spPr>
          <a:xfrm>
            <a:off x="618744" y="3276600"/>
            <a:ext cx="1271016" cy="417576"/>
          </a:xfrm>
          <a:prstGeom prst="rect">
            <a:avLst/>
          </a:prstGeom>
          <a:solidFill>
            <a:srgbClr val="C6351F"/>
          </a:solidFill>
        </p:spPr>
        <p:txBody>
          <a:bodyPr wrap="none" lIns="0" tIns="0" rIns="0" bIns="0">
            <a:noAutofit/>
          </a:bodyPr>
          <a:lstStyle/>
          <a:p>
            <a:pPr indent="0">
              <a:spcBef>
                <a:spcPts val="1260"/>
              </a:spcBef>
              <a:spcAft>
                <a:spcPts val="1260"/>
              </a:spcAft>
            </a:pPr>
            <a:r>
              <a:rPr lang="en-US" sz="2300" b="1">
                <a:solidFill>
                  <a:srgbClr val="FFFFFF"/>
                </a:solidFill>
                <a:latin typeface="Trebuchet MS"/>
              </a:rPr>
              <a:t>continue</a:t>
            </a:r>
          </a:p>
        </p:txBody>
      </p:sp>
      <p:sp>
        <p:nvSpPr>
          <p:cNvPr id="13" name="Rectangle 12"/>
          <p:cNvSpPr/>
          <p:nvPr/>
        </p:nvSpPr>
        <p:spPr>
          <a:xfrm>
            <a:off x="630936" y="4163568"/>
            <a:ext cx="1438656" cy="524398"/>
          </a:xfrm>
          <a:prstGeom prst="rect">
            <a:avLst/>
          </a:prstGeom>
          <a:solidFill>
            <a:srgbClr val="C6351F"/>
          </a:solidFill>
        </p:spPr>
        <p:txBody>
          <a:bodyPr wrap="none" lIns="0" tIns="0" rIns="0" bIns="0">
            <a:noAutofit/>
          </a:bodyPr>
          <a:lstStyle/>
          <a:p>
            <a:pPr indent="0">
              <a:spcBef>
                <a:spcPts val="1260"/>
              </a:spcBef>
              <a:spcAft>
                <a:spcPts val="1260"/>
              </a:spcAft>
            </a:pPr>
            <a:r>
              <a:rPr lang="en-US" sz="2300" b="1">
                <a:solidFill>
                  <a:srgbClr val="FFFFFF"/>
                </a:solidFill>
                <a:latin typeface="Trebuchet MS"/>
              </a:rPr>
              <a:t>Emp.Code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06680" y="124968"/>
            <a:ext cx="3291840" cy="341376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r>
              <a:rPr lang="en-US" sz="2600" b="1">
                <a:solidFill>
                  <a:srgbClr val="00B050"/>
                </a:solidFill>
                <a:latin typeface="Trebuchet MS"/>
              </a:rPr>
              <a:t>Operators in Python</a:t>
            </a:r>
          </a:p>
        </p:txBody>
      </p:sp>
      <p:sp>
        <p:nvSpPr>
          <p:cNvPr id="4" name="Rectangle 3"/>
          <p:cNvSpPr/>
          <p:nvPr/>
        </p:nvSpPr>
        <p:spPr>
          <a:xfrm>
            <a:off x="112776" y="539496"/>
            <a:ext cx="7680960" cy="810768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-304800" algn="just">
              <a:lnSpc>
                <a:spcPts val="2400"/>
              </a:lnSpc>
            </a:pPr>
            <a:r>
              <a:rPr lang="en-US" sz="2000" b="1">
                <a:solidFill>
                  <a:srgbClr val="90C226"/>
                </a:solidFill>
                <a:latin typeface="Trebuchet MS"/>
              </a:rPr>
              <a:t>► </a:t>
            </a:r>
            <a:r>
              <a:rPr lang="en-US" sz="2000" b="1">
                <a:solidFill>
                  <a:srgbClr val="414141"/>
                </a:solidFill>
                <a:latin typeface="Trebuchet MS"/>
              </a:rPr>
              <a:t>Operators are the symbols or words that perform some kind of </a:t>
            </a:r>
            <a:r>
              <a:rPr lang="en-US" sz="2000" b="1">
                <a:solidFill>
                  <a:srgbClr val="C00000"/>
                </a:solidFill>
                <a:latin typeface="Trebuchet MS"/>
              </a:rPr>
              <a:t>operation </a:t>
            </a:r>
            <a:r>
              <a:rPr lang="en-US" sz="2000" b="1">
                <a:solidFill>
                  <a:srgbClr val="414141"/>
                </a:solidFill>
                <a:latin typeface="Trebuchet MS"/>
              </a:rPr>
              <a:t>on given </a:t>
            </a:r>
            <a:r>
              <a:rPr lang="en-US" sz="2000" b="1">
                <a:solidFill>
                  <a:srgbClr val="7030A0"/>
                </a:solidFill>
                <a:latin typeface="Trebuchet MS"/>
              </a:rPr>
              <a:t>values </a:t>
            </a:r>
            <a:r>
              <a:rPr lang="en-US" sz="2000" b="1">
                <a:solidFill>
                  <a:srgbClr val="414141"/>
                </a:solidFill>
                <a:latin typeface="Trebuchet MS"/>
              </a:rPr>
              <a:t>(operands) in an </a:t>
            </a:r>
            <a:r>
              <a:rPr lang="en-US" sz="2000" b="1">
                <a:solidFill>
                  <a:srgbClr val="002060"/>
                </a:solidFill>
                <a:latin typeface="Trebuchet MS"/>
              </a:rPr>
              <a:t>expression </a:t>
            </a:r>
            <a:r>
              <a:rPr lang="en-US" sz="2000" b="1">
                <a:solidFill>
                  <a:srgbClr val="414141"/>
                </a:solidFill>
                <a:latin typeface="Trebuchet MS"/>
              </a:rPr>
              <a:t>and </a:t>
            </a:r>
            <a:r>
              <a:rPr lang="en-US" sz="2000" b="1">
                <a:solidFill>
                  <a:srgbClr val="0070C0"/>
                </a:solidFill>
                <a:latin typeface="Trebuchet MS"/>
              </a:rPr>
              <a:t>returns </a:t>
            </a:r>
            <a:r>
              <a:rPr lang="en-US" sz="2000" b="1">
                <a:solidFill>
                  <a:srgbClr val="414141"/>
                </a:solidFill>
                <a:latin typeface="Trebuchet MS"/>
              </a:rPr>
              <a:t>the result.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8120504"/>
              </p:ext>
            </p:extLst>
          </p:nvPr>
        </p:nvGraphicFramePr>
        <p:xfrm>
          <a:off x="676195" y="1472184"/>
          <a:ext cx="5993546" cy="3469573"/>
        </p:xfrm>
        <a:graphic>
          <a:graphicData uri="http://schemas.openxmlformats.org/drawingml/2006/table">
            <a:tbl>
              <a:tblPr/>
              <a:tblGrid>
                <a:gridCol w="3227629"/>
                <a:gridCol w="2765917"/>
              </a:tblGrid>
              <a:tr h="356616">
                <a:tc>
                  <a:txBody>
                    <a:bodyPr/>
                    <a:lstStyle/>
                    <a:p>
                      <a:pPr indent="0" algn="ctr"/>
                      <a:r>
                        <a:rPr lang="en-US" sz="1600" b="1" dirty="0">
                          <a:solidFill>
                            <a:srgbClr val="FFFFFF"/>
                          </a:solidFill>
                          <a:latin typeface="Trebuchet MS"/>
                        </a:rPr>
                        <a:t>arithmetic</a:t>
                      </a:r>
                    </a:p>
                  </a:txBody>
                  <a:tcPr marL="0" marR="0" marT="0" marB="0">
                    <a:solidFill>
                      <a:srgbClr val="C6351F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700" b="1" dirty="0" smtClean="0"/>
                        <a:t>+,-,/,*,%,**,//</a:t>
                      </a:r>
                      <a:endParaRPr sz="1700" b="1" dirty="0"/>
                    </a:p>
                  </a:txBody>
                  <a:tcPr marL="0" marR="0" marT="0" marB="0">
                    <a:solidFill>
                      <a:srgbClr val="E2E2CF"/>
                    </a:solidFill>
                  </a:tcPr>
                </a:tc>
              </a:tr>
              <a:tr h="414528">
                <a:tc>
                  <a:txBody>
                    <a:bodyPr/>
                    <a:lstStyle/>
                    <a:p>
                      <a:pPr indent="0" algn="ctr"/>
                      <a:r>
                        <a:rPr lang="en-US" sz="1600" b="1">
                          <a:solidFill>
                            <a:srgbClr val="FFFFFF"/>
                          </a:solidFill>
                          <a:latin typeface="Trebuchet MS"/>
                        </a:rPr>
                        <a:t>bitwise</a:t>
                      </a:r>
                    </a:p>
                  </a:txBody>
                  <a:tcPr marL="0" marR="0" marT="0" marB="0">
                    <a:solidFill>
                      <a:srgbClr val="C6351F"/>
                    </a:solidFill>
                  </a:tcPr>
                </a:tc>
                <a:tc>
                  <a:txBody>
                    <a:bodyPr/>
                    <a:lstStyle/>
                    <a:p>
                      <a:pPr indent="0"/>
                      <a:r>
                        <a:rPr lang="en-US" sz="1600" b="1" dirty="0">
                          <a:latin typeface="Trebuchet MS"/>
                        </a:rPr>
                        <a:t>• </a:t>
                      </a:r>
                      <a:r>
                        <a:rPr lang="en-US" sz="1600" b="1" dirty="0" smtClean="0">
                          <a:latin typeface="Trebuchet MS"/>
                        </a:rPr>
                        <a:t>&amp;, ^, |</a:t>
                      </a:r>
                      <a:endParaRPr lang="en-US" sz="1600" b="1" dirty="0">
                        <a:latin typeface="Trebuchet MS"/>
                      </a:endParaRPr>
                    </a:p>
                  </a:txBody>
                  <a:tcPr marL="0" marR="0" marT="0" marB="0">
                    <a:solidFill>
                      <a:srgbClr val="E2E2CF"/>
                    </a:solidFill>
                  </a:tcPr>
                </a:tc>
              </a:tr>
              <a:tr h="260029">
                <a:tc>
                  <a:txBody>
                    <a:bodyPr/>
                    <a:lstStyle/>
                    <a:p>
                      <a:pPr indent="0" algn="ctr"/>
                      <a:r>
                        <a:rPr lang="en-US" sz="1600" b="1">
                          <a:solidFill>
                            <a:srgbClr val="FFFFFF"/>
                          </a:solidFill>
                          <a:latin typeface="Trebuchet MS"/>
                        </a:rPr>
                        <a:t>identity</a:t>
                      </a:r>
                    </a:p>
                  </a:txBody>
                  <a:tcPr marL="0" marR="0" marT="0" marB="0" anchor="b">
                    <a:solidFill>
                      <a:srgbClr val="B55A2C"/>
                    </a:solidFill>
                  </a:tcPr>
                </a:tc>
                <a:tc>
                  <a:txBody>
                    <a:bodyPr/>
                    <a:lstStyle/>
                    <a:p>
                      <a:pPr indent="0"/>
                      <a:r>
                        <a:rPr lang="en-US" sz="1700" b="1">
                          <a:latin typeface="Trebuchet MS"/>
                        </a:rPr>
                        <a:t>• is, is not</a:t>
                      </a:r>
                    </a:p>
                  </a:txBody>
                  <a:tcPr marL="0" marR="0" marT="0" marB="0" anchor="b">
                    <a:solidFill>
                      <a:srgbClr val="E2E2CF"/>
                    </a:solidFill>
                  </a:tcPr>
                </a:tc>
              </a:tr>
              <a:tr h="417576">
                <a:tc>
                  <a:txBody>
                    <a:bodyPr/>
                    <a:lstStyle/>
                    <a:p>
                      <a:pPr indent="0" algn="ctr"/>
                      <a:r>
                        <a:rPr lang="en-US" sz="1600" b="1" dirty="0">
                          <a:solidFill>
                            <a:srgbClr val="FFFFFF"/>
                          </a:solidFill>
                          <a:latin typeface="Trebuchet MS"/>
                        </a:rPr>
                        <a:t>relational</a:t>
                      </a:r>
                    </a:p>
                  </a:txBody>
                  <a:tcPr marL="0" marR="0" marT="0" marB="0">
                    <a:solidFill>
                      <a:srgbClr val="B55A2C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l">
                        <a:spcAft>
                          <a:spcPts val="420"/>
                        </a:spcAft>
                      </a:pPr>
                      <a:r>
                        <a:rPr lang="en-US" sz="1600" b="1" dirty="0" smtClean="0">
                          <a:latin typeface="Trebuchet MS"/>
                        </a:rPr>
                        <a:t>•&gt;,&lt;,&gt;=,&lt;=,==,!=</a:t>
                      </a:r>
                      <a:endParaRPr lang="en-US" sz="1600" b="1" dirty="0">
                        <a:latin typeface="Trebuchet MS"/>
                      </a:endParaRPr>
                    </a:p>
                  </a:txBody>
                  <a:tcPr marL="0" marR="0" marT="0" marB="0">
                    <a:solidFill>
                      <a:srgbClr val="E2E2CF"/>
                    </a:solidFill>
                  </a:tcPr>
                </a:tc>
              </a:tr>
              <a:tr h="414528">
                <a:tc>
                  <a:txBody>
                    <a:bodyPr/>
                    <a:lstStyle/>
                    <a:p>
                      <a:pPr indent="0" algn="ctr"/>
                      <a:r>
                        <a:rPr lang="en-US" sz="1600" b="1">
                          <a:solidFill>
                            <a:srgbClr val="FFFFFF"/>
                          </a:solidFill>
                          <a:latin typeface="Trebuchet MS"/>
                        </a:rPr>
                        <a:t>logical</a:t>
                      </a:r>
                    </a:p>
                  </a:txBody>
                  <a:tcPr marL="0" marR="0" marT="0" marB="0" anchor="b">
                    <a:solidFill>
                      <a:srgbClr val="9E7D46"/>
                    </a:solidFill>
                  </a:tcPr>
                </a:tc>
                <a:tc>
                  <a:txBody>
                    <a:bodyPr/>
                    <a:lstStyle/>
                    <a:p>
                      <a:pPr indent="0"/>
                      <a:r>
                        <a:rPr lang="en-US" sz="1700" b="1" dirty="0">
                          <a:latin typeface="Trebuchet MS"/>
                        </a:rPr>
                        <a:t>• and, </a:t>
                      </a:r>
                      <a:r>
                        <a:rPr lang="en-US" sz="1700" b="1" dirty="0" err="1" smtClean="0">
                          <a:latin typeface="Trebuchet MS"/>
                        </a:rPr>
                        <a:t>or,not</a:t>
                      </a:r>
                      <a:endParaRPr lang="en-US" sz="1700" b="1" dirty="0">
                        <a:latin typeface="Trebuchet MS"/>
                      </a:endParaRPr>
                    </a:p>
                  </a:txBody>
                  <a:tcPr marL="0" marR="0" marT="0" marB="0" anchor="b">
                    <a:solidFill>
                      <a:srgbClr val="E2E2CF"/>
                    </a:solidFill>
                  </a:tcPr>
                </a:tc>
              </a:tr>
              <a:tr h="417576">
                <a:tc>
                  <a:txBody>
                    <a:bodyPr/>
                    <a:lstStyle/>
                    <a:p>
                      <a:pPr indent="0" algn="ctr"/>
                      <a:r>
                        <a:rPr lang="en-US" sz="1600" b="1">
                          <a:solidFill>
                            <a:srgbClr val="FFFFFF"/>
                          </a:solidFill>
                          <a:latin typeface="Trebuchet MS"/>
                        </a:rPr>
                        <a:t>shift</a:t>
                      </a:r>
                    </a:p>
                  </a:txBody>
                  <a:tcPr marL="0" marR="0" marT="0" marB="0" anchor="ctr">
                    <a:solidFill>
                      <a:srgbClr val="9E7D46"/>
                    </a:solidFill>
                  </a:tcPr>
                </a:tc>
                <a:tc>
                  <a:txBody>
                    <a:bodyPr/>
                    <a:lstStyle/>
                    <a:p>
                      <a:pPr indent="0"/>
                      <a:r>
                        <a:rPr lang="en-US" sz="1700" b="1" dirty="0">
                          <a:latin typeface="Trebuchet MS"/>
                        </a:rPr>
                        <a:t>• &lt;&lt;, &gt;&gt;</a:t>
                      </a:r>
                    </a:p>
                  </a:txBody>
                  <a:tcPr marL="0" marR="0" marT="0" marB="0" anchor="b">
                    <a:solidFill>
                      <a:srgbClr val="E2E2CF"/>
                    </a:solidFill>
                  </a:tcPr>
                </a:tc>
              </a:tr>
              <a:tr h="417576">
                <a:tc>
                  <a:txBody>
                    <a:bodyPr/>
                    <a:lstStyle/>
                    <a:p>
                      <a:pPr indent="0" algn="ctr"/>
                      <a:r>
                        <a:rPr lang="en-US" sz="1600" b="1" dirty="0" smtClean="0">
                          <a:solidFill>
                            <a:srgbClr val="FFFFFF"/>
                          </a:solidFill>
                          <a:latin typeface="Trebuchet MS"/>
                        </a:rPr>
                        <a:t>Assignment</a:t>
                      </a:r>
                      <a:endParaRPr lang="en-US" sz="1600" b="1" dirty="0">
                        <a:solidFill>
                          <a:srgbClr val="FFFFFF"/>
                        </a:solidFill>
                        <a:latin typeface="Trebuchet MS"/>
                      </a:endParaRPr>
                    </a:p>
                  </a:txBody>
                  <a:tcPr marL="0" marR="0" marT="0" marB="0" anchor="ctr">
                    <a:solidFill>
                      <a:srgbClr val="9E7D46"/>
                    </a:solidFill>
                  </a:tcPr>
                </a:tc>
                <a:tc>
                  <a:txBody>
                    <a:bodyPr/>
                    <a:lstStyle/>
                    <a:p>
                      <a:pPr indent="0"/>
                      <a:r>
                        <a:rPr lang="en-US" sz="1700" b="1" dirty="0">
                          <a:latin typeface="Trebuchet MS"/>
                        </a:rPr>
                        <a:t>• =</a:t>
                      </a:r>
                    </a:p>
                  </a:txBody>
                  <a:tcPr marL="0" marR="0" marT="0" marB="0" anchor="ctr">
                    <a:solidFill>
                      <a:srgbClr val="E2E2CF"/>
                    </a:solidFill>
                  </a:tcPr>
                </a:tc>
              </a:tr>
              <a:tr h="414528">
                <a:tc>
                  <a:txBody>
                    <a:bodyPr/>
                    <a:lstStyle/>
                    <a:p>
                      <a:pPr indent="0" algn="ctr"/>
                      <a:r>
                        <a:rPr lang="en-US" sz="1600" b="1" dirty="0" smtClean="0">
                          <a:solidFill>
                            <a:srgbClr val="FFFFFF"/>
                          </a:solidFill>
                          <a:latin typeface="Trebuchet MS"/>
                        </a:rPr>
                        <a:t>Membership</a:t>
                      </a:r>
                      <a:endParaRPr lang="en-US" sz="1600" b="1" dirty="0">
                        <a:solidFill>
                          <a:srgbClr val="FFFFFF"/>
                        </a:solidFill>
                        <a:latin typeface="Trebuchet MS"/>
                      </a:endParaRPr>
                    </a:p>
                  </a:txBody>
                  <a:tcPr marL="0" marR="0" marT="0" marB="0" anchor="b">
                    <a:solidFill>
                      <a:srgbClr val="9E7D46"/>
                    </a:solidFill>
                  </a:tcPr>
                </a:tc>
                <a:tc>
                  <a:txBody>
                    <a:bodyPr/>
                    <a:lstStyle/>
                    <a:p>
                      <a:pPr indent="0"/>
                      <a:r>
                        <a:rPr lang="en-US" sz="1700" b="1" dirty="0">
                          <a:latin typeface="Trebuchet MS"/>
                        </a:rPr>
                        <a:t>• in, not in</a:t>
                      </a:r>
                    </a:p>
                  </a:txBody>
                  <a:tcPr marL="0" marR="0" marT="0" marB="0" anchor="b">
                    <a:solidFill>
                      <a:srgbClr val="E2E2CF"/>
                    </a:solidFill>
                  </a:tcPr>
                </a:tc>
              </a:tr>
              <a:tr h="356616">
                <a:tc>
                  <a:txBody>
                    <a:bodyPr/>
                    <a:lstStyle/>
                    <a:p>
                      <a:pPr indent="0" algn="ctr"/>
                      <a:r>
                        <a:rPr lang="en-US" sz="1600" b="1" dirty="0">
                          <a:solidFill>
                            <a:srgbClr val="FFFFFF"/>
                          </a:solidFill>
                          <a:latin typeface="Trebuchet MS"/>
                        </a:rPr>
                        <a:t>arithmetic-assignment</a:t>
                      </a:r>
                    </a:p>
                  </a:txBody>
                  <a:tcPr marL="0" marR="0" marT="0" marB="0" anchor="b">
                    <a:solidFill>
                      <a:srgbClr val="9E7D4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+=,-=,//=,**=,*=,/=</a:t>
                      </a:r>
                      <a:endParaRPr sz="1700" dirty="0"/>
                    </a:p>
                  </a:txBody>
                  <a:tcPr marL="0" marR="0" marT="0" marB="0">
                    <a:solidFill>
                      <a:srgbClr val="E2E2CF"/>
                    </a:solidFill>
                  </a:tcPr>
                </a:tc>
              </a:tr>
            </a:tbl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50520" y="259080"/>
            <a:ext cx="3633216" cy="341376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r>
              <a:rPr lang="en-US" sz="2600" b="1">
                <a:solidFill>
                  <a:srgbClr val="00B050"/>
                </a:solidFill>
                <a:latin typeface="Trebuchet MS"/>
              </a:rPr>
              <a:t>Punctuators in Python</a:t>
            </a:r>
          </a:p>
        </p:txBody>
      </p:sp>
      <p:sp>
        <p:nvSpPr>
          <p:cNvPr id="3" name="Rectangle 2"/>
          <p:cNvSpPr/>
          <p:nvPr/>
        </p:nvSpPr>
        <p:spPr>
          <a:xfrm>
            <a:off x="265176" y="765048"/>
            <a:ext cx="6736080" cy="1164336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-241300">
              <a:lnSpc>
                <a:spcPts val="2400"/>
              </a:lnSpc>
              <a:spcAft>
                <a:spcPts val="420"/>
              </a:spcAft>
            </a:pPr>
            <a:r>
              <a:rPr lang="en-US" sz="2000" b="1">
                <a:solidFill>
                  <a:srgbClr val="90C226"/>
                </a:solidFill>
                <a:latin typeface="Trebuchet MS"/>
              </a:rPr>
              <a:t>►    </a:t>
            </a:r>
            <a:r>
              <a:rPr lang="en-US" sz="2000" b="1">
                <a:solidFill>
                  <a:srgbClr val="414141"/>
                </a:solidFill>
                <a:latin typeface="Trebuchet MS"/>
              </a:rPr>
              <a:t>Punctuators are the </a:t>
            </a:r>
            <a:r>
              <a:rPr lang="en-US" sz="2000" b="1">
                <a:solidFill>
                  <a:srgbClr val="C00000"/>
                </a:solidFill>
                <a:latin typeface="Trebuchet MS"/>
              </a:rPr>
              <a:t>symbols </a:t>
            </a:r>
            <a:r>
              <a:rPr lang="en-US" sz="2000" b="1">
                <a:solidFill>
                  <a:srgbClr val="414141"/>
                </a:solidFill>
                <a:latin typeface="Trebuchet MS"/>
              </a:rPr>
              <a:t>that are used in programming language </a:t>
            </a:r>
            <a:r>
              <a:rPr lang="en-US" sz="2000" b="1">
                <a:solidFill>
                  <a:srgbClr val="0070C0"/>
                </a:solidFill>
                <a:latin typeface="Trebuchet MS"/>
              </a:rPr>
              <a:t>to organize sentence structure</a:t>
            </a:r>
            <a:r>
              <a:rPr lang="en-US" sz="2000" b="1">
                <a:solidFill>
                  <a:srgbClr val="414141"/>
                </a:solidFill>
                <a:latin typeface="Trebuchet MS"/>
              </a:rPr>
              <a:t>, indicate the rhythm and </a:t>
            </a:r>
            <a:r>
              <a:rPr lang="en-US" sz="2000" b="1">
                <a:solidFill>
                  <a:srgbClr val="002060"/>
                </a:solidFill>
                <a:latin typeface="Trebuchet MS"/>
              </a:rPr>
              <a:t>emphasis of expressions</a:t>
            </a:r>
            <a:r>
              <a:rPr lang="en-US" sz="2000" b="1">
                <a:solidFill>
                  <a:srgbClr val="414141"/>
                </a:solidFill>
                <a:latin typeface="Trebuchet MS"/>
              </a:rPr>
              <a:t>, statements and </a:t>
            </a:r>
            <a:r>
              <a:rPr lang="en-US" sz="2000" b="1">
                <a:solidFill>
                  <a:srgbClr val="7030A0"/>
                </a:solidFill>
                <a:latin typeface="Trebuchet MS"/>
              </a:rPr>
              <a:t>Program Structure</a:t>
            </a:r>
            <a:r>
              <a:rPr lang="en-US" sz="2000" b="1">
                <a:solidFill>
                  <a:srgbClr val="414141"/>
                </a:solidFill>
                <a:latin typeface="Trebuchet MS"/>
              </a:rPr>
              <a:t>.</a:t>
            </a:r>
          </a:p>
        </p:txBody>
      </p:sp>
      <p:sp>
        <p:nvSpPr>
          <p:cNvPr id="4" name="Rectangle 3"/>
          <p:cNvSpPr/>
          <p:nvPr/>
        </p:nvSpPr>
        <p:spPr>
          <a:xfrm>
            <a:off x="265176" y="2093976"/>
            <a:ext cx="3310128" cy="201168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 algn="just"/>
            <a:r>
              <a:rPr lang="en-US" sz="2000" b="1">
                <a:solidFill>
                  <a:srgbClr val="90C226"/>
                </a:solidFill>
                <a:latin typeface="Trebuchet MS"/>
              </a:rPr>
              <a:t>►    </a:t>
            </a:r>
            <a:r>
              <a:rPr lang="en-US" sz="2000" b="1">
                <a:solidFill>
                  <a:srgbClr val="414141"/>
                </a:solidFill>
                <a:latin typeface="Trebuchet MS"/>
              </a:rPr>
              <a:t>Common Punctuators are:</a:t>
            </a:r>
          </a:p>
        </p:txBody>
      </p:sp>
      <p:sp>
        <p:nvSpPr>
          <p:cNvPr id="5" name="Rectangle 4"/>
          <p:cNvSpPr/>
          <p:nvPr/>
        </p:nvSpPr>
        <p:spPr>
          <a:xfrm>
            <a:off x="4095590" y="2694432"/>
            <a:ext cx="2890426" cy="438912"/>
          </a:xfrm>
          <a:prstGeom prst="rect">
            <a:avLst/>
          </a:prstGeom>
          <a:solidFill>
            <a:srgbClr val="C6351F"/>
          </a:solidFill>
        </p:spPr>
        <p:txBody>
          <a:bodyPr wrap="none" lIns="0" tIns="0" rIns="0" bIns="0">
            <a:noAutofit/>
          </a:bodyPr>
          <a:lstStyle/>
          <a:p>
            <a:pPr indent="0"/>
            <a:r>
              <a:rPr lang="en-US" sz="2600" b="1" dirty="0">
                <a:solidFill>
                  <a:srgbClr val="FFFFFF"/>
                </a:solidFill>
                <a:latin typeface="Trebuchet MS"/>
              </a:rPr>
              <a:t>( ) { } [ ]</a:t>
            </a:r>
          </a:p>
        </p:txBody>
      </p:sp>
      <p:sp>
        <p:nvSpPr>
          <p:cNvPr id="6" name="Rectangle 5"/>
          <p:cNvSpPr/>
          <p:nvPr/>
        </p:nvSpPr>
        <p:spPr>
          <a:xfrm>
            <a:off x="5720405" y="2694432"/>
            <a:ext cx="1091184" cy="377952"/>
          </a:xfrm>
          <a:prstGeom prst="rect">
            <a:avLst/>
          </a:prstGeom>
          <a:solidFill>
            <a:srgbClr val="C6351F"/>
          </a:solidFill>
        </p:spPr>
        <p:txBody>
          <a:bodyPr wrap="none" lIns="0" tIns="0" rIns="0" bIns="0">
            <a:noAutofit/>
          </a:bodyPr>
          <a:lstStyle/>
          <a:p>
            <a:pPr indent="0"/>
            <a:r>
              <a:rPr lang="en-US" sz="2600" b="1">
                <a:solidFill>
                  <a:srgbClr val="FFFFFF"/>
                </a:solidFill>
                <a:latin typeface="Trebuchet MS"/>
              </a:rPr>
              <a:t>@ ,</a:t>
            </a:r>
          </a:p>
        </p:txBody>
      </p:sp>
      <p:sp>
        <p:nvSpPr>
          <p:cNvPr id="7" name="Rectangle 6"/>
          <p:cNvSpPr/>
          <p:nvPr/>
        </p:nvSpPr>
        <p:spPr>
          <a:xfrm>
            <a:off x="2405103" y="2694432"/>
            <a:ext cx="709953" cy="469392"/>
          </a:xfrm>
          <a:prstGeom prst="rect">
            <a:avLst/>
          </a:prstGeom>
          <a:solidFill>
            <a:srgbClr val="C6351F"/>
          </a:solidFill>
        </p:spPr>
        <p:txBody>
          <a:bodyPr wrap="none" lIns="0" tIns="0" rIns="0" bIns="0">
            <a:noAutofit/>
          </a:bodyPr>
          <a:lstStyle/>
          <a:p>
            <a:pPr indent="0" algn="ctr"/>
            <a:r>
              <a:rPr lang="en-US" sz="2600" b="1" dirty="0">
                <a:solidFill>
                  <a:srgbClr val="FFFFFF"/>
                </a:solidFill>
                <a:latin typeface="Trebuchet MS"/>
              </a:rPr>
              <a:t>#</a:t>
            </a:r>
          </a:p>
        </p:txBody>
      </p:sp>
      <p:sp>
        <p:nvSpPr>
          <p:cNvPr id="8" name="Rectangle 7"/>
          <p:cNvSpPr/>
          <p:nvPr/>
        </p:nvSpPr>
        <p:spPr>
          <a:xfrm>
            <a:off x="3347600" y="2694432"/>
            <a:ext cx="515445" cy="469392"/>
          </a:xfrm>
          <a:prstGeom prst="rect">
            <a:avLst/>
          </a:prstGeom>
          <a:solidFill>
            <a:srgbClr val="C6351F"/>
          </a:solidFill>
        </p:spPr>
        <p:txBody>
          <a:bodyPr wrap="none" lIns="0" tIns="0" rIns="0" bIns="0">
            <a:noAutofit/>
          </a:bodyPr>
          <a:lstStyle/>
          <a:p>
            <a:pPr indent="0" algn="ctr"/>
            <a:r>
              <a:rPr lang="en-US" sz="2600" b="1" dirty="0">
                <a:solidFill>
                  <a:srgbClr val="FFFFFF"/>
                </a:solidFill>
                <a:latin typeface="Trebuchet MS"/>
              </a:rPr>
              <a:t>\</a:t>
            </a:r>
          </a:p>
        </p:txBody>
      </p:sp>
      <p:sp>
        <p:nvSpPr>
          <p:cNvPr id="9" name="Rectangle 8"/>
          <p:cNvSpPr/>
          <p:nvPr/>
        </p:nvSpPr>
        <p:spPr>
          <a:xfrm>
            <a:off x="1073477" y="2679192"/>
            <a:ext cx="1099081" cy="484632"/>
          </a:xfrm>
          <a:prstGeom prst="rect">
            <a:avLst/>
          </a:prstGeom>
          <a:solidFill>
            <a:srgbClr val="C6351F"/>
          </a:solidFill>
        </p:spPr>
        <p:txBody>
          <a:bodyPr wrap="none" lIns="0" tIns="0" rIns="0" bIns="0">
            <a:noAutofit/>
          </a:bodyPr>
          <a:lstStyle/>
          <a:p>
            <a:pPr indent="0" algn="ctr"/>
            <a:r>
              <a:rPr lang="en-US" sz="2600" b="1" dirty="0" smtClean="0">
                <a:solidFill>
                  <a:srgbClr val="FFFFFF"/>
                </a:solidFill>
                <a:latin typeface="Trebuchet MS"/>
              </a:rPr>
              <a:t>‘  ‘’ “” </a:t>
            </a:r>
            <a:endParaRPr lang="en-US" sz="2600" b="1" dirty="0">
              <a:solidFill>
                <a:srgbClr val="FFFFFF"/>
              </a:solidFill>
              <a:latin typeface="Trebuchet M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073477" y="3313175"/>
            <a:ext cx="2551697" cy="479335"/>
          </a:xfrm>
          <a:prstGeom prst="rect">
            <a:avLst/>
          </a:prstGeom>
          <a:solidFill>
            <a:srgbClr val="C6351F"/>
          </a:solidFill>
        </p:spPr>
        <p:txBody>
          <a:bodyPr wrap="none" lIns="0" tIns="0" rIns="0" bIns="0">
            <a:noAutofit/>
          </a:bodyPr>
          <a:lstStyle/>
          <a:p>
            <a:pPr indent="0" algn="ctr"/>
            <a:r>
              <a:rPr lang="en-US" sz="2600" b="1" dirty="0" smtClean="0">
                <a:solidFill>
                  <a:srgbClr val="FFFFFF"/>
                </a:solidFill>
                <a:latin typeface="Trebuchet MS"/>
              </a:rPr>
              <a:t>,   :  . </a:t>
            </a:r>
            <a:r>
              <a:rPr lang="en-US" sz="2600" b="1" smtClean="0">
                <a:solidFill>
                  <a:srgbClr val="FFFFFF"/>
                </a:solidFill>
                <a:latin typeface="Trebuchet MS"/>
              </a:rPr>
              <a:t>; </a:t>
            </a:r>
            <a:endParaRPr lang="en-US" sz="2600" b="1" dirty="0">
              <a:solidFill>
                <a:srgbClr val="FFFFFF"/>
              </a:solidFill>
              <a:latin typeface="Trebuchet MS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01624"/>
            <a:ext cx="987552" cy="43434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99504" y="0"/>
            <a:ext cx="2444496" cy="5145024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228600" y="100584"/>
            <a:ext cx="2734056" cy="36576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r>
              <a:rPr lang="en-US" sz="2600" b="1">
                <a:solidFill>
                  <a:srgbClr val="00B050"/>
                </a:solidFill>
                <a:latin typeface="Trebuchet MS"/>
              </a:rPr>
              <a:t>Tokens in Python</a:t>
            </a:r>
          </a:p>
        </p:txBody>
      </p:sp>
      <p:sp>
        <p:nvSpPr>
          <p:cNvPr id="5" name="Rectangle 4"/>
          <p:cNvSpPr/>
          <p:nvPr/>
        </p:nvSpPr>
        <p:spPr>
          <a:xfrm>
            <a:off x="1054608" y="890016"/>
            <a:ext cx="7351776" cy="469392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just">
              <a:lnSpc>
                <a:spcPts val="1680"/>
              </a:lnSpc>
              <a:spcAft>
                <a:spcPts val="2100"/>
              </a:spcAft>
            </a:pPr>
            <a:r>
              <a:rPr lang="en-US" sz="1600" b="1">
                <a:latin typeface="Trebuchet MS"/>
              </a:rPr>
              <a:t>Keywords are the </a:t>
            </a:r>
            <a:r>
              <a:rPr lang="en-US" sz="1600" b="1">
                <a:solidFill>
                  <a:srgbClr val="C00000"/>
                </a:solidFill>
                <a:latin typeface="Trebuchet MS"/>
              </a:rPr>
              <a:t>reserve words </a:t>
            </a:r>
            <a:r>
              <a:rPr lang="en-US" sz="1600" b="1">
                <a:latin typeface="Trebuchet MS"/>
              </a:rPr>
              <a:t>of python which have a </a:t>
            </a:r>
            <a:r>
              <a:rPr lang="en-US" sz="1600" b="1">
                <a:solidFill>
                  <a:srgbClr val="002060"/>
                </a:solidFill>
                <a:latin typeface="Trebuchet MS"/>
              </a:rPr>
              <a:t>special meaning </a:t>
            </a:r>
            <a:r>
              <a:rPr lang="en-US" sz="1600" b="1">
                <a:latin typeface="Trebuchet MS"/>
              </a:rPr>
              <a:t>for the interpreter.</a:t>
            </a:r>
          </a:p>
        </p:txBody>
      </p:sp>
      <p:sp>
        <p:nvSpPr>
          <p:cNvPr id="6" name="Rectangle 5"/>
          <p:cNvSpPr/>
          <p:nvPr/>
        </p:nvSpPr>
        <p:spPr>
          <a:xfrm>
            <a:off x="1054608" y="1731264"/>
            <a:ext cx="7144512" cy="469392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just">
              <a:lnSpc>
                <a:spcPts val="1680"/>
              </a:lnSpc>
              <a:spcBef>
                <a:spcPts val="2100"/>
              </a:spcBef>
              <a:spcAft>
                <a:spcPts val="2730"/>
              </a:spcAft>
            </a:pPr>
            <a:r>
              <a:rPr lang="en-US" sz="1600" b="1">
                <a:latin typeface="Trebuchet MS"/>
              </a:rPr>
              <a:t>Identifiers are the </a:t>
            </a:r>
            <a:r>
              <a:rPr lang="en-US" sz="1600" b="1">
                <a:solidFill>
                  <a:srgbClr val="C00000"/>
                </a:solidFill>
                <a:latin typeface="Trebuchet MS"/>
              </a:rPr>
              <a:t>name </a:t>
            </a:r>
            <a:r>
              <a:rPr lang="en-US" sz="1600" b="1">
                <a:latin typeface="Trebuchet MS"/>
              </a:rPr>
              <a:t>given to the different </a:t>
            </a:r>
            <a:r>
              <a:rPr lang="en-US" sz="1600" b="1">
                <a:solidFill>
                  <a:srgbClr val="0070C0"/>
                </a:solidFill>
                <a:latin typeface="Trebuchet MS"/>
              </a:rPr>
              <a:t>programming elements </a:t>
            </a:r>
            <a:r>
              <a:rPr lang="en-US" sz="1600" b="1">
                <a:latin typeface="Trebuchet MS"/>
              </a:rPr>
              <a:t>like variables, objects, classes, functions, lists, dictionaries etc.</a:t>
            </a:r>
          </a:p>
        </p:txBody>
      </p:sp>
      <p:sp>
        <p:nvSpPr>
          <p:cNvPr id="7" name="Rectangle 6"/>
          <p:cNvSpPr/>
          <p:nvPr/>
        </p:nvSpPr>
        <p:spPr>
          <a:xfrm>
            <a:off x="1054608" y="2712720"/>
            <a:ext cx="5815584" cy="18288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 algn="just">
              <a:spcBef>
                <a:spcPts val="2730"/>
              </a:spcBef>
              <a:spcAft>
                <a:spcPts val="2940"/>
              </a:spcAft>
            </a:pPr>
            <a:r>
              <a:rPr lang="en-US" sz="1600" b="1">
                <a:latin typeface="Trebuchet MS"/>
              </a:rPr>
              <a:t>Literals are the </a:t>
            </a:r>
            <a:r>
              <a:rPr lang="en-US" sz="1600" b="1">
                <a:solidFill>
                  <a:srgbClr val="C00000"/>
                </a:solidFill>
                <a:latin typeface="Trebuchet MS"/>
              </a:rPr>
              <a:t>data items </a:t>
            </a:r>
            <a:r>
              <a:rPr lang="en-US" sz="1600" b="1">
                <a:latin typeface="Trebuchet MS"/>
              </a:rPr>
              <a:t>that have a </a:t>
            </a:r>
            <a:r>
              <a:rPr lang="en-US" sz="1600" b="1">
                <a:solidFill>
                  <a:srgbClr val="002060"/>
                </a:solidFill>
                <a:latin typeface="Trebuchet MS"/>
              </a:rPr>
              <a:t>fixed /constant value</a:t>
            </a:r>
            <a:r>
              <a:rPr lang="en-US" sz="1600" b="1">
                <a:latin typeface="Trebuchet MS"/>
              </a:rPr>
              <a:t>.</a:t>
            </a:r>
          </a:p>
        </p:txBody>
      </p:sp>
      <p:sp>
        <p:nvSpPr>
          <p:cNvPr id="8" name="Rectangle 7"/>
          <p:cNvSpPr/>
          <p:nvPr/>
        </p:nvSpPr>
        <p:spPr>
          <a:xfrm>
            <a:off x="1054608" y="3407664"/>
            <a:ext cx="7290816" cy="475488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just">
              <a:lnSpc>
                <a:spcPts val="1680"/>
              </a:lnSpc>
              <a:spcBef>
                <a:spcPts val="2940"/>
              </a:spcBef>
              <a:spcAft>
                <a:spcPts val="1470"/>
              </a:spcAft>
            </a:pPr>
            <a:r>
              <a:rPr lang="en-US" sz="1600" b="1">
                <a:latin typeface="Trebuchet MS"/>
              </a:rPr>
              <a:t>Operators are the symbols or words that perform some kind of </a:t>
            </a:r>
            <a:r>
              <a:rPr lang="en-US" sz="1600" b="1">
                <a:solidFill>
                  <a:srgbClr val="C00000"/>
                </a:solidFill>
                <a:latin typeface="Trebuchet MS"/>
              </a:rPr>
              <a:t>operation </a:t>
            </a:r>
            <a:r>
              <a:rPr lang="en-US" sz="1600" b="1">
                <a:latin typeface="Trebuchet MS"/>
              </a:rPr>
              <a:t>on given </a:t>
            </a:r>
            <a:r>
              <a:rPr lang="en-US" sz="1600" b="1">
                <a:solidFill>
                  <a:srgbClr val="7030A0"/>
                </a:solidFill>
                <a:latin typeface="Trebuchet MS"/>
              </a:rPr>
              <a:t>values </a:t>
            </a:r>
            <a:r>
              <a:rPr lang="en-US" sz="1600" b="1">
                <a:latin typeface="Trebuchet MS"/>
              </a:rPr>
              <a:t>(operands) in an </a:t>
            </a:r>
            <a:r>
              <a:rPr lang="en-US" sz="1600" b="1">
                <a:solidFill>
                  <a:srgbClr val="002060"/>
                </a:solidFill>
                <a:latin typeface="Trebuchet MS"/>
              </a:rPr>
              <a:t>expression </a:t>
            </a:r>
            <a:r>
              <a:rPr lang="en-US" sz="1600" b="1">
                <a:latin typeface="Trebuchet MS"/>
              </a:rPr>
              <a:t>and </a:t>
            </a:r>
            <a:r>
              <a:rPr lang="en-US" sz="1600" b="1">
                <a:solidFill>
                  <a:srgbClr val="0070C0"/>
                </a:solidFill>
                <a:latin typeface="Trebuchet MS"/>
              </a:rPr>
              <a:t>returns </a:t>
            </a:r>
            <a:r>
              <a:rPr lang="en-US" sz="1600" b="1">
                <a:latin typeface="Trebuchet MS"/>
              </a:rPr>
              <a:t>the result.</a:t>
            </a:r>
          </a:p>
        </p:txBody>
      </p:sp>
      <p:sp>
        <p:nvSpPr>
          <p:cNvPr id="9" name="Rectangle 8"/>
          <p:cNvSpPr/>
          <p:nvPr/>
        </p:nvSpPr>
        <p:spPr>
          <a:xfrm>
            <a:off x="1085088" y="4191000"/>
            <a:ext cx="6723888" cy="408432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just">
              <a:lnSpc>
                <a:spcPts val="1656"/>
              </a:lnSpc>
            </a:pPr>
            <a:r>
              <a:rPr lang="en-US" sz="1600" b="1">
                <a:latin typeface="Trebuchet MS"/>
              </a:rPr>
              <a:t>Punctuators are the </a:t>
            </a:r>
            <a:r>
              <a:rPr lang="en-US" sz="1600" b="1">
                <a:solidFill>
                  <a:srgbClr val="C00000"/>
                </a:solidFill>
                <a:latin typeface="Trebuchet MS"/>
              </a:rPr>
              <a:t>symbols </a:t>
            </a:r>
            <a:r>
              <a:rPr lang="en-US" sz="1600" b="1">
                <a:latin typeface="Trebuchet MS"/>
              </a:rPr>
              <a:t>that are used in programming language </a:t>
            </a:r>
            <a:r>
              <a:rPr lang="en-US" sz="1600" b="1">
                <a:solidFill>
                  <a:srgbClr val="0070C0"/>
                </a:solidFill>
                <a:latin typeface="Trebuchet MS"/>
              </a:rPr>
              <a:t>to organize sentence structure</a:t>
            </a:r>
            <a:r>
              <a:rPr lang="en-US" sz="1600" b="1">
                <a:latin typeface="Trebuchet MS"/>
              </a:rPr>
              <a:t>, indicate the rhythm and </a:t>
            </a:r>
            <a:r>
              <a:rPr lang="en-US" sz="1600" b="1">
                <a:solidFill>
                  <a:srgbClr val="002060"/>
                </a:solidFill>
                <a:latin typeface="Trebuchet MS"/>
              </a:rPr>
              <a:t>emphasis of </a:t>
            </a:r>
          </a:p>
        </p:txBody>
      </p:sp>
      <p:sp>
        <p:nvSpPr>
          <p:cNvPr id="10" name="Rectangle 9"/>
          <p:cNvSpPr/>
          <p:nvPr/>
        </p:nvSpPr>
        <p:spPr>
          <a:xfrm>
            <a:off x="1085088" y="4614672"/>
            <a:ext cx="4562856" cy="195072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 algn="just">
              <a:lnSpc>
                <a:spcPts val="1656"/>
              </a:lnSpc>
            </a:pPr>
            <a:r>
              <a:rPr lang="en-US" sz="1600" b="1">
                <a:solidFill>
                  <a:srgbClr val="002060"/>
                </a:solidFill>
                <a:latin typeface="Trebuchet MS"/>
              </a:rPr>
              <a:t>expressions</a:t>
            </a:r>
            <a:r>
              <a:rPr lang="en-US" sz="1600" b="1">
                <a:latin typeface="Trebuchet MS"/>
              </a:rPr>
              <a:t>, statements and </a:t>
            </a:r>
            <a:r>
              <a:rPr lang="en-US" sz="1600" b="1">
                <a:solidFill>
                  <a:srgbClr val="7030A0"/>
                </a:solidFill>
                <a:latin typeface="Trebuchet MS"/>
              </a:rPr>
              <a:t>Program Structure</a:t>
            </a:r>
            <a:r>
              <a:rPr lang="en-US" sz="1600" b="1">
                <a:latin typeface="Trebuchet MS"/>
              </a:rPr>
              <a:t>.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50520" y="344424"/>
            <a:ext cx="1798320" cy="390144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>
              <a:spcAft>
                <a:spcPts val="1470"/>
              </a:spcAft>
            </a:pPr>
            <a:r>
              <a:rPr lang="en-US" sz="3200" b="1">
                <a:solidFill>
                  <a:srgbClr val="00B050"/>
                </a:solidFill>
                <a:latin typeface="Trebuchet MS"/>
              </a:rPr>
              <a:t>Keywords</a:t>
            </a:r>
          </a:p>
        </p:txBody>
      </p:sp>
      <p:sp>
        <p:nvSpPr>
          <p:cNvPr id="4" name="Rectangle 3"/>
          <p:cNvSpPr/>
          <p:nvPr/>
        </p:nvSpPr>
        <p:spPr>
          <a:xfrm>
            <a:off x="119921" y="935736"/>
            <a:ext cx="9024079" cy="658368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just">
              <a:lnSpc>
                <a:spcPts val="2880"/>
              </a:lnSpc>
              <a:spcAft>
                <a:spcPts val="1470"/>
              </a:spcAft>
            </a:pPr>
            <a:r>
              <a:rPr lang="en-US" sz="2300" b="1" dirty="0">
                <a:latin typeface="Trebuchet MS"/>
              </a:rPr>
              <a:t>Keywords are the </a:t>
            </a:r>
            <a:r>
              <a:rPr lang="en-US" sz="2300" b="1" dirty="0">
                <a:solidFill>
                  <a:srgbClr val="C00000"/>
                </a:solidFill>
                <a:latin typeface="Trebuchet MS"/>
              </a:rPr>
              <a:t>reserve </a:t>
            </a:r>
            <a:r>
              <a:rPr lang="en-US" sz="2300" b="1" dirty="0" smtClean="0">
                <a:solidFill>
                  <a:srgbClr val="C00000"/>
                </a:solidFill>
                <a:latin typeface="Trebuchet MS"/>
              </a:rPr>
              <a:t>words/pre-defined words/special words </a:t>
            </a:r>
            <a:r>
              <a:rPr lang="en-US" sz="2300" b="1" dirty="0">
                <a:latin typeface="Trebuchet MS"/>
              </a:rPr>
              <a:t>of python </a:t>
            </a:r>
            <a:r>
              <a:rPr lang="en-US" sz="2300" b="1" dirty="0" smtClean="0">
                <a:latin typeface="Trebuchet MS"/>
              </a:rPr>
              <a:t>which </a:t>
            </a:r>
            <a:r>
              <a:rPr lang="en-US" sz="2300" b="1" dirty="0">
                <a:latin typeface="Trebuchet MS"/>
              </a:rPr>
              <a:t>have a </a:t>
            </a:r>
            <a:r>
              <a:rPr lang="en-US" sz="2300" b="1" dirty="0">
                <a:solidFill>
                  <a:srgbClr val="002060"/>
                </a:solidFill>
                <a:latin typeface="Trebuchet MS"/>
              </a:rPr>
              <a:t>special meaning </a:t>
            </a:r>
            <a:r>
              <a:rPr lang="en-US" sz="2300" b="1" dirty="0">
                <a:latin typeface="Trebuchet MS"/>
              </a:rPr>
              <a:t>for the interpreter.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0977122"/>
              </p:ext>
            </p:extLst>
          </p:nvPr>
        </p:nvGraphicFramePr>
        <p:xfrm>
          <a:off x="568619" y="1804416"/>
          <a:ext cx="6761951" cy="2801112"/>
        </p:xfrm>
        <a:graphic>
          <a:graphicData uri="http://schemas.openxmlformats.org/drawingml/2006/table">
            <a:tbl>
              <a:tblPr>
                <a:tableStyleId>{08FB837D-C827-4EFA-A057-4D05807E0F7C}</a:tableStyleId>
              </a:tblPr>
              <a:tblGrid>
                <a:gridCol w="1281031"/>
                <a:gridCol w="1599110"/>
                <a:gridCol w="1403799"/>
                <a:gridCol w="1676421"/>
                <a:gridCol w="801590"/>
              </a:tblGrid>
              <a:tr h="381000">
                <a:tc>
                  <a:txBody>
                    <a:bodyPr/>
                    <a:lstStyle/>
                    <a:p>
                      <a:pPr indent="0" algn="ctr"/>
                      <a:r>
                        <a:rPr lang="en-US" sz="1600" dirty="0"/>
                        <a:t>False</a:t>
                      </a:r>
                      <a:endParaRPr lang="en-US" sz="1600" b="1" dirty="0">
                        <a:solidFill>
                          <a:srgbClr val="FFFFFF"/>
                        </a:solidFill>
                        <a:latin typeface="Trebuchet MS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41300" indent="0" algn="ctr"/>
                      <a:r>
                        <a:rPr lang="en-US" sz="1600" dirty="0"/>
                        <a:t>True</a:t>
                      </a:r>
                      <a:endParaRPr lang="en-US" sz="1600" b="1" dirty="0">
                        <a:solidFill>
                          <a:srgbClr val="FFFFFF"/>
                        </a:solidFill>
                        <a:latin typeface="Trebuchet MS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90500" indent="0" algn="ctr"/>
                      <a:r>
                        <a:rPr lang="en-US" sz="1600" dirty="0"/>
                        <a:t>None</a:t>
                      </a:r>
                      <a:endParaRPr lang="en-US" sz="1600" b="1" dirty="0">
                        <a:solidFill>
                          <a:srgbClr val="FFFFFF"/>
                        </a:solidFill>
                        <a:latin typeface="Trebuchet MS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79400" indent="0" algn="ctr"/>
                      <a:r>
                        <a:rPr lang="en-US" sz="1600" dirty="0" err="1"/>
                        <a:t>def</a:t>
                      </a:r>
                      <a:endParaRPr lang="en-US" sz="1600" b="1" dirty="0">
                        <a:solidFill>
                          <a:srgbClr val="FFFFFF"/>
                        </a:solidFill>
                        <a:latin typeface="Trebuchet MS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65100" indent="0" algn="ctr"/>
                      <a:r>
                        <a:rPr lang="en-US" sz="1600" dirty="0"/>
                        <a:t>if</a:t>
                      </a:r>
                      <a:endParaRPr lang="en-US" sz="1600" b="1" dirty="0">
                        <a:solidFill>
                          <a:srgbClr val="FFFFFF"/>
                        </a:solidFill>
                        <a:latin typeface="Trebuchet MS"/>
                      </a:endParaRPr>
                    </a:p>
                  </a:txBody>
                  <a:tcPr marL="0" marR="0" marT="0" marB="0"/>
                </a:tc>
              </a:tr>
              <a:tr h="487680">
                <a:tc>
                  <a:txBody>
                    <a:bodyPr/>
                    <a:lstStyle/>
                    <a:p>
                      <a:pPr indent="0" algn="ctr"/>
                      <a:r>
                        <a:rPr lang="en-US" sz="1600" dirty="0"/>
                        <a:t>lambda</a:t>
                      </a:r>
                      <a:endParaRPr lang="en-US" sz="1600" b="1" dirty="0">
                        <a:latin typeface="Trebuchet M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241300" indent="0" algn="ctr"/>
                      <a:r>
                        <a:rPr lang="en-US" sz="1600"/>
                        <a:t>class</a:t>
                      </a:r>
                      <a:endParaRPr lang="en-US" sz="1600" b="1">
                        <a:latin typeface="Trebuchet M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90500" indent="0" algn="ctr"/>
                      <a:r>
                        <a:rPr lang="en-US" sz="1600"/>
                        <a:t>yield</a:t>
                      </a:r>
                      <a:endParaRPr lang="en-US" sz="1600" b="1">
                        <a:latin typeface="Trebuchet M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279400" indent="0" algn="ctr"/>
                      <a:r>
                        <a:rPr lang="en-US" sz="1600"/>
                        <a:t>continue</a:t>
                      </a:r>
                      <a:endParaRPr lang="en-US" sz="1600" b="1">
                        <a:latin typeface="Trebuchet M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65100" indent="0" algn="ctr"/>
                      <a:r>
                        <a:rPr lang="en-US" sz="1600" dirty="0"/>
                        <a:t>else</a:t>
                      </a:r>
                      <a:endParaRPr lang="en-US" sz="1600" b="1" dirty="0">
                        <a:latin typeface="Trebuchet MS"/>
                      </a:endParaRPr>
                    </a:p>
                  </a:txBody>
                  <a:tcPr marL="0" marR="0" marT="0" marB="0" anchor="ctr"/>
                </a:tc>
              </a:tr>
              <a:tr h="472440">
                <a:tc>
                  <a:txBody>
                    <a:bodyPr/>
                    <a:lstStyle/>
                    <a:p>
                      <a:pPr indent="0" algn="ctr"/>
                      <a:r>
                        <a:rPr lang="en-US" sz="1600" dirty="0"/>
                        <a:t>assert</a:t>
                      </a:r>
                      <a:endParaRPr lang="en-US" sz="1600" b="1" dirty="0">
                        <a:latin typeface="Trebuchet MS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41300" indent="0" algn="ctr"/>
                      <a:r>
                        <a:rPr lang="en-US" sz="1600" dirty="0"/>
                        <a:t>or</a:t>
                      </a:r>
                      <a:endParaRPr lang="en-US" sz="1600" b="1" dirty="0">
                        <a:latin typeface="Trebuchet MS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90500" indent="0" algn="ctr"/>
                      <a:r>
                        <a:rPr lang="en-US" sz="1600" dirty="0"/>
                        <a:t>while</a:t>
                      </a:r>
                      <a:endParaRPr lang="en-US" sz="1600" b="1" dirty="0">
                        <a:latin typeface="Trebuchet MS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79400" indent="0" algn="ctr"/>
                      <a:r>
                        <a:rPr lang="en-US" sz="1600"/>
                        <a:t>break</a:t>
                      </a:r>
                      <a:endParaRPr lang="en-US" sz="1600" b="1">
                        <a:latin typeface="Trebuchet MS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65100" indent="0" algn="ctr"/>
                      <a:r>
                        <a:rPr lang="en-US" sz="1600"/>
                        <a:t>elif</a:t>
                      </a:r>
                      <a:endParaRPr lang="en-US" sz="1600" b="1">
                        <a:latin typeface="Trebuchet MS"/>
                      </a:endParaRPr>
                    </a:p>
                  </a:txBody>
                  <a:tcPr marL="0" marR="0" marT="0" marB="0"/>
                </a:tc>
              </a:tr>
              <a:tr h="466344">
                <a:tc>
                  <a:txBody>
                    <a:bodyPr/>
                    <a:lstStyle/>
                    <a:p>
                      <a:pPr indent="0" algn="ctr"/>
                      <a:r>
                        <a:rPr lang="en-US" sz="1600"/>
                        <a:t>del</a:t>
                      </a:r>
                      <a:endParaRPr lang="en-US" sz="1600" b="1">
                        <a:latin typeface="Trebuchet MS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41300" indent="0" algn="ctr"/>
                      <a:r>
                        <a:rPr lang="en-US" sz="1600" dirty="0"/>
                        <a:t>from</a:t>
                      </a:r>
                      <a:endParaRPr lang="en-US" sz="1600" b="1" dirty="0">
                        <a:latin typeface="Trebuchet MS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90500" indent="0" algn="ctr"/>
                      <a:r>
                        <a:rPr lang="en-US" sz="1600" dirty="0"/>
                        <a:t>is</a:t>
                      </a:r>
                      <a:endParaRPr lang="en-US" sz="1600" b="1" dirty="0">
                        <a:latin typeface="Trebuchet MS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79400" indent="0" algn="ctr"/>
                      <a:r>
                        <a:rPr lang="en-US" sz="1600" dirty="0"/>
                        <a:t>not</a:t>
                      </a:r>
                      <a:endParaRPr lang="en-US" sz="1600" b="1" dirty="0">
                        <a:latin typeface="Trebuchet MS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65100" indent="0" algn="ctr"/>
                      <a:r>
                        <a:rPr lang="en-US" sz="1600" dirty="0"/>
                        <a:t>pass</a:t>
                      </a:r>
                      <a:endParaRPr lang="en-US" sz="1600" b="1" dirty="0">
                        <a:latin typeface="Trebuchet MS"/>
                      </a:endParaRPr>
                    </a:p>
                  </a:txBody>
                  <a:tcPr marL="0" marR="0" marT="0" marB="0"/>
                </a:tc>
              </a:tr>
              <a:tr h="475488">
                <a:tc>
                  <a:txBody>
                    <a:bodyPr/>
                    <a:lstStyle/>
                    <a:p>
                      <a:pPr indent="0" algn="ctr"/>
                      <a:r>
                        <a:rPr lang="en-US" sz="1600"/>
                        <a:t>for</a:t>
                      </a:r>
                      <a:endParaRPr lang="en-US" sz="1600" b="1">
                        <a:latin typeface="Trebuchet MS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41300" indent="0" algn="ctr"/>
                      <a:r>
                        <a:rPr lang="en-US" sz="1600"/>
                        <a:t>global</a:t>
                      </a:r>
                      <a:endParaRPr lang="en-US" sz="1600" b="1">
                        <a:latin typeface="Trebuchet MS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90500" indent="0" algn="ctr"/>
                      <a:r>
                        <a:rPr lang="en-US" sz="1600" dirty="0"/>
                        <a:t>finally</a:t>
                      </a:r>
                      <a:endParaRPr lang="en-US" sz="1600" b="1" dirty="0">
                        <a:latin typeface="Trebuchet MS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79400" indent="0" algn="ctr"/>
                      <a:r>
                        <a:rPr lang="en-US" sz="1600" dirty="0"/>
                        <a:t>import</a:t>
                      </a:r>
                      <a:endParaRPr lang="en-US" sz="1600" b="1" dirty="0">
                        <a:latin typeface="Trebuchet MS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65100" indent="0" algn="ctr"/>
                      <a:r>
                        <a:rPr lang="en-US" sz="1600" dirty="0"/>
                        <a:t>as</a:t>
                      </a:r>
                      <a:endParaRPr lang="en-US" sz="1600" b="1" dirty="0">
                        <a:latin typeface="Trebuchet MS"/>
                      </a:endParaRPr>
                    </a:p>
                  </a:txBody>
                  <a:tcPr marL="0" marR="0" marT="0" marB="0"/>
                </a:tc>
              </a:tr>
              <a:tr h="259080">
                <a:tc>
                  <a:txBody>
                    <a:bodyPr/>
                    <a:lstStyle/>
                    <a:p>
                      <a:pPr indent="0" algn="ctr"/>
                      <a:r>
                        <a:rPr lang="en-US" sz="1600"/>
                        <a:t>in</a:t>
                      </a:r>
                      <a:endParaRPr lang="en-US" sz="1600" b="1">
                        <a:latin typeface="Trebuchet MS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241300" indent="0" algn="ctr"/>
                      <a:r>
                        <a:rPr lang="en-US" sz="1600"/>
                        <a:t>nonlocal</a:t>
                      </a:r>
                      <a:endParaRPr lang="en-US" sz="1600" b="1">
                        <a:latin typeface="Trebuchet MS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190500" indent="0" algn="ctr"/>
                      <a:r>
                        <a:rPr lang="en-US" sz="1600" dirty="0"/>
                        <a:t>return</a:t>
                      </a:r>
                      <a:endParaRPr lang="en-US" sz="1600" b="1" dirty="0">
                        <a:latin typeface="Trebuchet MS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279400" indent="0" algn="ctr" defTabSz="914400" rtl="0" eaLnBrk="1" latinLnBrk="0" hangingPunct="1"/>
                      <a:r>
                        <a:rPr lang="en-US" sz="1600" kern="1200" dirty="0" smtClean="0"/>
                        <a:t>With</a:t>
                      </a:r>
                      <a:endParaRPr sz="1600" b="1" kern="1200" dirty="0">
                        <a:solidFill>
                          <a:schemeClr val="tx1"/>
                        </a:solidFill>
                        <a:latin typeface="Trebuchet MS"/>
                        <a:ea typeface="+mn-ea"/>
                        <a:cs typeface="+mn-cs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79400" indent="0" algn="ctr" defTabSz="914400" rtl="0" eaLnBrk="1" latinLnBrk="0" hangingPunct="1"/>
                      <a:r>
                        <a:rPr lang="en-US" sz="1600" kern="1200" dirty="0" smtClean="0"/>
                        <a:t>And</a:t>
                      </a:r>
                      <a:endParaRPr sz="1600" b="1" kern="1200" dirty="0">
                        <a:solidFill>
                          <a:schemeClr val="tx1"/>
                        </a:solidFill>
                        <a:latin typeface="Trebuchet MS"/>
                        <a:ea typeface="+mn-ea"/>
                        <a:cs typeface="+mn-cs"/>
                      </a:endParaRPr>
                    </a:p>
                  </a:txBody>
                  <a:tcPr marL="0" marR="0" marT="0" marB="0"/>
                </a:tc>
              </a:tr>
              <a:tr h="259080">
                <a:tc>
                  <a:txBody>
                    <a:bodyPr/>
                    <a:lstStyle/>
                    <a:p>
                      <a:pPr indent="0" algn="ctr"/>
                      <a:r>
                        <a:rPr lang="en-US" sz="1600" dirty="0" err="1" smtClean="0"/>
                        <a:t>int</a:t>
                      </a:r>
                      <a:endParaRPr lang="en-US" sz="1600" b="1" dirty="0">
                        <a:latin typeface="Trebuchet MS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241300" indent="0" algn="ctr"/>
                      <a:r>
                        <a:rPr lang="en-US" sz="1600" dirty="0" smtClean="0"/>
                        <a:t>except</a:t>
                      </a:r>
                      <a:endParaRPr lang="en-US" sz="1600" b="1" dirty="0">
                        <a:latin typeface="Trebuchet MS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190500" indent="0" algn="ctr"/>
                      <a:r>
                        <a:rPr lang="en-US" sz="1600" dirty="0" smtClean="0"/>
                        <a:t>Raise</a:t>
                      </a:r>
                      <a:endParaRPr lang="en-US" sz="1600" b="1" dirty="0">
                        <a:latin typeface="Trebuchet MS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279400" indent="0" algn="ctr" defTabSz="914400" rtl="0" eaLnBrk="1" latinLnBrk="0" hangingPunct="1"/>
                      <a:r>
                        <a:rPr lang="en-US" sz="1600" kern="1200" dirty="0" smtClean="0"/>
                        <a:t>print</a:t>
                      </a:r>
                      <a:endParaRPr sz="1600" b="1" kern="1200" dirty="0">
                        <a:solidFill>
                          <a:schemeClr val="tx1"/>
                        </a:solidFill>
                        <a:latin typeface="Trebuchet MS"/>
                        <a:ea typeface="+mn-ea"/>
                        <a:cs typeface="+mn-cs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79400" indent="0" algn="ctr" defTabSz="914400" rtl="0" eaLnBrk="1" latinLnBrk="0" hangingPunct="1"/>
                      <a:endParaRPr sz="1600" b="1" kern="1200" dirty="0">
                        <a:solidFill>
                          <a:schemeClr val="tx1"/>
                        </a:solidFill>
                        <a:latin typeface="Trebuchet MS"/>
                        <a:ea typeface="+mn-ea"/>
                        <a:cs typeface="+mn-cs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377952" y="73152"/>
            <a:ext cx="2017776" cy="384048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r>
              <a:rPr lang="en-US" sz="3200" b="1" dirty="0" smtClean="0">
                <a:solidFill>
                  <a:srgbClr val="00B050"/>
                </a:solidFill>
                <a:latin typeface="Trebuchet MS"/>
              </a:rPr>
              <a:t>Identifiers(user defined names)</a:t>
            </a:r>
            <a:endParaRPr lang="en-US" sz="3200" b="1" dirty="0">
              <a:solidFill>
                <a:srgbClr val="00B050"/>
              </a:solidFill>
              <a:latin typeface="Trebuchet M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44424" y="704088"/>
            <a:ext cx="6858000" cy="1018032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-241300" algn="just">
              <a:lnSpc>
                <a:spcPts val="2880"/>
              </a:lnSpc>
            </a:pPr>
            <a:r>
              <a:rPr lang="en-US" sz="2300" b="1">
                <a:solidFill>
                  <a:srgbClr val="90C226"/>
                </a:solidFill>
                <a:latin typeface="Trebuchet MS"/>
              </a:rPr>
              <a:t>► </a:t>
            </a:r>
            <a:r>
              <a:rPr lang="en-US" sz="2300" b="1">
                <a:solidFill>
                  <a:srgbClr val="414141"/>
                </a:solidFill>
                <a:latin typeface="Trebuchet MS"/>
              </a:rPr>
              <a:t>Identifiers are the </a:t>
            </a:r>
            <a:r>
              <a:rPr lang="en-US" sz="2300" b="1">
                <a:solidFill>
                  <a:srgbClr val="C00000"/>
                </a:solidFill>
                <a:latin typeface="Trebuchet MS"/>
              </a:rPr>
              <a:t>name </a:t>
            </a:r>
            <a:r>
              <a:rPr lang="en-US" sz="2300" b="1">
                <a:solidFill>
                  <a:srgbClr val="414141"/>
                </a:solidFill>
                <a:latin typeface="Trebuchet MS"/>
              </a:rPr>
              <a:t>given to the different </a:t>
            </a:r>
            <a:r>
              <a:rPr lang="en-US" sz="2300" b="1">
                <a:solidFill>
                  <a:srgbClr val="0070C0"/>
                </a:solidFill>
                <a:latin typeface="Trebuchet MS"/>
              </a:rPr>
              <a:t>programming elements </a:t>
            </a:r>
            <a:r>
              <a:rPr lang="en-US" sz="2300" b="1">
                <a:solidFill>
                  <a:srgbClr val="414141"/>
                </a:solidFill>
                <a:latin typeface="Trebuchet MS"/>
              </a:rPr>
              <a:t>like variables, objects, classes, functions, lists, dictionaries etc.</a:t>
            </a:r>
          </a:p>
        </p:txBody>
      </p:sp>
      <p:sp>
        <p:nvSpPr>
          <p:cNvPr id="8" name="Rectangle 7"/>
          <p:cNvSpPr/>
          <p:nvPr/>
        </p:nvSpPr>
        <p:spPr>
          <a:xfrm>
            <a:off x="469392" y="2913888"/>
            <a:ext cx="398904" cy="1312330"/>
          </a:xfrm>
          <a:prstGeom prst="rect">
            <a:avLst/>
          </a:prstGeom>
        </p:spPr>
        <p:txBody>
          <a:bodyPr vert="vert270" wrap="none" lIns="0" tIns="0" rIns="0" bIns="0">
            <a:noAutofit/>
          </a:bodyPr>
          <a:lstStyle/>
          <a:p>
            <a:pPr indent="0"/>
            <a:r>
              <a:rPr lang="en-US" sz="1600" b="1" dirty="0" smtClean="0">
                <a:latin typeface="Trebuchet MS"/>
              </a:rPr>
              <a:t>Rule 1</a:t>
            </a:r>
            <a:endParaRPr lang="en-US" sz="1600" b="1" dirty="0">
              <a:latin typeface="Trebuchet MS"/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9094972"/>
              </p:ext>
            </p:extLst>
          </p:nvPr>
        </p:nvGraphicFramePr>
        <p:xfrm>
          <a:off x="829875" y="2564008"/>
          <a:ext cx="6548387" cy="2463800"/>
        </p:xfrm>
        <a:graphic>
          <a:graphicData uri="http://schemas.openxmlformats.org/drawingml/2006/table">
            <a:tbl>
              <a:tblPr/>
              <a:tblGrid>
                <a:gridCol w="1355655"/>
                <a:gridCol w="662615"/>
                <a:gridCol w="2133212"/>
                <a:gridCol w="824887"/>
                <a:gridCol w="1572018"/>
              </a:tblGrid>
              <a:tr h="246888">
                <a:tc>
                  <a:txBody>
                    <a:bodyPr/>
                    <a:lstStyle/>
                    <a:p>
                      <a:pPr indent="0"/>
                      <a:r>
                        <a:rPr lang="en-US" sz="2000" b="1" dirty="0" smtClean="0">
                          <a:solidFill>
                            <a:srgbClr val="FFFFFF"/>
                          </a:solidFill>
                          <a:latin typeface="Trebuchet MS"/>
                        </a:rPr>
                        <a:t>Non-</a:t>
                      </a:r>
                      <a:endParaRPr lang="en-US" sz="2000" b="1" dirty="0">
                        <a:solidFill>
                          <a:srgbClr val="FFFFFF"/>
                        </a:solidFill>
                        <a:latin typeface="Trebuchet MS"/>
                      </a:endParaRPr>
                    </a:p>
                  </a:txBody>
                  <a:tcPr marL="0" marR="0" marT="0" marB="0">
                    <a:solidFill>
                      <a:srgbClr val="C6351F"/>
                    </a:solidFill>
                  </a:tcPr>
                </a:tc>
                <a:tc rowSpan="7">
                  <a:txBody>
                    <a:bodyPr/>
                    <a:lstStyle/>
                    <a:p>
                      <a:pPr indent="0" algn="r"/>
                      <a:r>
                        <a:rPr lang="en-US" sz="1400" b="1" dirty="0" smtClean="0">
                          <a:latin typeface="Trebuchet MS"/>
                        </a:rPr>
                        <a:t>Rule 2</a:t>
                      </a:r>
                      <a:endParaRPr lang="en-US" sz="1400" b="1" dirty="0">
                        <a:latin typeface="Trebuchet MS"/>
                      </a:endParaRPr>
                    </a:p>
                  </a:txBody>
                  <a:tcPr marL="0" marR="0" marT="0" marB="0" vert="vert270" anchor="ctr" anchorCtr="1"/>
                </a:tc>
                <a:tc>
                  <a:txBody>
                    <a:bodyPr/>
                    <a:lstStyle/>
                    <a:p>
                      <a:pPr marL="177800" indent="0"/>
                      <a:r>
                        <a:rPr lang="en-US" sz="2000" b="1">
                          <a:solidFill>
                            <a:srgbClr val="FFFFFF"/>
                          </a:solidFill>
                          <a:latin typeface="Trebuchet MS"/>
                        </a:rPr>
                        <a:t>• Must be</a:t>
                      </a:r>
                    </a:p>
                  </a:txBody>
                  <a:tcPr marL="0" marR="0" marT="0" marB="0">
                    <a:solidFill>
                      <a:srgbClr val="E8661A"/>
                    </a:solidFill>
                  </a:tcPr>
                </a:tc>
                <a:tc rowSpan="7">
                  <a:txBody>
                    <a:bodyPr/>
                    <a:lstStyle/>
                    <a:p>
                      <a:pPr indent="0" algn="r"/>
                      <a:r>
                        <a:rPr lang="en-US" sz="1400" b="1" dirty="0" smtClean="0">
                          <a:latin typeface="Trebuchet MS"/>
                        </a:rPr>
                        <a:t>Rule 3</a:t>
                      </a:r>
                      <a:endParaRPr lang="en-US" sz="1400" b="1" dirty="0">
                        <a:latin typeface="Trebuchet MS"/>
                      </a:endParaRPr>
                    </a:p>
                  </a:txBody>
                  <a:tcPr marL="0" marR="0" marT="0" marB="0" vert="vert270" anchor="ctr" anchorCtr="1"/>
                </a:tc>
                <a:tc>
                  <a:txBody>
                    <a:bodyPr/>
                    <a:lstStyle/>
                    <a:p>
                      <a:pPr marR="177800" indent="0" algn="r"/>
                      <a:r>
                        <a:rPr lang="en-US" sz="2000" b="1">
                          <a:solidFill>
                            <a:srgbClr val="FFFFFF"/>
                          </a:solidFill>
                          <a:latin typeface="Trebuchet MS"/>
                        </a:rPr>
                        <a:t>• Cannot</a:t>
                      </a:r>
                    </a:p>
                  </a:txBody>
                  <a:tcPr marL="0" marR="0" marT="0" marB="0">
                    <a:solidFill>
                      <a:srgbClr val="000000"/>
                    </a:solidFill>
                  </a:tcPr>
                </a:tc>
              </a:tr>
              <a:tr h="286512">
                <a:tc>
                  <a:txBody>
                    <a:bodyPr/>
                    <a:lstStyle/>
                    <a:p>
                      <a:pPr indent="0"/>
                      <a:r>
                        <a:rPr lang="en-US" sz="2000" b="1">
                          <a:solidFill>
                            <a:srgbClr val="FFFFFF"/>
                          </a:solidFill>
                          <a:latin typeface="Trebuchet MS"/>
                        </a:rPr>
                        <a:t>keyword</a:t>
                      </a:r>
                    </a:p>
                  </a:txBody>
                  <a:tcPr marL="0" marR="0" marT="0" marB="0">
                    <a:solidFill>
                      <a:srgbClr val="C6351F"/>
                    </a:solidFill>
                  </a:tcPr>
                </a:tc>
                <a:tc vMerge="1">
                  <a:txBody>
                    <a:bodyPr/>
                    <a:lstStyle/>
                    <a:p>
                      <a:pPr indent="0" algn="r"/>
                      <a:endParaRPr lang="en-US" sz="1400" i="1" spc="100" dirty="0">
                        <a:latin typeface="Trebuchet MS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93700" indent="0"/>
                      <a:r>
                        <a:rPr lang="en-US" sz="2000" b="1" dirty="0">
                          <a:solidFill>
                            <a:srgbClr val="FFFFFF"/>
                          </a:solidFill>
                          <a:latin typeface="Trebuchet MS"/>
                        </a:rPr>
                        <a:t>made up of</a:t>
                      </a:r>
                    </a:p>
                  </a:txBody>
                  <a:tcPr marL="0" marR="0" marT="0" marB="0">
                    <a:solidFill>
                      <a:srgbClr val="E8661A"/>
                    </a:solidFill>
                  </a:tcPr>
                </a:tc>
                <a:tc vMerge="1">
                  <a:txBody>
                    <a:bodyPr/>
                    <a:lstStyle/>
                    <a:p>
                      <a:pPr indent="0" algn="r"/>
                      <a:endParaRPr lang="en-US" sz="1400" i="1" spc="100" dirty="0">
                        <a:latin typeface="Trebuchet MS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en-US" sz="2000" b="1">
                          <a:solidFill>
                            <a:srgbClr val="FFFFFF"/>
                          </a:solidFill>
                          <a:latin typeface="Trebuchet MS"/>
                        </a:rPr>
                        <a:t>begin</a:t>
                      </a:r>
                    </a:p>
                  </a:txBody>
                  <a:tcPr marL="0" marR="0" marT="0" marB="0">
                    <a:solidFill>
                      <a:srgbClr val="000000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indent="0"/>
                      <a:r>
                        <a:rPr lang="en-US" sz="2000" b="1">
                          <a:solidFill>
                            <a:srgbClr val="FFFFFF"/>
                          </a:solidFill>
                          <a:latin typeface="Trebuchet MS"/>
                        </a:rPr>
                        <a:t>word</a:t>
                      </a:r>
                    </a:p>
                  </a:txBody>
                  <a:tcPr marL="0" marR="0" marT="0" marB="0">
                    <a:solidFill>
                      <a:srgbClr val="C6351F"/>
                    </a:solidFill>
                  </a:tcPr>
                </a:tc>
                <a:tc vMerge="1">
                  <a:txBody>
                    <a:bodyPr/>
                    <a:lstStyle/>
                    <a:p>
                      <a:pPr indent="0" algn="r"/>
                      <a:endParaRPr lang="en-US" sz="1400" spc="-150" dirty="0">
                        <a:latin typeface="Trebuchet MS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93700" indent="0"/>
                      <a:r>
                        <a:rPr lang="en-US" sz="2000" b="1" dirty="0">
                          <a:solidFill>
                            <a:srgbClr val="FFFFFF"/>
                          </a:solidFill>
                          <a:latin typeface="Trebuchet MS"/>
                        </a:rPr>
                        <a:t>only letters,</a:t>
                      </a:r>
                    </a:p>
                  </a:txBody>
                  <a:tcPr marL="0" marR="0" marT="0" marB="0">
                    <a:solidFill>
                      <a:srgbClr val="E8661A"/>
                    </a:solidFill>
                  </a:tcPr>
                </a:tc>
                <a:tc vMerge="1">
                  <a:txBody>
                    <a:bodyPr/>
                    <a:lstStyle/>
                    <a:p>
                      <a:pPr indent="0" algn="r"/>
                      <a:endParaRPr lang="en-US" sz="1400" spc="-150" dirty="0">
                        <a:latin typeface="Trebuchet MS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en-US" sz="2000" b="1" dirty="0">
                          <a:solidFill>
                            <a:srgbClr val="FFFFFF"/>
                          </a:solidFill>
                          <a:latin typeface="Trebuchet MS"/>
                        </a:rPr>
                        <a:t>with a</a:t>
                      </a:r>
                    </a:p>
                  </a:txBody>
                  <a:tcPr marL="0" marR="0" marT="0" marB="0">
                    <a:solidFill>
                      <a:srgbClr val="000000"/>
                    </a:solidFill>
                  </a:tcPr>
                </a:tc>
              </a:tr>
              <a:tr h="252984">
                <a:tc>
                  <a:txBody>
                    <a:bodyPr/>
                    <a:lstStyle/>
                    <a:p>
                      <a:pPr indent="0"/>
                      <a:r>
                        <a:rPr lang="en-US" sz="2000" b="1" dirty="0">
                          <a:solidFill>
                            <a:srgbClr val="FFFFFF"/>
                          </a:solidFill>
                          <a:latin typeface="Trebuchet MS"/>
                        </a:rPr>
                        <a:t>with no</a:t>
                      </a:r>
                    </a:p>
                  </a:txBody>
                  <a:tcPr marL="0" marR="0" marT="0" marB="0" anchor="b">
                    <a:solidFill>
                      <a:srgbClr val="C6351F"/>
                    </a:solidFill>
                  </a:tcPr>
                </a:tc>
                <a:tc vMerge="1">
                  <a:txBody>
                    <a:bodyPr/>
                    <a:lstStyle/>
                    <a:p>
                      <a:pPr indent="0" algn="r"/>
                      <a:endParaRPr lang="en-US" sz="1400" spc="-150" dirty="0">
                        <a:latin typeface="Trebuchet M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93700" indent="0"/>
                      <a:r>
                        <a:rPr lang="en-US" sz="2000" b="1" dirty="0">
                          <a:solidFill>
                            <a:srgbClr val="FFFFFF"/>
                          </a:solidFill>
                          <a:latin typeface="Trebuchet MS"/>
                        </a:rPr>
                        <a:t>numbers</a:t>
                      </a:r>
                    </a:p>
                  </a:txBody>
                  <a:tcPr marL="0" marR="0" marT="0" marB="0" anchor="b">
                    <a:solidFill>
                      <a:srgbClr val="E8661A"/>
                    </a:solidFill>
                  </a:tcPr>
                </a:tc>
                <a:tc vMerge="1">
                  <a:txBody>
                    <a:bodyPr/>
                    <a:lstStyle/>
                    <a:p>
                      <a:pPr indent="0" algn="r"/>
                      <a:endParaRPr lang="en-US" sz="1400" spc="-150" dirty="0">
                        <a:latin typeface="Trebuchet M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en-US" sz="2000" b="1">
                          <a:solidFill>
                            <a:srgbClr val="FFFFFF"/>
                          </a:solidFill>
                          <a:latin typeface="Trebuchet MS"/>
                        </a:rPr>
                        <a:t>Number,</a:t>
                      </a:r>
                    </a:p>
                  </a:txBody>
                  <a:tcPr marL="0" marR="0" marT="0" marB="0" anchor="b">
                    <a:solidFill>
                      <a:srgbClr val="000000"/>
                    </a:solidFill>
                  </a:tcPr>
                </a:tc>
              </a:tr>
              <a:tr h="295656">
                <a:tc>
                  <a:txBody>
                    <a:bodyPr/>
                    <a:lstStyle/>
                    <a:p>
                      <a:pPr indent="0"/>
                      <a:r>
                        <a:rPr lang="en-US" sz="2000" b="1">
                          <a:solidFill>
                            <a:srgbClr val="FFFFFF"/>
                          </a:solidFill>
                          <a:latin typeface="Trebuchet MS"/>
                        </a:rPr>
                        <a:t>space in</a:t>
                      </a:r>
                    </a:p>
                  </a:txBody>
                  <a:tcPr marL="0" marR="0" marT="0" marB="0" anchor="b">
                    <a:solidFill>
                      <a:srgbClr val="C6351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sz="14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93700" indent="0"/>
                      <a:r>
                        <a:rPr lang="en-US" sz="2000" b="1">
                          <a:solidFill>
                            <a:srgbClr val="FFFFFF"/>
                          </a:solidFill>
                          <a:latin typeface="Trebuchet MS"/>
                        </a:rPr>
                        <a:t>and</a:t>
                      </a:r>
                    </a:p>
                  </a:txBody>
                  <a:tcPr marL="0" marR="0" marT="0" marB="0" anchor="b">
                    <a:solidFill>
                      <a:srgbClr val="E8661A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sz="14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en-US" sz="2000" b="1">
                          <a:solidFill>
                            <a:srgbClr val="FFFFFF"/>
                          </a:solidFill>
                          <a:latin typeface="Trebuchet MS"/>
                        </a:rPr>
                        <a:t>although</a:t>
                      </a:r>
                    </a:p>
                  </a:txBody>
                  <a:tcPr marL="0" marR="0" marT="0" marB="0" anchor="b">
                    <a:solidFill>
                      <a:srgbClr val="000000"/>
                    </a:solidFill>
                  </a:tcPr>
                </a:tc>
              </a:tr>
              <a:tr h="530352">
                <a:tc>
                  <a:txBody>
                    <a:bodyPr/>
                    <a:lstStyle/>
                    <a:p>
                      <a:pPr indent="0"/>
                      <a:r>
                        <a:rPr lang="en-US" sz="2000" b="1">
                          <a:solidFill>
                            <a:srgbClr val="FFFFFF"/>
                          </a:solidFill>
                          <a:latin typeface="Trebuchet MS"/>
                        </a:rPr>
                        <a:t>between</a:t>
                      </a:r>
                    </a:p>
                  </a:txBody>
                  <a:tcPr marL="0" marR="0" marT="0" marB="0">
                    <a:solidFill>
                      <a:srgbClr val="C6351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sz="26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93700" indent="0"/>
                      <a:r>
                        <a:rPr lang="en-US" sz="2000" b="1" dirty="0" smtClean="0">
                          <a:solidFill>
                            <a:srgbClr val="FFFFFF"/>
                          </a:solidFill>
                          <a:latin typeface="Trebuchet MS"/>
                        </a:rPr>
                        <a:t>Underscore(_)</a:t>
                      </a:r>
                      <a:endParaRPr lang="en-US" sz="2000" b="1" dirty="0">
                        <a:solidFill>
                          <a:srgbClr val="FFFFFF"/>
                        </a:solidFill>
                        <a:latin typeface="Trebuchet MS"/>
                      </a:endParaRPr>
                    </a:p>
                  </a:txBody>
                  <a:tcPr marL="0" marR="0" marT="0" marB="0">
                    <a:solidFill>
                      <a:srgbClr val="E8661A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sz="26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210"/>
                        </a:spcAft>
                      </a:pPr>
                      <a:r>
                        <a:rPr lang="en-US" sz="2000" b="1">
                          <a:solidFill>
                            <a:srgbClr val="FFFFFF"/>
                          </a:solidFill>
                          <a:latin typeface="Trebuchet MS"/>
                        </a:rPr>
                        <a:t>may</a:t>
                      </a:r>
                    </a:p>
                    <a:p>
                      <a:pPr marR="177800" indent="0" algn="r"/>
                      <a:r>
                        <a:rPr lang="en-US" sz="2000" b="1">
                          <a:solidFill>
                            <a:srgbClr val="FFFFFF"/>
                          </a:solidFill>
                          <a:latin typeface="Trebuchet MS"/>
                        </a:rPr>
                        <a:t>contain</a:t>
                      </a:r>
                    </a:p>
                  </a:txBody>
                  <a:tcPr marL="0" marR="0" marT="0" marB="0" anchor="b">
                    <a:solidFill>
                      <a:srgbClr val="000000"/>
                    </a:solidFill>
                  </a:tcPr>
                </a:tc>
              </a:tr>
              <a:tr h="222504">
                <a:tc>
                  <a:txBody>
                    <a:bodyPr/>
                    <a:lstStyle/>
                    <a:p>
                      <a:endParaRPr sz="1100"/>
                    </a:p>
                  </a:txBody>
                  <a:tcPr marL="0" marR="0" marT="0" marB="0">
                    <a:solidFill>
                      <a:srgbClr val="C6351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sz="11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100"/>
                    </a:p>
                  </a:txBody>
                  <a:tcPr marL="0" marR="0" marT="0" marB="0">
                    <a:solidFill>
                      <a:srgbClr val="E8661A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sz="11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en-US" sz="2000" b="1" dirty="0">
                          <a:solidFill>
                            <a:srgbClr val="FFFFFF"/>
                          </a:solidFill>
                          <a:latin typeface="Trebuchet MS"/>
                        </a:rPr>
                        <a:t>numbers</a:t>
                      </a:r>
                    </a:p>
                  </a:txBody>
                  <a:tcPr marL="0" marR="0" marT="0" marB="0" anchor="b">
                    <a:solidFill>
                      <a:srgbClr val="000000"/>
                    </a:solidFill>
                  </a:tcPr>
                </a:tc>
              </a:tr>
            </a:tbl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5968" y="1761744"/>
            <a:ext cx="6455664" cy="2633472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08432" y="118872"/>
            <a:ext cx="3267456" cy="329184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r>
              <a:rPr lang="en-US" sz="3200" b="1">
                <a:solidFill>
                  <a:srgbClr val="00B050"/>
                </a:solidFill>
                <a:latin typeface="Trebuchet MS"/>
              </a:rPr>
              <a:t>Identifiers</a:t>
            </a:r>
          </a:p>
        </p:txBody>
      </p:sp>
      <p:sp>
        <p:nvSpPr>
          <p:cNvPr id="4" name="Rectangle 3"/>
          <p:cNvSpPr/>
          <p:nvPr/>
        </p:nvSpPr>
        <p:spPr>
          <a:xfrm>
            <a:off x="408432" y="856488"/>
            <a:ext cx="3267456" cy="252984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r>
              <a:rPr lang="en-US" sz="2300" b="1">
                <a:latin typeface="Trebuchet MS"/>
              </a:rPr>
              <a:t>Some </a:t>
            </a:r>
            <a:r>
              <a:rPr lang="en-US" sz="2300" b="1">
                <a:solidFill>
                  <a:srgbClr val="0070C0"/>
                </a:solidFill>
                <a:latin typeface="Trebuchet MS"/>
              </a:rPr>
              <a:t>Valid </a:t>
            </a:r>
            <a:r>
              <a:rPr lang="en-US" sz="2300" b="1">
                <a:latin typeface="Trebuchet MS"/>
              </a:rPr>
              <a:t>Identifiers:</a:t>
            </a:r>
          </a:p>
        </p:txBody>
      </p:sp>
      <p:sp>
        <p:nvSpPr>
          <p:cNvPr id="5" name="Rectangle 4"/>
          <p:cNvSpPr/>
          <p:nvPr/>
        </p:nvSpPr>
        <p:spPr>
          <a:xfrm>
            <a:off x="7016496" y="60960"/>
            <a:ext cx="67056" cy="131064"/>
          </a:xfrm>
          <a:prstGeom prst="rect">
            <a:avLst/>
          </a:prstGeom>
          <a:solidFill>
            <a:srgbClr val="78A15F"/>
          </a:solidFill>
        </p:spPr>
        <p:txBody>
          <a:bodyPr wrap="none" lIns="0" tIns="0" rIns="0" bIns="0">
            <a:noAutofit/>
          </a:bodyPr>
          <a:lstStyle/>
          <a:p>
            <a:pPr indent="0"/>
            <a:r>
              <a:rPr lang="en-US" sz="800">
                <a:solidFill>
                  <a:srgbClr val="5D903C"/>
                </a:solidFill>
                <a:latin typeface="Microsoft Sans Serif"/>
              </a:rPr>
              <a:t>\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1952" y="6096"/>
            <a:ext cx="7242048" cy="5138928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23672" y="265176"/>
            <a:ext cx="1200912" cy="268224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r>
              <a:rPr lang="en-US" sz="2600" b="1">
                <a:solidFill>
                  <a:srgbClr val="00B050"/>
                </a:solidFill>
                <a:latin typeface="Trebuchet MS"/>
              </a:rPr>
              <a:t>Literals</a:t>
            </a:r>
          </a:p>
        </p:txBody>
      </p:sp>
      <p:sp>
        <p:nvSpPr>
          <p:cNvPr id="4" name="Rectangle 3"/>
          <p:cNvSpPr/>
          <p:nvPr/>
        </p:nvSpPr>
        <p:spPr>
          <a:xfrm>
            <a:off x="265176" y="777239"/>
            <a:ext cx="6922008" cy="854491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-292100">
              <a:lnSpc>
                <a:spcPts val="2904"/>
              </a:lnSpc>
            </a:pPr>
            <a:r>
              <a:rPr lang="en-US" sz="2300" b="1" dirty="0">
                <a:solidFill>
                  <a:srgbClr val="90C226"/>
                </a:solidFill>
                <a:latin typeface="Trebuchet MS"/>
              </a:rPr>
              <a:t>► </a:t>
            </a:r>
            <a:r>
              <a:rPr lang="en-US" sz="2300" b="1" dirty="0">
                <a:latin typeface="Trebuchet MS"/>
              </a:rPr>
              <a:t>Literals are the </a:t>
            </a:r>
            <a:r>
              <a:rPr lang="en-US" sz="2300" b="1" dirty="0">
                <a:solidFill>
                  <a:srgbClr val="C00000"/>
                </a:solidFill>
                <a:latin typeface="Trebuchet MS"/>
              </a:rPr>
              <a:t>data items </a:t>
            </a:r>
            <a:r>
              <a:rPr lang="en-US" sz="2300" b="1" dirty="0">
                <a:latin typeface="Trebuchet MS"/>
              </a:rPr>
              <a:t>that have a </a:t>
            </a:r>
            <a:r>
              <a:rPr lang="en-US" sz="2300" b="1" dirty="0">
                <a:solidFill>
                  <a:srgbClr val="002060"/>
                </a:solidFill>
                <a:latin typeface="Trebuchet MS"/>
              </a:rPr>
              <a:t>fixed </a:t>
            </a:r>
            <a:r>
              <a:rPr lang="en-US" sz="2300" b="1" dirty="0" smtClean="0">
                <a:latin typeface="Trebuchet MS"/>
              </a:rPr>
              <a:t>or </a:t>
            </a:r>
            <a:endParaRPr lang="en-US" sz="2300" b="1" dirty="0">
              <a:latin typeface="Trebuchet M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09016" y="1143000"/>
            <a:ext cx="2066544" cy="237744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-292100">
              <a:lnSpc>
                <a:spcPts val="2904"/>
              </a:lnSpc>
            </a:pPr>
            <a:r>
              <a:rPr lang="en-US" sz="2300" b="1">
                <a:solidFill>
                  <a:srgbClr val="002060"/>
                </a:solidFill>
                <a:latin typeface="Trebuchet MS"/>
              </a:rPr>
              <a:t>constant value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42760" y="1930170"/>
            <a:ext cx="286512" cy="2292096"/>
          </a:xfrm>
          <a:prstGeom prst="rect">
            <a:avLst/>
          </a:prstGeom>
        </p:spPr>
        <p:txBody>
          <a:bodyPr vert="horz" wrap="none" lIns="0" tIns="0" rIns="0" bIns="0">
            <a:noAutofit/>
          </a:bodyPr>
          <a:lstStyle/>
          <a:p>
            <a:pPr indent="0"/>
            <a:r>
              <a:rPr lang="en-US" sz="2000" b="1" dirty="0">
                <a:latin typeface="Trebuchet MS"/>
              </a:rPr>
              <a:t>Single Line Strings</a:t>
            </a:r>
          </a:p>
        </p:txBody>
      </p:sp>
      <p:sp>
        <p:nvSpPr>
          <p:cNvPr id="5" name="Rectangle 4"/>
          <p:cNvSpPr/>
          <p:nvPr/>
        </p:nvSpPr>
        <p:spPr>
          <a:xfrm>
            <a:off x="411480" y="265176"/>
            <a:ext cx="2292096" cy="33528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r>
              <a:rPr lang="en-US" sz="2600" b="1">
                <a:solidFill>
                  <a:srgbClr val="0070C0"/>
                </a:solidFill>
                <a:latin typeface="Trebuchet MS"/>
              </a:rPr>
              <a:t>String Literals</a:t>
            </a:r>
          </a:p>
        </p:txBody>
      </p:sp>
      <p:sp>
        <p:nvSpPr>
          <p:cNvPr id="6" name="Rectangle 5"/>
          <p:cNvSpPr/>
          <p:nvPr/>
        </p:nvSpPr>
        <p:spPr>
          <a:xfrm>
            <a:off x="265176" y="771144"/>
            <a:ext cx="6809232" cy="60960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-304800">
              <a:lnSpc>
                <a:spcPts val="2664"/>
              </a:lnSpc>
            </a:pPr>
            <a:r>
              <a:rPr lang="en-US" sz="2000" b="1" dirty="0">
                <a:solidFill>
                  <a:srgbClr val="90C226"/>
                </a:solidFill>
                <a:latin typeface="Trebuchet MS"/>
              </a:rPr>
              <a:t>► </a:t>
            </a:r>
            <a:r>
              <a:rPr lang="en-US" sz="2000" b="1" dirty="0">
                <a:latin typeface="Trebuchet MS"/>
              </a:rPr>
              <a:t>A string literal is a </a:t>
            </a:r>
            <a:r>
              <a:rPr lang="en-US" sz="2000" b="1" dirty="0">
                <a:solidFill>
                  <a:srgbClr val="C00000"/>
                </a:solidFill>
                <a:latin typeface="Trebuchet MS"/>
              </a:rPr>
              <a:t>sequence of characters </a:t>
            </a:r>
            <a:r>
              <a:rPr lang="en-US" sz="2000" b="1" dirty="0" smtClean="0">
                <a:latin typeface="Trebuchet MS"/>
              </a:rPr>
              <a:t>surrounded </a:t>
            </a:r>
            <a:r>
              <a:rPr lang="en-US" sz="2000" b="1" dirty="0">
                <a:latin typeface="Trebuchet MS"/>
              </a:rPr>
              <a:t>by </a:t>
            </a:r>
            <a:r>
              <a:rPr lang="en-US" sz="2000" b="1" dirty="0">
                <a:solidFill>
                  <a:srgbClr val="0070C0"/>
                </a:solidFill>
                <a:latin typeface="Trebuchet MS"/>
              </a:rPr>
              <a:t>Quotes </a:t>
            </a:r>
            <a:r>
              <a:rPr lang="en-US" sz="2000" b="1" dirty="0">
                <a:latin typeface="Trebuchet MS"/>
              </a:rPr>
              <a:t>(Single, Double or Triple Quotes).</a:t>
            </a:r>
          </a:p>
        </p:txBody>
      </p:sp>
      <p:sp>
        <p:nvSpPr>
          <p:cNvPr id="8" name="Rectangle 7"/>
          <p:cNvSpPr/>
          <p:nvPr/>
        </p:nvSpPr>
        <p:spPr>
          <a:xfrm>
            <a:off x="1066800" y="2426208"/>
            <a:ext cx="1719072" cy="2011784"/>
          </a:xfrm>
          <a:prstGeom prst="rect">
            <a:avLst/>
          </a:prstGeom>
          <a:solidFill>
            <a:srgbClr val="E8661A"/>
          </a:solidFill>
        </p:spPr>
        <p:txBody>
          <a:bodyPr lIns="0" tIns="0" rIns="0" bIns="0">
            <a:noAutofit/>
          </a:bodyPr>
          <a:lstStyle/>
          <a:p>
            <a:pPr marL="254000" indent="-254000">
              <a:lnSpc>
                <a:spcPts val="2496"/>
              </a:lnSpc>
            </a:pPr>
            <a:r>
              <a:rPr lang="en-US" sz="2200" b="1" dirty="0">
                <a:solidFill>
                  <a:srgbClr val="FFFFFF"/>
                </a:solidFill>
                <a:latin typeface="Trebuchet MS"/>
              </a:rPr>
              <a:t>• Must terminate in one line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358640" y="2395727"/>
            <a:ext cx="2340864" cy="2042265"/>
          </a:xfrm>
          <a:prstGeom prst="rect">
            <a:avLst/>
          </a:prstGeom>
          <a:solidFill>
            <a:srgbClr val="C6351F"/>
          </a:solidFill>
        </p:spPr>
        <p:txBody>
          <a:bodyPr lIns="0" tIns="0" rIns="0" bIns="0">
            <a:noAutofit/>
          </a:bodyPr>
          <a:lstStyle/>
          <a:p>
            <a:pPr marL="914400" lvl="1" indent="-457200">
              <a:lnSpc>
                <a:spcPts val="2808"/>
              </a:lnSpc>
              <a:buFont typeface="Arial" panose="020B0604020202020204" pitchFamily="34" charset="0"/>
              <a:buChar char="•"/>
            </a:pPr>
            <a:r>
              <a:rPr lang="en-US" sz="2200" b="1" dirty="0">
                <a:solidFill>
                  <a:srgbClr val="FFFFFF"/>
                </a:solidFill>
                <a:latin typeface="Trebuchet MS"/>
              </a:rPr>
              <a:t>Spread</a:t>
            </a:r>
          </a:p>
          <a:p>
            <a:pPr indent="0">
              <a:lnSpc>
                <a:spcPts val="2808"/>
              </a:lnSpc>
            </a:pPr>
            <a:r>
              <a:rPr lang="en-US" sz="2200" b="1" dirty="0">
                <a:solidFill>
                  <a:srgbClr val="FFFFFF"/>
                </a:solidFill>
                <a:latin typeface="Trebuchet MS"/>
              </a:rPr>
              <a:t>	across</a:t>
            </a:r>
          </a:p>
          <a:p>
            <a:pPr indent="0">
              <a:lnSpc>
                <a:spcPts val="2808"/>
              </a:lnSpc>
            </a:pPr>
            <a:r>
              <a:rPr lang="en-US" sz="2200" b="1" dirty="0">
                <a:solidFill>
                  <a:srgbClr val="FFFFFF"/>
                </a:solidFill>
                <a:latin typeface="Trebuchet MS"/>
              </a:rPr>
              <a:t>	multiple</a:t>
            </a:r>
          </a:p>
          <a:p>
            <a:pPr indent="0">
              <a:lnSpc>
                <a:spcPts val="2808"/>
              </a:lnSpc>
            </a:pPr>
            <a:r>
              <a:rPr lang="en-US" sz="2200" b="1" dirty="0">
                <a:solidFill>
                  <a:srgbClr val="FFFFFF"/>
                </a:solidFill>
                <a:latin typeface="Trebuchet MS"/>
              </a:rPr>
              <a:t>	lines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358640" y="1931852"/>
            <a:ext cx="1146364" cy="2292096"/>
          </a:xfrm>
          <a:prstGeom prst="rect">
            <a:avLst/>
          </a:prstGeom>
        </p:spPr>
        <p:txBody>
          <a:bodyPr vert="horz" wrap="none" lIns="0" tIns="0" rIns="0" bIns="0">
            <a:noAutofit/>
          </a:bodyPr>
          <a:lstStyle/>
          <a:p>
            <a:pPr indent="0"/>
            <a:r>
              <a:rPr lang="en-US" sz="2000" b="1" dirty="0" err="1" smtClean="0">
                <a:latin typeface="Trebuchet MS"/>
              </a:rPr>
              <a:t>MultiLine</a:t>
            </a:r>
            <a:r>
              <a:rPr lang="en-US" sz="2000" b="1" dirty="0" smtClean="0">
                <a:latin typeface="Trebuchet MS"/>
              </a:rPr>
              <a:t> </a:t>
            </a:r>
            <a:r>
              <a:rPr lang="en-US" sz="2000" b="1" dirty="0">
                <a:latin typeface="Trebuchet MS"/>
              </a:rPr>
              <a:t>Strings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92240" y="0"/>
            <a:ext cx="2651760" cy="513588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93192" y="240792"/>
            <a:ext cx="2322576" cy="374904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r>
              <a:rPr lang="en-US" sz="2600" b="1">
                <a:solidFill>
                  <a:srgbClr val="0070C0"/>
                </a:solidFill>
                <a:latin typeface="Trebuchet MS"/>
              </a:rPr>
              <a:t>String Literals</a:t>
            </a:r>
          </a:p>
        </p:txBody>
      </p:sp>
      <p:sp>
        <p:nvSpPr>
          <p:cNvPr id="4" name="Rectangle 3"/>
          <p:cNvSpPr/>
          <p:nvPr/>
        </p:nvSpPr>
        <p:spPr>
          <a:xfrm>
            <a:off x="685799" y="1078992"/>
            <a:ext cx="6432331" cy="3291840"/>
          </a:xfrm>
          <a:prstGeom prst="rect">
            <a:avLst/>
          </a:prstGeom>
          <a:solidFill>
            <a:srgbClr val="FFF1B2"/>
          </a:solidFill>
        </p:spPr>
        <p:txBody>
          <a:bodyPr lIns="0" tIns="0" rIns="0" bIns="0">
            <a:noAutofit/>
          </a:bodyPr>
          <a:lstStyle/>
          <a:p>
            <a:pPr indent="0">
              <a:spcAft>
                <a:spcPts val="630"/>
              </a:spcAft>
            </a:pPr>
            <a:r>
              <a:rPr lang="en-US" sz="2600" b="1" dirty="0">
                <a:solidFill>
                  <a:srgbClr val="C00000"/>
                </a:solidFill>
                <a:latin typeface="Trebuchet MS"/>
              </a:rPr>
              <a:t>Single line String</a:t>
            </a:r>
          </a:p>
          <a:p>
            <a:pPr indent="0">
              <a:spcAft>
                <a:spcPts val="3150"/>
              </a:spcAft>
            </a:pPr>
            <a:r>
              <a:rPr lang="en-US" sz="2600" dirty="0">
                <a:latin typeface="Trebuchet MS"/>
              </a:rPr>
              <a:t>&gt;&gt;&gt;Txt1 = “Hello World”</a:t>
            </a:r>
          </a:p>
          <a:p>
            <a:pPr indent="0">
              <a:lnSpc>
                <a:spcPts val="3360"/>
              </a:lnSpc>
            </a:pPr>
            <a:r>
              <a:rPr lang="en-US" sz="2600" b="1" dirty="0">
                <a:solidFill>
                  <a:srgbClr val="0070C0"/>
                </a:solidFill>
                <a:latin typeface="Trebuchet MS"/>
              </a:rPr>
              <a:t>Multiline string</a:t>
            </a:r>
          </a:p>
          <a:p>
            <a:pPr indent="0">
              <a:lnSpc>
                <a:spcPts val="3360"/>
              </a:lnSpc>
            </a:pPr>
            <a:r>
              <a:rPr lang="en-US" sz="2600" dirty="0">
                <a:latin typeface="Trebuchet MS"/>
              </a:rPr>
              <a:t>&gt;&gt;&gt;Txt2 = “Hello\ </a:t>
            </a:r>
            <a:endParaRPr lang="en-US" sz="2600" dirty="0" smtClean="0">
              <a:latin typeface="Trebuchet MS"/>
            </a:endParaRPr>
          </a:p>
          <a:p>
            <a:pPr indent="0">
              <a:lnSpc>
                <a:spcPts val="3360"/>
              </a:lnSpc>
            </a:pPr>
            <a:r>
              <a:rPr lang="en-US" sz="2600" dirty="0" smtClean="0">
                <a:latin typeface="Trebuchet MS"/>
              </a:rPr>
              <a:t>World</a:t>
            </a:r>
            <a:r>
              <a:rPr lang="en-US" sz="2600" dirty="0">
                <a:latin typeface="Trebuchet MS"/>
              </a:rPr>
              <a:t>”</a:t>
            </a:r>
          </a:p>
          <a:p>
            <a:pPr indent="0">
              <a:lnSpc>
                <a:spcPts val="3360"/>
              </a:lnSpc>
            </a:pPr>
            <a:r>
              <a:rPr lang="en-US" sz="2600" dirty="0" smtClean="0">
                <a:latin typeface="Trebuchet MS"/>
              </a:rPr>
              <a:t>&gt;&gt;&gt;</a:t>
            </a:r>
            <a:r>
              <a:rPr lang="en-US" sz="2600" dirty="0">
                <a:latin typeface="Trebuchet MS"/>
              </a:rPr>
              <a:t>Txt3 </a:t>
            </a:r>
            <a:r>
              <a:rPr lang="en-US" sz="2600" dirty="0" smtClean="0">
                <a:latin typeface="Trebuchet MS"/>
              </a:rPr>
              <a:t>=‘’’Hello </a:t>
            </a:r>
            <a:r>
              <a:rPr lang="en-US" sz="2600" dirty="0">
                <a:latin typeface="Trebuchet MS"/>
              </a:rPr>
              <a:t>World”’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883664"/>
            <a:ext cx="2517648" cy="326136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40736" y="2804160"/>
            <a:ext cx="2298192" cy="1755648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23672" y="265176"/>
            <a:ext cx="2706624" cy="268224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r>
              <a:rPr lang="en-US" sz="2600" b="1">
                <a:solidFill>
                  <a:srgbClr val="002060"/>
                </a:solidFill>
                <a:latin typeface="Trebuchet MS"/>
              </a:rPr>
              <a:t>Numeric Literals</a:t>
            </a:r>
          </a:p>
        </p:txBody>
      </p:sp>
      <p:sp>
        <p:nvSpPr>
          <p:cNvPr id="5" name="Rectangle 4"/>
          <p:cNvSpPr/>
          <p:nvPr/>
        </p:nvSpPr>
        <p:spPr>
          <a:xfrm>
            <a:off x="265176" y="777240"/>
            <a:ext cx="7037832" cy="664464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-279400">
              <a:lnSpc>
                <a:spcPts val="2880"/>
              </a:lnSpc>
              <a:spcAft>
                <a:spcPts val="2730"/>
              </a:spcAft>
            </a:pPr>
            <a:r>
              <a:rPr lang="en-US" sz="2300" b="1" dirty="0">
                <a:solidFill>
                  <a:srgbClr val="90C226"/>
                </a:solidFill>
                <a:latin typeface="Trebuchet MS"/>
              </a:rPr>
              <a:t>► </a:t>
            </a:r>
            <a:r>
              <a:rPr lang="en-US" sz="2300" b="1" dirty="0">
                <a:latin typeface="Trebuchet MS"/>
              </a:rPr>
              <a:t>Numeric Literals are </a:t>
            </a:r>
            <a:r>
              <a:rPr lang="en-US" sz="2300" b="1" dirty="0">
                <a:solidFill>
                  <a:srgbClr val="0070C0"/>
                </a:solidFill>
                <a:latin typeface="Trebuchet MS"/>
              </a:rPr>
              <a:t>numeric values </a:t>
            </a:r>
            <a:r>
              <a:rPr lang="en-US" sz="2300" b="1" dirty="0">
                <a:latin typeface="Trebuchet MS"/>
              </a:rPr>
              <a:t>like </a:t>
            </a:r>
            <a:r>
              <a:rPr lang="en-US" sz="2300" b="1" dirty="0" smtClean="0">
                <a:latin typeface="Trebuchet MS"/>
              </a:rPr>
              <a:t>integer </a:t>
            </a:r>
            <a:r>
              <a:rPr lang="en-US" sz="2300" b="1" dirty="0">
                <a:latin typeface="Trebuchet MS"/>
              </a:rPr>
              <a:t>floating point number or a complex number</a:t>
            </a:r>
          </a:p>
        </p:txBody>
      </p:sp>
      <p:sp>
        <p:nvSpPr>
          <p:cNvPr id="6" name="Rectangle 5"/>
          <p:cNvSpPr/>
          <p:nvPr/>
        </p:nvSpPr>
        <p:spPr>
          <a:xfrm>
            <a:off x="2900855" y="1895857"/>
            <a:ext cx="2238073" cy="800046"/>
          </a:xfrm>
          <a:prstGeom prst="rect">
            <a:avLst/>
          </a:prstGeom>
          <a:solidFill>
            <a:srgbClr val="E8661A"/>
          </a:solidFill>
        </p:spPr>
        <p:txBody>
          <a:bodyPr wrap="none" lIns="0" tIns="0" rIns="0" bIns="0">
            <a:noAutofit/>
          </a:bodyPr>
          <a:lstStyle/>
          <a:p>
            <a:pPr indent="0" algn="ctr"/>
            <a:r>
              <a:rPr lang="en-US" sz="3500" b="1" dirty="0">
                <a:solidFill>
                  <a:srgbClr val="FFFFFF"/>
                </a:solidFill>
                <a:latin typeface="Trebuchet MS"/>
              </a:rPr>
              <a:t>float</a:t>
            </a:r>
          </a:p>
        </p:txBody>
      </p:sp>
      <p:sp>
        <p:nvSpPr>
          <p:cNvPr id="7" name="Rectangle 6"/>
          <p:cNvSpPr/>
          <p:nvPr/>
        </p:nvSpPr>
        <p:spPr>
          <a:xfrm>
            <a:off x="5754413" y="1883664"/>
            <a:ext cx="2073165" cy="812239"/>
          </a:xfrm>
          <a:prstGeom prst="rect">
            <a:avLst/>
          </a:prstGeom>
          <a:solidFill>
            <a:srgbClr val="C6351F"/>
          </a:solidFill>
        </p:spPr>
        <p:txBody>
          <a:bodyPr wrap="none" lIns="0" tIns="0" rIns="0" bIns="0">
            <a:noAutofit/>
          </a:bodyPr>
          <a:lstStyle/>
          <a:p>
            <a:pPr indent="0" algn="ctr">
              <a:spcBef>
                <a:spcPts val="210"/>
              </a:spcBef>
            </a:pPr>
            <a:r>
              <a:rPr lang="en-US" sz="3500" b="1" dirty="0">
                <a:solidFill>
                  <a:srgbClr val="FFFFFF"/>
                </a:solidFill>
                <a:latin typeface="Trebuchet MS"/>
              </a:rPr>
              <a:t>complex</a:t>
            </a:r>
          </a:p>
        </p:txBody>
      </p:sp>
      <p:sp>
        <p:nvSpPr>
          <p:cNvPr id="8" name="Rectangle 7"/>
          <p:cNvSpPr/>
          <p:nvPr/>
        </p:nvSpPr>
        <p:spPr>
          <a:xfrm>
            <a:off x="5754413" y="2885090"/>
            <a:ext cx="2151994" cy="1690484"/>
          </a:xfrm>
          <a:prstGeom prst="rect">
            <a:avLst/>
          </a:prstGeom>
        </p:spPr>
        <p:style>
          <a:lnRef idx="0">
            <a:scrgbClr r="0" g="0" b="0"/>
          </a:lnRef>
          <a:fillRef idx="1002">
            <a:schemeClr val="lt1"/>
          </a:fillRef>
          <a:effectRef idx="0">
            <a:scrgbClr r="0" g="0" b="0"/>
          </a:effectRef>
          <a:fontRef idx="major"/>
        </p:style>
        <p:txBody>
          <a:bodyPr lIns="0" tIns="0" rIns="0" bIns="0">
            <a:noAutofit/>
          </a:bodyPr>
          <a:lstStyle/>
          <a:p>
            <a:pPr marL="457200" indent="-457200">
              <a:lnSpc>
                <a:spcPts val="3336"/>
              </a:lnSpc>
              <a:buFont typeface="Arial" panose="020B0604020202020204" pitchFamily="34" charset="0"/>
              <a:buChar char="•"/>
            </a:pPr>
            <a:r>
              <a:rPr lang="en-US" sz="3000" b="1" dirty="0">
                <a:latin typeface="Trebuchet MS"/>
              </a:rPr>
              <a:t>complex number literals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46888" y="240792"/>
            <a:ext cx="2898648" cy="850392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marL="177800" indent="0">
              <a:spcAft>
                <a:spcPts val="1260"/>
              </a:spcAft>
            </a:pPr>
            <a:r>
              <a:rPr lang="en-US" sz="2600" b="1">
                <a:solidFill>
                  <a:srgbClr val="002060"/>
                </a:solidFill>
                <a:latin typeface="Trebuchet MS"/>
              </a:rPr>
              <a:t>Numeric Literals</a:t>
            </a:r>
          </a:p>
          <a:p>
            <a:pPr indent="0">
              <a:spcAft>
                <a:spcPts val="4620"/>
              </a:spcAft>
            </a:pPr>
            <a:r>
              <a:rPr lang="en-US" sz="2300" b="1">
                <a:solidFill>
                  <a:srgbClr val="90C226"/>
                </a:solidFill>
                <a:latin typeface="Trebuchet MS"/>
              </a:rPr>
              <a:t>► </a:t>
            </a:r>
            <a:r>
              <a:rPr lang="en-US" sz="2300" b="1">
                <a:latin typeface="Trebuchet MS"/>
              </a:rPr>
              <a:t>integer literals</a:t>
            </a:r>
          </a:p>
        </p:txBody>
      </p:sp>
      <p:sp>
        <p:nvSpPr>
          <p:cNvPr id="3" name="Rectangle 2"/>
          <p:cNvSpPr/>
          <p:nvPr/>
        </p:nvSpPr>
        <p:spPr>
          <a:xfrm>
            <a:off x="405384" y="1600200"/>
            <a:ext cx="1849085" cy="885444"/>
          </a:xfrm>
          <a:prstGeom prst="rect">
            <a:avLst/>
          </a:prstGeom>
          <a:solidFill>
            <a:srgbClr val="92C32B"/>
          </a:solidFill>
        </p:spPr>
        <p:txBody>
          <a:bodyPr lIns="0" tIns="0" rIns="0" bIns="0">
            <a:noAutofit/>
          </a:bodyPr>
          <a:lstStyle/>
          <a:p>
            <a:pPr indent="0" algn="ctr">
              <a:spcBef>
                <a:spcPts val="4620"/>
              </a:spcBef>
              <a:spcAft>
                <a:spcPts val="420"/>
              </a:spcAft>
            </a:pPr>
            <a:r>
              <a:rPr lang="en-US" sz="2300" b="1" dirty="0">
                <a:solidFill>
                  <a:srgbClr val="FFFFFF"/>
                </a:solidFill>
                <a:latin typeface="Trebuchet MS"/>
              </a:rPr>
              <a:t>Decimal</a:t>
            </a:r>
          </a:p>
          <a:p>
            <a:pPr indent="0" algn="ctr"/>
            <a:r>
              <a:rPr lang="en-US" sz="2300" b="1" dirty="0">
                <a:solidFill>
                  <a:srgbClr val="FFFFFF"/>
                </a:solidFill>
                <a:latin typeface="Trebuchet MS"/>
              </a:rPr>
              <a:t>Form</a:t>
            </a:r>
          </a:p>
        </p:txBody>
      </p:sp>
      <p:sp>
        <p:nvSpPr>
          <p:cNvPr id="4" name="Rectangle 3"/>
          <p:cNvSpPr/>
          <p:nvPr/>
        </p:nvSpPr>
        <p:spPr>
          <a:xfrm>
            <a:off x="308688" y="2804159"/>
            <a:ext cx="2190146" cy="1302757"/>
          </a:xfrm>
          <a:prstGeom prst="rect">
            <a:avLst/>
          </a:prstGeom>
          <a:solidFill>
            <a:srgbClr val="E2E2CF"/>
          </a:solidFill>
        </p:spPr>
        <p:txBody>
          <a:bodyPr lIns="0" tIns="0" rIns="0" bIns="0">
            <a:noAutofit/>
          </a:bodyPr>
          <a:lstStyle/>
          <a:p>
            <a:pPr indent="0" algn="just">
              <a:lnSpc>
                <a:spcPts val="3408"/>
              </a:lnSpc>
            </a:pPr>
            <a:r>
              <a:rPr lang="en-US" sz="2600" dirty="0">
                <a:latin typeface="Trebuchet MS"/>
              </a:rPr>
              <a:t>•    Digits 0-9</a:t>
            </a:r>
          </a:p>
          <a:p>
            <a:pPr indent="0" algn="just">
              <a:lnSpc>
                <a:spcPts val="3408"/>
              </a:lnSpc>
            </a:pPr>
            <a:r>
              <a:rPr lang="en-US" sz="2600" dirty="0">
                <a:latin typeface="Trebuchet MS"/>
              </a:rPr>
              <a:t>•    Base 10</a:t>
            </a:r>
          </a:p>
          <a:p>
            <a:pPr indent="0" algn="just">
              <a:lnSpc>
                <a:spcPts val="3408"/>
              </a:lnSpc>
            </a:pPr>
            <a:r>
              <a:rPr lang="en-US" sz="2600" dirty="0">
                <a:latin typeface="Trebuchet MS"/>
              </a:rPr>
              <a:t>•    e.g. 1234</a:t>
            </a:r>
          </a:p>
        </p:txBody>
      </p:sp>
      <p:sp>
        <p:nvSpPr>
          <p:cNvPr id="5" name="Rectangle 4"/>
          <p:cNvSpPr/>
          <p:nvPr/>
        </p:nvSpPr>
        <p:spPr>
          <a:xfrm>
            <a:off x="3358055" y="1663262"/>
            <a:ext cx="1893123" cy="822382"/>
          </a:xfrm>
          <a:prstGeom prst="rect">
            <a:avLst/>
          </a:prstGeom>
          <a:solidFill>
            <a:srgbClr val="92C32B"/>
          </a:solidFill>
        </p:spPr>
        <p:txBody>
          <a:bodyPr wrap="none" lIns="0" tIns="0" rIns="0" bIns="0">
            <a:noAutofit/>
          </a:bodyPr>
          <a:lstStyle/>
          <a:p>
            <a:pPr indent="0" algn="ctr"/>
            <a:r>
              <a:rPr lang="en-US" sz="2300" b="1" dirty="0">
                <a:solidFill>
                  <a:srgbClr val="FFFFFF"/>
                </a:solidFill>
                <a:latin typeface="Trebuchet MS"/>
              </a:rPr>
              <a:t>Octal Form</a:t>
            </a:r>
          </a:p>
        </p:txBody>
      </p:sp>
      <p:sp>
        <p:nvSpPr>
          <p:cNvPr id="6" name="Rectangle 5"/>
          <p:cNvSpPr/>
          <p:nvPr/>
        </p:nvSpPr>
        <p:spPr>
          <a:xfrm>
            <a:off x="2825495" y="2804160"/>
            <a:ext cx="3149636" cy="1302757"/>
          </a:xfrm>
          <a:prstGeom prst="rect">
            <a:avLst/>
          </a:prstGeom>
          <a:solidFill>
            <a:srgbClr val="E2E2CF"/>
          </a:solidFill>
        </p:spPr>
        <p:txBody>
          <a:bodyPr lIns="0" tIns="0" rIns="0" bIns="0">
            <a:noAutofit/>
          </a:bodyPr>
          <a:lstStyle/>
          <a:p>
            <a:pPr marL="457200" indent="-241300">
              <a:lnSpc>
                <a:spcPts val="2928"/>
              </a:lnSpc>
              <a:spcAft>
                <a:spcPts val="210"/>
              </a:spcAft>
            </a:pPr>
            <a:r>
              <a:rPr lang="en-US" sz="2600" dirty="0">
                <a:latin typeface="Trebuchet MS"/>
              </a:rPr>
              <a:t>•    Begin with </a:t>
            </a:r>
            <a:r>
              <a:rPr lang="en-US" sz="2600" dirty="0" err="1">
                <a:latin typeface="Trebuchet MS"/>
              </a:rPr>
              <a:t>Oo</a:t>
            </a:r>
            <a:endParaRPr lang="en-US" sz="2600" dirty="0">
              <a:latin typeface="Trebuchet MS"/>
            </a:endParaRPr>
          </a:p>
          <a:p>
            <a:pPr marL="215900" indent="0" algn="just">
              <a:spcAft>
                <a:spcPts val="840"/>
              </a:spcAft>
            </a:pPr>
            <a:r>
              <a:rPr lang="en-US" sz="2600" dirty="0">
                <a:latin typeface="Trebuchet MS"/>
              </a:rPr>
              <a:t>•    Base </a:t>
            </a:r>
            <a:r>
              <a:rPr lang="en-US" sz="2600" dirty="0" smtClean="0">
                <a:latin typeface="Trebuchet MS"/>
              </a:rPr>
              <a:t>8(0-7)</a:t>
            </a:r>
            <a:endParaRPr lang="en-US" sz="2600" dirty="0">
              <a:latin typeface="Trebuchet MS"/>
            </a:endParaRPr>
          </a:p>
          <a:p>
            <a:pPr marL="215900" indent="0" algn="just"/>
            <a:r>
              <a:rPr lang="en-US" sz="2600" dirty="0">
                <a:latin typeface="Trebuchet MS"/>
              </a:rPr>
              <a:t>•    e.g. 0o32</a:t>
            </a:r>
          </a:p>
        </p:txBody>
      </p:sp>
      <p:sp>
        <p:nvSpPr>
          <p:cNvPr id="7" name="Rectangle 6"/>
          <p:cNvSpPr/>
          <p:nvPr/>
        </p:nvSpPr>
        <p:spPr>
          <a:xfrm>
            <a:off x="6693723" y="1600200"/>
            <a:ext cx="1908048" cy="883919"/>
          </a:xfrm>
          <a:prstGeom prst="rect">
            <a:avLst/>
          </a:prstGeom>
          <a:solidFill>
            <a:srgbClr val="92C32B"/>
          </a:solidFill>
        </p:spPr>
        <p:txBody>
          <a:bodyPr lIns="0" tIns="0" rIns="0" bIns="0">
            <a:noAutofit/>
          </a:bodyPr>
          <a:lstStyle/>
          <a:p>
            <a:pPr indent="0" algn="ctr">
              <a:spcAft>
                <a:spcPts val="210"/>
              </a:spcAft>
            </a:pPr>
            <a:r>
              <a:rPr lang="en-US" sz="2300" b="1" dirty="0">
                <a:solidFill>
                  <a:srgbClr val="FFFFFF"/>
                </a:solidFill>
                <a:latin typeface="Trebuchet MS"/>
              </a:rPr>
              <a:t>Hexadecimal</a:t>
            </a:r>
          </a:p>
          <a:p>
            <a:pPr indent="0" algn="ctr">
              <a:spcAft>
                <a:spcPts val="1890"/>
              </a:spcAft>
            </a:pPr>
            <a:r>
              <a:rPr lang="en-US" sz="2300" b="1" dirty="0">
                <a:solidFill>
                  <a:srgbClr val="FFFFFF"/>
                </a:solidFill>
                <a:latin typeface="Trebuchet MS"/>
              </a:rPr>
              <a:t>form</a:t>
            </a:r>
          </a:p>
        </p:txBody>
      </p:sp>
      <p:sp>
        <p:nvSpPr>
          <p:cNvPr id="8" name="Rectangle 7"/>
          <p:cNvSpPr/>
          <p:nvPr/>
        </p:nvSpPr>
        <p:spPr>
          <a:xfrm>
            <a:off x="6108970" y="2804159"/>
            <a:ext cx="2971967" cy="1373703"/>
          </a:xfrm>
          <a:prstGeom prst="rect">
            <a:avLst/>
          </a:prstGeom>
          <a:solidFill>
            <a:srgbClr val="E2E2CF"/>
          </a:solidFill>
        </p:spPr>
        <p:txBody>
          <a:bodyPr lIns="0" tIns="0" rIns="0" bIns="0">
            <a:noAutofit/>
          </a:bodyPr>
          <a:lstStyle/>
          <a:p>
            <a:pPr marL="266700" indent="-266700">
              <a:lnSpc>
                <a:spcPts val="2928"/>
              </a:lnSpc>
              <a:spcBef>
                <a:spcPts val="1890"/>
              </a:spcBef>
              <a:spcAft>
                <a:spcPts val="210"/>
              </a:spcAft>
            </a:pPr>
            <a:r>
              <a:rPr lang="en-US" sz="2600" dirty="0">
                <a:latin typeface="Trebuchet MS"/>
              </a:rPr>
              <a:t>•    Begin with Ox</a:t>
            </a:r>
          </a:p>
          <a:p>
            <a:pPr indent="0" algn="just">
              <a:spcAft>
                <a:spcPts val="840"/>
              </a:spcAft>
            </a:pPr>
            <a:r>
              <a:rPr lang="en-US" sz="2600" dirty="0">
                <a:latin typeface="Trebuchet MS"/>
              </a:rPr>
              <a:t>•    Base </a:t>
            </a:r>
            <a:r>
              <a:rPr lang="en-US" sz="2600" dirty="0" smtClean="0">
                <a:latin typeface="Trebuchet MS"/>
              </a:rPr>
              <a:t>16(0-9,a-f)</a:t>
            </a:r>
            <a:endParaRPr lang="en-US" sz="2600" dirty="0">
              <a:latin typeface="Trebuchet MS"/>
            </a:endParaRPr>
          </a:p>
          <a:p>
            <a:pPr indent="0" algn="just"/>
            <a:r>
              <a:rPr lang="en-US" sz="2600" dirty="0">
                <a:latin typeface="Trebuchet MS"/>
              </a:rPr>
              <a:t>•    </a:t>
            </a:r>
            <a:r>
              <a:rPr lang="en-US" sz="2600" dirty="0" err="1">
                <a:latin typeface="Trebuchet MS"/>
              </a:rPr>
              <a:t>e.g.OxAF</a:t>
            </a:r>
            <a:endParaRPr lang="en-US" sz="2600" dirty="0">
              <a:latin typeface="Trebuchet MS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192</TotalTime>
  <Words>665</Words>
  <Application>Microsoft Office PowerPoint</Application>
  <PresentationFormat>Custom</PresentationFormat>
  <Paragraphs>179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Calibri</vt:lpstr>
      <vt:lpstr>Cambria</vt:lpstr>
      <vt:lpstr>Microsoft Sans Serif</vt:lpstr>
      <vt:lpstr>Trebuchet MS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subject/>
  <dc:creator>jnv18</dc:creator>
  <cp:keywords/>
  <cp:lastModifiedBy>user</cp:lastModifiedBy>
  <cp:revision>13</cp:revision>
  <dcterms:modified xsi:type="dcterms:W3CDTF">2020-12-23T04:11:22Z</dcterms:modified>
</cp:coreProperties>
</file>