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8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0B8CD6-5C8D-4860-B4BE-A2F52168DE39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D4361-F798-4145-B18D-40647FA76A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56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2147483648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5122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3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046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838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6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705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097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0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93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73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91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8A6C9-1B04-40FE-B6FD-9A43006C424E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A3F1-EB48-4E86-B205-23E8A343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312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Dictionary Methods/Functions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793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2514" y="193224"/>
            <a:ext cx="7141029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12700">
              <a:defRPr/>
            </a:pPr>
            <a:r>
              <a:rPr lang="en-US" sz="2800" b="1" spc="-15" dirty="0" smtClean="0">
                <a:solidFill>
                  <a:srgbClr val="FFC000"/>
                </a:solidFill>
                <a:latin typeface="Calibri"/>
                <a:cs typeface="Calibri"/>
              </a:rPr>
              <a:t>More </a:t>
            </a:r>
            <a:r>
              <a:rPr sz="2800" b="1" spc="-15" dirty="0" smtClean="0">
                <a:solidFill>
                  <a:srgbClr val="FFC000"/>
                </a:solidFill>
                <a:latin typeface="Calibri"/>
                <a:cs typeface="Calibri"/>
              </a:rPr>
              <a:t>Built-in</a:t>
            </a:r>
            <a:r>
              <a:rPr sz="2800" b="1" spc="-50" dirty="0" smtClean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b="1" spc="-20" dirty="0">
                <a:solidFill>
                  <a:srgbClr val="FFC000"/>
                </a:solidFill>
                <a:latin typeface="Calibri"/>
                <a:cs typeface="Calibri"/>
              </a:rPr>
              <a:t>Dictiona</a:t>
            </a:r>
            <a:r>
              <a:rPr sz="2800" b="1" dirty="0">
                <a:solidFill>
                  <a:srgbClr val="FFC000"/>
                </a:solidFill>
                <a:latin typeface="Calibri"/>
                <a:cs typeface="Calibri"/>
              </a:rPr>
              <a:t>r</a:t>
            </a:r>
            <a:r>
              <a:rPr sz="2800" b="1" spc="-15" dirty="0">
                <a:solidFill>
                  <a:srgbClr val="FFC000"/>
                </a:solidFill>
                <a:latin typeface="Calibri"/>
                <a:cs typeface="Calibri"/>
              </a:rPr>
              <a:t>y</a:t>
            </a:r>
            <a:r>
              <a:rPr sz="2800" b="1" spc="-40" dirty="0">
                <a:solidFill>
                  <a:srgbClr val="FFC000"/>
                </a:solidFill>
                <a:latin typeface="Times New Roman"/>
                <a:cs typeface="Times New Roman"/>
              </a:rPr>
              <a:t> </a:t>
            </a:r>
            <a:r>
              <a:rPr sz="2800" b="1" spc="-25" dirty="0">
                <a:solidFill>
                  <a:srgbClr val="FFC000"/>
                </a:solidFill>
                <a:latin typeface="Calibri"/>
                <a:cs typeface="Calibri"/>
              </a:rPr>
              <a:t>M</a:t>
            </a:r>
            <a:r>
              <a:rPr sz="2800" b="1" spc="-40" dirty="0">
                <a:solidFill>
                  <a:srgbClr val="FFC000"/>
                </a:solidFill>
                <a:latin typeface="Calibri"/>
                <a:cs typeface="Calibri"/>
              </a:rPr>
              <a:t>e</a:t>
            </a:r>
            <a:r>
              <a:rPr sz="2800" b="1" spc="-15" dirty="0">
                <a:solidFill>
                  <a:srgbClr val="FFC000"/>
                </a:solidFill>
                <a:latin typeface="Calibri"/>
                <a:cs typeface="Calibri"/>
              </a:rPr>
              <a:t>thods</a:t>
            </a:r>
            <a:endParaRPr sz="2800" dirty="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702047"/>
              </p:ext>
            </p:extLst>
          </p:nvPr>
        </p:nvGraphicFramePr>
        <p:xfrm>
          <a:off x="511629" y="711196"/>
          <a:ext cx="10711543" cy="5047347"/>
        </p:xfrm>
        <a:graphic>
          <a:graphicData uri="http://schemas.openxmlformats.org/drawingml/2006/table">
            <a:tbl>
              <a:tblPr/>
              <a:tblGrid>
                <a:gridCol w="461283"/>
                <a:gridCol w="5125130"/>
                <a:gridCol w="5125130"/>
              </a:tblGrid>
              <a:tr h="543089">
                <a:tc>
                  <a:txBody>
                    <a:bodyPr/>
                    <a:lstStyle>
                      <a:lvl1pPr marL="20638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S.No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&amp;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08580">
                <a:tc>
                  <a:txBody>
                    <a:bodyPr/>
                    <a:lstStyle>
                      <a:lvl1pPr marL="201613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16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0638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AFF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setdefault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method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item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specified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key.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If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does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exist,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insert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specified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value.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(name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“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teena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",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country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"India")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y=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x.setdefault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('age',39)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print(y)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OUTPUT-&gt;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39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6072">
                <a:tc>
                  <a:txBody>
                    <a:bodyPr/>
                    <a:lstStyle>
                      <a:lvl1pPr marL="201613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16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0638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AFF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– returns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having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maximum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Tv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{'a':100,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'b':1292,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'c'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88}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Keymax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max(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Tv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key=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Tv.get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print(</a:t>
                      </a:r>
                      <a:r>
                        <a:rPr kumimoji="0" lang="en-US" alt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Keymax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OUTPUT-&gt;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</a:t>
                      </a: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435">
                <a:tc>
                  <a:txBody>
                    <a:bodyPr/>
                    <a:lstStyle>
                      <a:lvl1pPr marL="201613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16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0638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min()-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returns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having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minimum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6864">
                <a:tc>
                  <a:txBody>
                    <a:bodyPr/>
                    <a:lstStyle>
                      <a:lvl1pPr marL="201613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1613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0638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sorted-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sort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key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value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OUTPUT-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&gt;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[('b',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100),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('c',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88),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('a',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12)]</a:t>
                      </a: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dict1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{'b':100,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'a':12,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'c'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88}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y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=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sorted(dict1.items(), reverse=True)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print(y)</a:t>
                      </a:r>
                    </a:p>
                    <a:p>
                      <a:pPr marL="2063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0" marR="0" marT="0" marB="0" horzOverflow="overflow">
                    <a:lnL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4" cap="flat" cmpd="sng" algn="ctr">
                      <a:solidFill>
                        <a:srgbClr val="46AAC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3738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US" altLang="en-US" b="1" i="0" u="sng" strike="noStrike" cap="none" normalizeH="0" baseline="0" dirty="0" err="1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len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( 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 :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838200" y="1616614"/>
            <a:ext cx="10036630" cy="344709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This function returns the length of Dictionary means, it returns the total number of Key-Value pairs present in the dictionary.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-apple-system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for example:</a:t>
            </a: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 = {1 : "One", 2 : "Two", 3 : "Three"}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{'A' : "Apple", 'B' : "Bat", 'C' : "Cat", 'D' : "Doll"}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print("Length of dictionary A is :",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len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(A))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print("Length of dictionary B is :",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len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(B))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b="1" dirty="0">
              <a:solidFill>
                <a:srgbClr val="3A3A3A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Length of dictionary A is : 3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Length of dictionary B is : 4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86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clear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( 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 :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40229" y="1436528"/>
            <a:ext cx="10722428" cy="392415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This function simply removes all items from the dictionary. for example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 = {1 : "One", 2 : "Two", 3 : "Three"}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{'A' : "Apple", 'B' : "Bat", 'C' : "Cat", 'D' : "Doll"}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A.clear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print("Length of dictionary A is :",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len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(A))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print("Length of dictionary B is :", 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len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(B))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b="1" dirty="0">
              <a:solidFill>
                <a:srgbClr val="3A3A3A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Length of dictionary A is : 0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Length of dictionary B is : 4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050" dirty="0">
              <a:latin typeface="Arial" panose="020B0604020202020204" pitchFamily="34" charset="0"/>
            </a:endParaRPr>
          </a:p>
          <a:p>
            <a:pPr lvl="0"/>
            <a:r>
              <a:rPr lang="en-US" b="1" u="sng" dirty="0" smtClean="0">
                <a:solidFill>
                  <a:srgbClr val="FFC000"/>
                </a:solidFill>
              </a:rPr>
              <a:t>NOTE </a:t>
            </a:r>
            <a:r>
              <a:rPr lang="en-US" b="1" u="sng" dirty="0">
                <a:solidFill>
                  <a:srgbClr val="FFC000"/>
                </a:solidFill>
              </a:rPr>
              <a:t>: This function only remove element/items from the dictionary. It does not delete the dictionary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9662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get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( 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 :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55320" y="1202758"/>
            <a:ext cx="10343606" cy="533222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This function simply return the value of the required Key. for example</a:t>
            </a:r>
          </a:p>
          <a:p>
            <a:pPr lvl="0"/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 = {1 : "One", 2 : "Two", 3 : "Three"}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{'A' : "Apple", 'B' : "Bat", 'C' : "Cat", 'D' : "Doll"}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A.get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(2))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B.get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('C'))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A.get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(4)) #This key is not available in dictionary A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so return NONE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00B0F0"/>
                </a:solidFill>
                <a:effectLst/>
                <a:latin typeface="inherit"/>
              </a:rPr>
              <a:t>A.get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00B0F0"/>
                </a:solidFill>
                <a:effectLst/>
                <a:latin typeface="inherit"/>
              </a:rPr>
              <a:t>(4),"Key Not Found") 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#We can specify our message to display if key not found </a:t>
            </a:r>
          </a:p>
          <a:p>
            <a:pPr lvl="0"/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 </a:t>
            </a:r>
          </a:p>
          <a:p>
            <a:pPr lvl="0"/>
            <a:r>
              <a:rPr lang="en-US" altLang="en-US" b="1" dirty="0" smtClean="0">
                <a:solidFill>
                  <a:srgbClr val="3A3A3A"/>
                </a:solidFill>
                <a:latin typeface="inherit"/>
              </a:rPr>
              <a:t>T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wo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Cat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None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Key Not Found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lvl="0"/>
            <a:endParaRPr lang="en-US" altLang="en-US" sz="1050" dirty="0"/>
          </a:p>
          <a:p>
            <a:pPr lvl="0"/>
            <a:endParaRPr lang="en-US" sz="2800" b="1" dirty="0" smtClean="0"/>
          </a:p>
          <a:p>
            <a:pPr lvl="0"/>
            <a:r>
              <a:rPr lang="en-US" sz="2800" b="1" dirty="0" smtClean="0">
                <a:solidFill>
                  <a:srgbClr val="FFC000"/>
                </a:solidFill>
              </a:rPr>
              <a:t>NOTE</a:t>
            </a:r>
            <a:r>
              <a:rPr lang="en-US" sz="2800" b="1" dirty="0">
                <a:solidFill>
                  <a:srgbClr val="FFC000"/>
                </a:solidFill>
              </a:rPr>
              <a:t>: If key is not available in dictionary then this method will return None or customized message as shown above</a:t>
            </a:r>
            <a:endParaRPr lang="en-US" altLang="en-US" sz="2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65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items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( 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 :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370858"/>
            <a:ext cx="10343606" cy="332398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This function returns all the key value pair of dictionary in the form of list of tuples. for example</a:t>
            </a:r>
          </a:p>
          <a:p>
            <a:pPr lvl="0"/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 = {1 : "One", 2 : "Two", 3 : "Three"}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{'A' : "Apple", 'B' : "Bat", 'C' : "Cat", 'D' : "Doll"}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A.items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())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B.items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()) </a:t>
            </a:r>
          </a:p>
          <a:p>
            <a:pPr lvl="0"/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lvl="0"/>
            <a:endParaRPr lang="en-US" altLang="en-US" b="1" dirty="0">
              <a:solidFill>
                <a:srgbClr val="3A3A3A"/>
              </a:solidFill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 </a:t>
            </a:r>
          </a:p>
          <a:p>
            <a:pPr lvl="0"/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dict_items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([(1, 'One'), (2, 'Two'), (3, 'Three')]) </a:t>
            </a:r>
          </a:p>
          <a:p>
            <a:pPr lvl="0"/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dict_items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([('A', 'Apple'), ('B', 'Bat'), ('C', 'Cat'), ('D', 'Doll')])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2795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keys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( 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 :</a:t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647860"/>
            <a:ext cx="10343606" cy="276998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This function return all the keys of dictionary in the form of List. for example :</a:t>
            </a:r>
          </a:p>
          <a:p>
            <a:pPr lvl="0"/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 = {1 : "One", 2 : "Two", 3 : "Three"}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{'A' : "Apple", 'B' : "Bat", 'C' : "Cat", 'D' : "Doll"}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A.keys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())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B.keys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()) </a:t>
            </a:r>
          </a:p>
          <a:p>
            <a:pPr lvl="0"/>
            <a:endParaRPr lang="en-US" altLang="en-US" b="1" dirty="0">
              <a:solidFill>
                <a:srgbClr val="3A3A3A"/>
              </a:solidFill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OUTPUT: </a:t>
            </a:r>
          </a:p>
          <a:p>
            <a:pPr lvl="0"/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dict_keys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([1, 2, 3]) </a:t>
            </a:r>
          </a:p>
          <a:p>
            <a:pPr lvl="0"/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dict_keys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(['A', 'B', 'C', 'D'])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7014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values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( 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: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509363"/>
            <a:ext cx="10343606" cy="30469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This function return all the values of dictionary in the form of List. for example :</a:t>
            </a:r>
          </a:p>
          <a:p>
            <a:pPr lvl="0"/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 = {1 : "One", 2 : "Two", 3 : "Three"}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{'A' : "Apple", 'B' : "Bat", 'C' : "Cat", 'D' : "Doll"}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A.values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())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B.values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()) </a:t>
            </a:r>
          </a:p>
          <a:p>
            <a:pPr lvl="0"/>
            <a:endParaRPr lang="en-US" altLang="en-US" b="1" dirty="0" smtClean="0">
              <a:solidFill>
                <a:srgbClr val="3A3A3A"/>
              </a:solidFill>
              <a:latin typeface="inherit"/>
            </a:endParaRPr>
          </a:p>
          <a:p>
            <a:pPr lvl="0"/>
            <a:endParaRPr lang="en-US" altLang="en-US" b="1" dirty="0">
              <a:solidFill>
                <a:srgbClr val="3A3A3A"/>
              </a:solidFill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OUTPUT: </a:t>
            </a:r>
          </a:p>
          <a:p>
            <a:pPr lvl="0"/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dict_values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(['One', 'Two', 'Three']) </a:t>
            </a:r>
          </a:p>
          <a:p>
            <a:pPr lvl="0"/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dict_values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(['Apple', 'Bat', 'Cat', 'Doll'])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81856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update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( 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: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294999"/>
            <a:ext cx="10343606" cy="41549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This function merge the key value air of two dictionary into one. In simple words it simply join/merge the two dictionary. It merge the keys and values of one dictionary into other and overwrites the values of the same key.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 for example:</a:t>
            </a:r>
          </a:p>
          <a:p>
            <a:pPr lvl="0"/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 = {1 : "One", 2 : "Two", 3 : "Three"}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{1: 'Amit', 2: 'Sunil', 5: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Lata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6: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Suman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7: 'Ravi'}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A.update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(B)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print(A)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{1: 'Amit', 2: 'Sunil', 3: 'Three', 5: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Lata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6: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Suman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7: 'Ravi'}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#It over writes the values of same keys and add the values of different keys</a:t>
            </a:r>
            <a:b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</a:b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﻿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2026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n-US" altLang="en-US" b="1" i="0" u="sng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pop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( )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CF2E2E"/>
                </a:solidFill>
                <a:effectLst/>
                <a:latin typeface="-apple-system"/>
              </a:rPr>
              <a:t>: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/>
            </a:r>
            <a:b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</a:br>
            <a:endParaRPr lang="en-US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38200" y="1262684"/>
            <a:ext cx="10343606" cy="498598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-apple-system"/>
              </a:rPr>
              <a:t>This function not only delete the element of required key but also return the deleted value.</a:t>
            </a:r>
            <a:endParaRPr kumimoji="0" lang="en-US" altLang="en-US" b="1" i="0" u="none" strike="noStrike" cap="none" normalizeH="0" baseline="0" dirty="0" smtClean="0">
              <a:ln>
                <a:noFill/>
              </a:ln>
              <a:solidFill>
                <a:srgbClr val="3A3A3A"/>
              </a:solidFill>
              <a:effectLst/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{1: 'Amit', 2: 'Sunil', 5: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Lata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6: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Suman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7: 'Ravi'}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a=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B.pop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(2) #It returns the element of Key - 2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print(a)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print(B) </a:t>
            </a:r>
          </a:p>
          <a:p>
            <a:pPr lvl="0"/>
            <a:endParaRPr lang="en-US" altLang="en-US" b="1" dirty="0">
              <a:solidFill>
                <a:srgbClr val="3A3A3A"/>
              </a:solidFill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 </a:t>
            </a:r>
          </a:p>
          <a:p>
            <a:pPr lvl="0"/>
            <a:endParaRPr lang="en-US" altLang="en-US" b="1" dirty="0">
              <a:solidFill>
                <a:srgbClr val="3A3A3A"/>
              </a:solidFill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Sunil {1: 'Amit', 5: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Lata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6: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Suman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7: 'Ravi'}</a:t>
            </a:r>
            <a:r>
              <a:rPr kumimoji="0" lang="en-US" altLang="en-US" b="0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 _________________________________________________________________________________</a:t>
            </a:r>
          </a:p>
          <a:p>
            <a:pPr lvl="0"/>
            <a:endParaRPr lang="en-US" altLang="en-US" dirty="0">
              <a:solidFill>
                <a:srgbClr val="3A3A3A"/>
              </a:solidFill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 = {1: 'Amit', 2: 'Sunil', 5: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Lata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6: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Suman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7: 'Ravi'}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a=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B.pop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(6) #It returns the element of Key - 6 print(a) </a:t>
            </a: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print(B) </a:t>
            </a:r>
          </a:p>
          <a:p>
            <a:pPr lvl="0"/>
            <a:endParaRPr lang="en-US" altLang="en-US" b="1" dirty="0">
              <a:solidFill>
                <a:srgbClr val="3A3A3A"/>
              </a:solidFill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OUTPUT </a:t>
            </a:r>
          </a:p>
          <a:p>
            <a:pPr lvl="0"/>
            <a:endParaRPr lang="en-US" altLang="en-US" b="1" dirty="0">
              <a:solidFill>
                <a:srgbClr val="3A3A3A"/>
              </a:solidFill>
              <a:latin typeface="inherit"/>
            </a:endParaRPr>
          </a:p>
          <a:p>
            <a:pPr lvl="0"/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Suman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 {1: 'Amit', 2: 'Sunil', 5: '</a:t>
            </a:r>
            <a:r>
              <a:rPr kumimoji="0" lang="en-US" altLang="en-US" b="1" i="0" u="none" strike="noStrike" cap="none" normalizeH="0" baseline="0" dirty="0" err="1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Lata</a:t>
            </a:r>
            <a:r>
              <a:rPr kumimoji="0" lang="en-US" altLang="en-US" b="1" i="0" u="none" strike="noStrike" cap="none" normalizeH="0" baseline="0" dirty="0" smtClean="0">
                <a:ln>
                  <a:noFill/>
                </a:ln>
                <a:solidFill>
                  <a:srgbClr val="3A3A3A"/>
                </a:solidFill>
                <a:effectLst/>
                <a:latin typeface="inherit"/>
              </a:rPr>
              <a:t>', 7: 'Ravi'}</a:t>
            </a:r>
            <a:r>
              <a:rPr kumimoji="0" lang="en-US" altLang="en-US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6413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975</Words>
  <Application>Microsoft Office PowerPoint</Application>
  <PresentationFormat>Widescreen</PresentationFormat>
  <Paragraphs>129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-apple-system</vt:lpstr>
      <vt:lpstr>Arial</vt:lpstr>
      <vt:lpstr>Calibri</vt:lpstr>
      <vt:lpstr>Calibri Light</vt:lpstr>
      <vt:lpstr>inherit</vt:lpstr>
      <vt:lpstr>Times New Roman</vt:lpstr>
      <vt:lpstr>Office Theme</vt:lpstr>
      <vt:lpstr>Dictionary Methods/Functions</vt:lpstr>
      <vt:lpstr>len( ) : </vt:lpstr>
      <vt:lpstr>clear( ) : </vt:lpstr>
      <vt:lpstr>get( ) : </vt:lpstr>
      <vt:lpstr>items( ) : </vt:lpstr>
      <vt:lpstr>keys( ) : </vt:lpstr>
      <vt:lpstr>values( ): </vt:lpstr>
      <vt:lpstr>update( ): </vt:lpstr>
      <vt:lpstr>pop( ):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Dictionary Methods/Functions</dc:title>
  <dc:creator>user</dc:creator>
  <cp:lastModifiedBy>user</cp:lastModifiedBy>
  <cp:revision>6</cp:revision>
  <dcterms:created xsi:type="dcterms:W3CDTF">2021-01-01T18:17:16Z</dcterms:created>
  <dcterms:modified xsi:type="dcterms:W3CDTF">2021-02-02T08:26:01Z</dcterms:modified>
</cp:coreProperties>
</file>