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71" r:id="rId4"/>
    <p:sldId id="258" r:id="rId5"/>
    <p:sldId id="259" r:id="rId6"/>
    <p:sldId id="260" r:id="rId7"/>
    <p:sldId id="269" r:id="rId8"/>
    <p:sldId id="263" r:id="rId9"/>
    <p:sldId id="261" r:id="rId10"/>
    <p:sldId id="270" r:id="rId11"/>
    <p:sldId id="285" r:id="rId12"/>
    <p:sldId id="262" r:id="rId13"/>
    <p:sldId id="272" r:id="rId14"/>
    <p:sldId id="264" r:id="rId15"/>
    <p:sldId id="265" r:id="rId16"/>
    <p:sldId id="281" r:id="rId17"/>
    <p:sldId id="266" r:id="rId18"/>
    <p:sldId id="268" r:id="rId19"/>
    <p:sldId id="273" r:id="rId20"/>
    <p:sldId id="274" r:id="rId21"/>
    <p:sldId id="275" r:id="rId22"/>
    <p:sldId id="279" r:id="rId23"/>
    <p:sldId id="283" r:id="rId24"/>
    <p:sldId id="282" r:id="rId25"/>
    <p:sldId id="284" r:id="rId26"/>
    <p:sldId id="276" r:id="rId27"/>
    <p:sldId id="277" r:id="rId28"/>
    <p:sldId id="278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BE382-24D8-466D-9D18-228C6753B2D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52F93-CF22-46A6-8C31-BD08AC0A8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0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756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926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954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121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174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010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147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695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045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2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9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9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16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05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2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8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3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05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9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5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223881-B33E-41CD-8ED5-6611166D45F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A75D08-C752-4F4B-A1F1-3DDFFFF1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169" y="2709331"/>
            <a:ext cx="6815669" cy="1515533"/>
          </a:xfrm>
        </p:spPr>
        <p:txBody>
          <a:bodyPr/>
          <a:lstStyle/>
          <a:p>
            <a:r>
              <a:rPr lang="en-US" dirty="0" smtClean="0"/>
              <a:t>Online Access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Computer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2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bject 3"/>
          <p:cNvSpPr txBox="1">
            <a:spLocks noChangeArrowheads="1"/>
          </p:cNvSpPr>
          <p:nvPr/>
        </p:nvSpPr>
        <p:spPr bwMode="auto">
          <a:xfrm>
            <a:off x="1590411" y="948278"/>
            <a:ext cx="8913673" cy="521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Ways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prevent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from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computer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worms</a:t>
            </a:r>
            <a:endParaRPr lang="en-US" altLang="en-US" sz="3200" dirty="0"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ts val="589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Since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software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vulnerabilities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are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major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infection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vectors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for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computer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worms,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be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sure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that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computer’s  operating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system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and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applications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are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up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date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with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the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latest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versions.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ts val="589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endParaRPr lang="en-US" altLang="en-US" sz="2448" dirty="0">
              <a:solidFill>
                <a:srgbClr val="00A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589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Install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these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updates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as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soon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as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they’re available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because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updates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often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include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patches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for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security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flaws.</a:t>
            </a:r>
          </a:p>
          <a:p>
            <a:pPr algn="just">
              <a:lnSpc>
                <a:spcPct val="80000"/>
              </a:lnSpc>
              <a:spcBef>
                <a:spcPts val="589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endParaRPr lang="en-US" altLang="en-US" sz="2448" dirty="0">
              <a:cs typeface="Calibri" panose="020F0502020204030204" pitchFamily="34" charset="0"/>
            </a:endParaRPr>
          </a:p>
          <a:p>
            <a:pPr algn="just">
              <a:lnSpc>
                <a:spcPts val="2347"/>
              </a:lnSpc>
              <a:spcBef>
                <a:spcPts val="567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Phishing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is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another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popular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way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for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hackers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spread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worms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Always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be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extra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cautious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when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opening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unsolicited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emails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,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especially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those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from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unknown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senders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that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contain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attachments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or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dubious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links</a:t>
            </a:r>
            <a:r>
              <a:rPr lang="en-US" altLang="en-US" sz="2448" dirty="0" smtClean="0">
                <a:solidFill>
                  <a:srgbClr val="00AF50"/>
                </a:solidFill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ts val="2347"/>
              </a:lnSpc>
              <a:spcBef>
                <a:spcPts val="567"/>
              </a:spcBef>
              <a:buClr>
                <a:srgbClr val="00AF50"/>
              </a:buClr>
            </a:pPr>
            <a:endParaRPr lang="en-US" altLang="en-US" sz="2448" dirty="0"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ts val="612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Be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sure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invest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in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a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strong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internet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security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48" dirty="0">
                <a:solidFill>
                  <a:srgbClr val="FF0000"/>
                </a:solidFill>
                <a:cs typeface="Calibri" panose="020F0502020204030204" pitchFamily="34" charset="0"/>
              </a:rPr>
              <a:t>software</a:t>
            </a:r>
            <a:r>
              <a:rPr lang="en-US" altLang="en-US" sz="244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solution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that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can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help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block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computer</a:t>
            </a:r>
            <a:r>
              <a:rPr lang="en-US" altLang="en-US" sz="2448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48" dirty="0">
                <a:solidFill>
                  <a:srgbClr val="00AF50"/>
                </a:solidFill>
                <a:cs typeface="Calibri" panose="020F0502020204030204" pitchFamily="34" charset="0"/>
              </a:rPr>
              <a:t>worms.</a:t>
            </a:r>
            <a:endParaRPr lang="en-US" altLang="en-US" sz="2448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023258" y="1168940"/>
            <a:ext cx="10254342" cy="4920343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Question: What </a:t>
            </a:r>
            <a:r>
              <a:rPr lang="en-US" sz="3200" dirty="0">
                <a:solidFill>
                  <a:srgbClr val="FF0000"/>
                </a:solidFill>
              </a:rPr>
              <a:t>is Worm ? How is it removed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Answer</a:t>
            </a:r>
            <a:r>
              <a:rPr lang="en-US" sz="3200" b="1" dirty="0">
                <a:solidFill>
                  <a:srgbClr val="00B050"/>
                </a:solidFill>
              </a:rPr>
              <a:t>:</a:t>
            </a:r>
            <a:r>
              <a:rPr lang="en-US" sz="3200" dirty="0">
                <a:solidFill>
                  <a:srgbClr val="00B050"/>
                </a:solidFill>
              </a:rPr>
              <a:t/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50"/>
                </a:solidFill>
              </a:rPr>
              <a:t>A worm is a self-replicating computer program. It uses a network to send copies of itself to other computers on the network and it may do so without any user intervention.</a:t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50"/>
                </a:solidFill>
              </a:rPr>
              <a:t>Most of </a:t>
            </a:r>
            <a:r>
              <a:rPr lang="en-US" sz="3200" dirty="0" smtClean="0">
                <a:solidFill>
                  <a:srgbClr val="00B050"/>
                </a:solidFill>
              </a:rPr>
              <a:t>the </a:t>
            </a:r>
            <a:r>
              <a:rPr lang="en-US" sz="3200" dirty="0">
                <a:solidFill>
                  <a:srgbClr val="00B050"/>
                </a:solidFill>
              </a:rPr>
              <a:t>common anti-virus (anti-worm) remove worm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Question 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Differentiate </a:t>
            </a:r>
            <a:r>
              <a:rPr lang="en-US" sz="3200" dirty="0">
                <a:solidFill>
                  <a:srgbClr val="FF0000"/>
                </a:solidFill>
              </a:rPr>
              <a:t>between WORM and VIRUS in Computer terminology.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Answer</a:t>
            </a:r>
            <a:r>
              <a:rPr lang="en-US" sz="3200" b="1" dirty="0">
                <a:solidFill>
                  <a:srgbClr val="00B050"/>
                </a:solidFill>
              </a:rPr>
              <a:t>:</a:t>
            </a:r>
            <a:r>
              <a:rPr lang="en-US" sz="3200" dirty="0">
                <a:solidFill>
                  <a:srgbClr val="00B050"/>
                </a:solidFill>
              </a:rPr>
              <a:t/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50"/>
                </a:solidFill>
              </a:rPr>
              <a:t>VIRUS directly effects the system by corrupting the useful data. A computer virus attaches itself to a program or file enabling it to spread from one computer to another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/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50"/>
                </a:solidFill>
              </a:rPr>
              <a:t>A worm is similar to a virus by design and is considered to be sub class of a virus. </a:t>
            </a:r>
            <a:r>
              <a:rPr lang="en-US" sz="3200" dirty="0" smtClean="0">
                <a:solidFill>
                  <a:srgbClr val="00B050"/>
                </a:solidFill>
              </a:rPr>
              <a:t>Worm </a:t>
            </a:r>
            <a:r>
              <a:rPr lang="en-US" sz="3200" dirty="0">
                <a:solidFill>
                  <a:srgbClr val="00B050"/>
                </a:solidFill>
              </a:rPr>
              <a:t>spread from computer to computer, but unlike a virus, it has the capability to travel without any human action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8437" name="object 6"/>
          <p:cNvSpPr>
            <a:spLocks noChangeArrowheads="1"/>
          </p:cNvSpPr>
          <p:nvPr/>
        </p:nvSpPr>
        <p:spPr bwMode="auto">
          <a:xfrm>
            <a:off x="2286960" y="6138227"/>
            <a:ext cx="7566257" cy="9788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32"/>
          </a:p>
        </p:txBody>
      </p:sp>
      <p:sp>
        <p:nvSpPr>
          <p:cNvPr id="18438" name="object 8"/>
          <p:cNvSpPr>
            <a:spLocks/>
          </p:cNvSpPr>
          <p:nvPr/>
        </p:nvSpPr>
        <p:spPr bwMode="auto">
          <a:xfrm>
            <a:off x="9804272" y="6162700"/>
            <a:ext cx="48945" cy="24472"/>
          </a:xfrm>
          <a:custGeom>
            <a:avLst/>
            <a:gdLst>
              <a:gd name="T0" fmla="*/ 0 w 54609"/>
              <a:gd name="T1" fmla="*/ 25254 h 27304"/>
              <a:gd name="T2" fmla="*/ 25501 w 54609"/>
              <a:gd name="T3" fmla="*/ 25254 h 27304"/>
              <a:gd name="T4" fmla="*/ 38341 w 54609"/>
              <a:gd name="T5" fmla="*/ 21816 h 27304"/>
              <a:gd name="T6" fmla="*/ 47528 w 54609"/>
              <a:gd name="T7" fmla="*/ 12763 h 27304"/>
              <a:gd name="T8" fmla="*/ 51146 w 54609"/>
              <a:gd name="T9" fmla="*/ 0 h 27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609" h="27304">
                <a:moveTo>
                  <a:pt x="0" y="26773"/>
                </a:moveTo>
                <a:lnTo>
                  <a:pt x="27035" y="26773"/>
                </a:lnTo>
                <a:lnTo>
                  <a:pt x="40646" y="23126"/>
                </a:lnTo>
                <a:lnTo>
                  <a:pt x="50385" y="13530"/>
                </a:lnTo>
                <a:lnTo>
                  <a:pt x="54221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32"/>
          </a:p>
        </p:txBody>
      </p:sp>
      <p:sp>
        <p:nvSpPr>
          <p:cNvPr id="18439" name="object 9"/>
          <p:cNvSpPr>
            <a:spLocks/>
          </p:cNvSpPr>
          <p:nvPr/>
        </p:nvSpPr>
        <p:spPr bwMode="auto">
          <a:xfrm>
            <a:off x="9804272" y="6162700"/>
            <a:ext cx="24473" cy="24472"/>
          </a:xfrm>
          <a:custGeom>
            <a:avLst/>
            <a:gdLst>
              <a:gd name="T0" fmla="*/ 25621 w 27304"/>
              <a:gd name="T1" fmla="*/ 25617 h 27304"/>
              <a:gd name="T2" fmla="*/ 25621 w 27304"/>
              <a:gd name="T3" fmla="*/ 0 h 27304"/>
              <a:gd name="T4" fmla="*/ 25621 w 27304"/>
              <a:gd name="T5" fmla="*/ 7088 h 27304"/>
              <a:gd name="T6" fmla="*/ 19870 w 27304"/>
              <a:gd name="T7" fmla="*/ 12813 h 27304"/>
              <a:gd name="T8" fmla="*/ 12825 w 27304"/>
              <a:gd name="T9" fmla="*/ 12813 h 27304"/>
              <a:gd name="T10" fmla="*/ 5750 w 27304"/>
              <a:gd name="T11" fmla="*/ 12813 h 27304"/>
              <a:gd name="T12" fmla="*/ 0 w 27304"/>
              <a:gd name="T13" fmla="*/ 7088 h 27304"/>
              <a:gd name="T14" fmla="*/ 0 w 27304"/>
              <a:gd name="T15" fmla="*/ 0 h 273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4" h="27304">
                <a:moveTo>
                  <a:pt x="27157" y="27157"/>
                </a:moveTo>
                <a:lnTo>
                  <a:pt x="27157" y="0"/>
                </a:lnTo>
                <a:lnTo>
                  <a:pt x="27157" y="7513"/>
                </a:lnTo>
                <a:lnTo>
                  <a:pt x="21061" y="13584"/>
                </a:lnTo>
                <a:lnTo>
                  <a:pt x="13594" y="13584"/>
                </a:lnTo>
                <a:lnTo>
                  <a:pt x="6095" y="13584"/>
                </a:lnTo>
                <a:lnTo>
                  <a:pt x="0" y="7513"/>
                </a:lnTo>
                <a:lnTo>
                  <a:pt x="0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32"/>
          </a:p>
        </p:txBody>
      </p:sp>
      <p:sp>
        <p:nvSpPr>
          <p:cNvPr id="18440" name="object 10"/>
          <p:cNvSpPr>
            <a:spLocks/>
          </p:cNvSpPr>
          <p:nvPr/>
        </p:nvSpPr>
        <p:spPr bwMode="auto">
          <a:xfrm>
            <a:off x="2262488" y="6198688"/>
            <a:ext cx="48945" cy="37428"/>
          </a:xfrm>
          <a:custGeom>
            <a:avLst/>
            <a:gdLst>
              <a:gd name="T0" fmla="*/ 25575 w 54609"/>
              <a:gd name="T1" fmla="*/ 40730 h 41275"/>
              <a:gd name="T2" fmla="*/ 25575 w 54609"/>
              <a:gd name="T3" fmla="*/ 13572 h 41275"/>
              <a:gd name="T4" fmla="*/ 25575 w 54609"/>
              <a:gd name="T5" fmla="*/ 6083 h 41275"/>
              <a:gd name="T6" fmla="*/ 31314 w 54609"/>
              <a:gd name="T7" fmla="*/ 0 h 41275"/>
              <a:gd name="T8" fmla="*/ 38390 w 54609"/>
              <a:gd name="T9" fmla="*/ 0 h 41275"/>
              <a:gd name="T10" fmla="*/ 45466 w 54609"/>
              <a:gd name="T11" fmla="*/ 0 h 41275"/>
              <a:gd name="T12" fmla="*/ 51196 w 54609"/>
              <a:gd name="T13" fmla="*/ 6083 h 41275"/>
              <a:gd name="T14" fmla="*/ 51196 w 54609"/>
              <a:gd name="T15" fmla="*/ 13572 h 41275"/>
              <a:gd name="T16" fmla="*/ 47752 w 54609"/>
              <a:gd name="T17" fmla="*/ 27189 h 41275"/>
              <a:gd name="T18" fmla="*/ 38692 w 54609"/>
              <a:gd name="T19" fmla="*/ 36915 h 41275"/>
              <a:gd name="T20" fmla="*/ 25921 w 54609"/>
              <a:gd name="T21" fmla="*/ 40728 h 41275"/>
              <a:gd name="T22" fmla="*/ 12933 w 54609"/>
              <a:gd name="T23" fmla="*/ 37121 h 41275"/>
              <a:gd name="T24" fmla="*/ 3692 w 54609"/>
              <a:gd name="T25" fmla="*/ 27617 h 41275"/>
              <a:gd name="T26" fmla="*/ 0 w 54609"/>
              <a:gd name="T27" fmla="*/ 14201 h 412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4609" h="41275">
                <a:moveTo>
                  <a:pt x="27113" y="40730"/>
                </a:moveTo>
                <a:lnTo>
                  <a:pt x="27113" y="13572"/>
                </a:lnTo>
                <a:lnTo>
                  <a:pt x="27113" y="6083"/>
                </a:lnTo>
                <a:lnTo>
                  <a:pt x="33197" y="0"/>
                </a:lnTo>
                <a:lnTo>
                  <a:pt x="40698" y="0"/>
                </a:lnTo>
                <a:lnTo>
                  <a:pt x="48200" y="0"/>
                </a:lnTo>
                <a:lnTo>
                  <a:pt x="54274" y="6083"/>
                </a:lnTo>
                <a:lnTo>
                  <a:pt x="54274" y="13572"/>
                </a:lnTo>
                <a:lnTo>
                  <a:pt x="50623" y="27189"/>
                </a:lnTo>
                <a:lnTo>
                  <a:pt x="41018" y="36915"/>
                </a:lnTo>
                <a:lnTo>
                  <a:pt x="27479" y="40728"/>
                </a:lnTo>
                <a:lnTo>
                  <a:pt x="13711" y="37121"/>
                </a:lnTo>
                <a:lnTo>
                  <a:pt x="3913" y="27617"/>
                </a:lnTo>
                <a:lnTo>
                  <a:pt x="0" y="1420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32"/>
          </a:p>
        </p:txBody>
      </p:sp>
      <p:sp>
        <p:nvSpPr>
          <p:cNvPr id="18441" name="object 11"/>
          <p:cNvSpPr>
            <a:spLocks/>
          </p:cNvSpPr>
          <p:nvPr/>
        </p:nvSpPr>
        <p:spPr bwMode="auto">
          <a:xfrm>
            <a:off x="2311432" y="6211644"/>
            <a:ext cx="0" cy="270635"/>
          </a:xfrm>
          <a:custGeom>
            <a:avLst/>
            <a:gdLst>
              <a:gd name="T0" fmla="*/ 0 h 299084"/>
              <a:gd name="T1" fmla="*/ 295468 h 29908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99084">
                <a:moveTo>
                  <a:pt x="0" y="0"/>
                </a:moveTo>
                <a:lnTo>
                  <a:pt x="0" y="29862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32"/>
          </a:p>
        </p:txBody>
      </p:sp>
    </p:spTree>
    <p:extLst>
      <p:ext uri="{BB962C8B-B14F-4D97-AF65-F5344CB8AC3E}">
        <p14:creationId xmlns:p14="http://schemas.microsoft.com/office/powerpoint/2010/main" val="317233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TROJANS or TROJAN HORSES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4857"/>
            <a:ext cx="9601196" cy="3481011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Trojans neither replicate nor copy itself , but cause damage or compromises the security of the computer.</a:t>
            </a:r>
          </a:p>
          <a:p>
            <a:r>
              <a:rPr lang="en-US" sz="3200" dirty="0" smtClean="0"/>
              <a:t>Trojans are used to capture logins and passwords(</a:t>
            </a:r>
            <a:r>
              <a:rPr lang="en-US" sz="3200" dirty="0" err="1" smtClean="0"/>
              <a:t>keylogger</a:t>
            </a:r>
            <a:r>
              <a:rPr lang="en-US" sz="3200" dirty="0" smtClean="0"/>
              <a:t>).</a:t>
            </a:r>
          </a:p>
          <a:p>
            <a:r>
              <a:rPr lang="en-US" sz="3200" dirty="0"/>
              <a:t>Trojans </a:t>
            </a:r>
            <a:r>
              <a:rPr lang="en-US" sz="3200" dirty="0" smtClean="0"/>
              <a:t>mainly </a:t>
            </a:r>
            <a:r>
              <a:rPr lang="en-US" sz="3200" dirty="0"/>
              <a:t>spread through user interaction such as opening an email attachment or downloading and running a file from the Internet.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883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95400" y="1230087"/>
            <a:ext cx="9829799" cy="4722438"/>
          </a:xfrm>
        </p:spPr>
        <p:txBody>
          <a:bodyPr rtlCol="0">
            <a:noAutofit/>
          </a:bodyPr>
          <a:lstStyle/>
          <a:p>
            <a:pPr marL="0" indent="0" defTabSz="727272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Ways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prevent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from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Trojan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Horse</a:t>
            </a:r>
          </a:p>
          <a:p>
            <a:pPr marL="0" indent="0" defTabSz="727272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16" indent="-181818" defTabSz="727272">
              <a:lnSpc>
                <a:spcPts val="2642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FontTx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Never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download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or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install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software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from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source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you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don’t trust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completely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16" indent="-181818" defTabSz="727272">
              <a:lnSpc>
                <a:spcPts val="2642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FontTx/>
              <a:buChar char="•"/>
              <a:defRPr/>
            </a:pPr>
            <a:endParaRPr lang="en-US" altLang="en-US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1516" indent="-181818" defTabSz="727272">
              <a:lnSpc>
                <a:spcPts val="2642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FontTx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Never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open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an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attachment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or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run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program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sent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in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an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email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from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someone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you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don’t know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16" indent="-181818" defTabSz="727272">
              <a:lnSpc>
                <a:spcPts val="2642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FontTx/>
              <a:buChar char="•"/>
              <a:defRPr/>
            </a:pPr>
            <a:endParaRPr lang="en-US" altLang="en-US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1516" indent="-181818" defTabSz="727272">
              <a:lnSpc>
                <a:spcPts val="2642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FontTx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Keep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all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software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on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your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computer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up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to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date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with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latest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patches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16" indent="-181818" defTabSz="727272">
              <a:lnSpc>
                <a:spcPts val="2347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FontTx/>
              <a:buChar char="•"/>
              <a:defRPr/>
            </a:pPr>
            <a:endParaRPr lang="en-US" altLang="en-US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1516" indent="-181818" defTabSz="727272">
              <a:lnSpc>
                <a:spcPts val="2347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FontTx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Make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sure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Trojan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antivirus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is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installed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running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Calibri" panose="020F0502020204030204" pitchFamily="34" charset="0"/>
              </a:rPr>
              <a:t>on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computer</a:t>
            </a:r>
          </a:p>
          <a:p>
            <a:pPr marL="0" indent="0" defTabSz="727272">
              <a:lnSpc>
                <a:spcPts val="2347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None/>
              <a:defRPr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defTabSz="727272">
              <a:lnSpc>
                <a:spcPts val="2347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Question: </a:t>
            </a: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is Trojan Horse 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Answer: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A Trojan Horse is a code hidden in a program, that looks safe but has hidden side effects typically causing loss or theft of data, and possible system harm.</a:t>
            </a:r>
          </a:p>
          <a:p>
            <a:pPr marL="11516" indent="-181818" defTabSz="727272">
              <a:lnSpc>
                <a:spcPts val="2347"/>
              </a:lnSpc>
              <a:spcBef>
                <a:spcPct val="0"/>
              </a:spcBef>
              <a:spcAft>
                <a:spcPts val="0"/>
              </a:spcAft>
              <a:buClr>
                <a:srgbClr val="00AF50"/>
              </a:buClr>
              <a:buFontTx/>
              <a:buChar char="•"/>
              <a:defRPr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object 6"/>
          <p:cNvSpPr>
            <a:spLocks noChangeArrowheads="1"/>
          </p:cNvSpPr>
          <p:nvPr/>
        </p:nvSpPr>
        <p:spPr bwMode="auto">
          <a:xfrm>
            <a:off x="2286960" y="6138227"/>
            <a:ext cx="7566257" cy="9788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32"/>
          </a:p>
        </p:txBody>
      </p:sp>
      <p:sp>
        <p:nvSpPr>
          <p:cNvPr id="18438" name="object 8"/>
          <p:cNvSpPr>
            <a:spLocks/>
          </p:cNvSpPr>
          <p:nvPr/>
        </p:nvSpPr>
        <p:spPr bwMode="auto">
          <a:xfrm>
            <a:off x="9804272" y="6162700"/>
            <a:ext cx="48945" cy="24472"/>
          </a:xfrm>
          <a:custGeom>
            <a:avLst/>
            <a:gdLst>
              <a:gd name="T0" fmla="*/ 0 w 54609"/>
              <a:gd name="T1" fmla="*/ 25254 h 27304"/>
              <a:gd name="T2" fmla="*/ 25501 w 54609"/>
              <a:gd name="T3" fmla="*/ 25254 h 27304"/>
              <a:gd name="T4" fmla="*/ 38341 w 54609"/>
              <a:gd name="T5" fmla="*/ 21816 h 27304"/>
              <a:gd name="T6" fmla="*/ 47528 w 54609"/>
              <a:gd name="T7" fmla="*/ 12763 h 27304"/>
              <a:gd name="T8" fmla="*/ 51146 w 54609"/>
              <a:gd name="T9" fmla="*/ 0 h 27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609" h="27304">
                <a:moveTo>
                  <a:pt x="0" y="26773"/>
                </a:moveTo>
                <a:lnTo>
                  <a:pt x="27035" y="26773"/>
                </a:lnTo>
                <a:lnTo>
                  <a:pt x="40646" y="23126"/>
                </a:lnTo>
                <a:lnTo>
                  <a:pt x="50385" y="13530"/>
                </a:lnTo>
                <a:lnTo>
                  <a:pt x="54221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32"/>
          </a:p>
        </p:txBody>
      </p:sp>
      <p:sp>
        <p:nvSpPr>
          <p:cNvPr id="18439" name="object 9"/>
          <p:cNvSpPr>
            <a:spLocks/>
          </p:cNvSpPr>
          <p:nvPr/>
        </p:nvSpPr>
        <p:spPr bwMode="auto">
          <a:xfrm>
            <a:off x="9804272" y="6162700"/>
            <a:ext cx="24473" cy="24472"/>
          </a:xfrm>
          <a:custGeom>
            <a:avLst/>
            <a:gdLst>
              <a:gd name="T0" fmla="*/ 25621 w 27304"/>
              <a:gd name="T1" fmla="*/ 25617 h 27304"/>
              <a:gd name="T2" fmla="*/ 25621 w 27304"/>
              <a:gd name="T3" fmla="*/ 0 h 27304"/>
              <a:gd name="T4" fmla="*/ 25621 w 27304"/>
              <a:gd name="T5" fmla="*/ 7088 h 27304"/>
              <a:gd name="T6" fmla="*/ 19870 w 27304"/>
              <a:gd name="T7" fmla="*/ 12813 h 27304"/>
              <a:gd name="T8" fmla="*/ 12825 w 27304"/>
              <a:gd name="T9" fmla="*/ 12813 h 27304"/>
              <a:gd name="T10" fmla="*/ 5750 w 27304"/>
              <a:gd name="T11" fmla="*/ 12813 h 27304"/>
              <a:gd name="T12" fmla="*/ 0 w 27304"/>
              <a:gd name="T13" fmla="*/ 7088 h 27304"/>
              <a:gd name="T14" fmla="*/ 0 w 27304"/>
              <a:gd name="T15" fmla="*/ 0 h 273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4" h="27304">
                <a:moveTo>
                  <a:pt x="27157" y="27157"/>
                </a:moveTo>
                <a:lnTo>
                  <a:pt x="27157" y="0"/>
                </a:lnTo>
                <a:lnTo>
                  <a:pt x="27157" y="7513"/>
                </a:lnTo>
                <a:lnTo>
                  <a:pt x="21061" y="13584"/>
                </a:lnTo>
                <a:lnTo>
                  <a:pt x="13594" y="13584"/>
                </a:lnTo>
                <a:lnTo>
                  <a:pt x="6095" y="13584"/>
                </a:lnTo>
                <a:lnTo>
                  <a:pt x="0" y="7513"/>
                </a:lnTo>
                <a:lnTo>
                  <a:pt x="0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32"/>
          </a:p>
        </p:txBody>
      </p:sp>
      <p:sp>
        <p:nvSpPr>
          <p:cNvPr id="18440" name="object 10"/>
          <p:cNvSpPr>
            <a:spLocks/>
          </p:cNvSpPr>
          <p:nvPr/>
        </p:nvSpPr>
        <p:spPr bwMode="auto">
          <a:xfrm>
            <a:off x="2262488" y="6198688"/>
            <a:ext cx="48945" cy="37428"/>
          </a:xfrm>
          <a:custGeom>
            <a:avLst/>
            <a:gdLst>
              <a:gd name="T0" fmla="*/ 25575 w 54609"/>
              <a:gd name="T1" fmla="*/ 40730 h 41275"/>
              <a:gd name="T2" fmla="*/ 25575 w 54609"/>
              <a:gd name="T3" fmla="*/ 13572 h 41275"/>
              <a:gd name="T4" fmla="*/ 25575 w 54609"/>
              <a:gd name="T5" fmla="*/ 6083 h 41275"/>
              <a:gd name="T6" fmla="*/ 31314 w 54609"/>
              <a:gd name="T7" fmla="*/ 0 h 41275"/>
              <a:gd name="T8" fmla="*/ 38390 w 54609"/>
              <a:gd name="T9" fmla="*/ 0 h 41275"/>
              <a:gd name="T10" fmla="*/ 45466 w 54609"/>
              <a:gd name="T11" fmla="*/ 0 h 41275"/>
              <a:gd name="T12" fmla="*/ 51196 w 54609"/>
              <a:gd name="T13" fmla="*/ 6083 h 41275"/>
              <a:gd name="T14" fmla="*/ 51196 w 54609"/>
              <a:gd name="T15" fmla="*/ 13572 h 41275"/>
              <a:gd name="T16" fmla="*/ 47752 w 54609"/>
              <a:gd name="T17" fmla="*/ 27189 h 41275"/>
              <a:gd name="T18" fmla="*/ 38692 w 54609"/>
              <a:gd name="T19" fmla="*/ 36915 h 41275"/>
              <a:gd name="T20" fmla="*/ 25921 w 54609"/>
              <a:gd name="T21" fmla="*/ 40728 h 41275"/>
              <a:gd name="T22" fmla="*/ 12933 w 54609"/>
              <a:gd name="T23" fmla="*/ 37121 h 41275"/>
              <a:gd name="T24" fmla="*/ 3692 w 54609"/>
              <a:gd name="T25" fmla="*/ 27617 h 41275"/>
              <a:gd name="T26" fmla="*/ 0 w 54609"/>
              <a:gd name="T27" fmla="*/ 14201 h 412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4609" h="41275">
                <a:moveTo>
                  <a:pt x="27113" y="40730"/>
                </a:moveTo>
                <a:lnTo>
                  <a:pt x="27113" y="13572"/>
                </a:lnTo>
                <a:lnTo>
                  <a:pt x="27113" y="6083"/>
                </a:lnTo>
                <a:lnTo>
                  <a:pt x="33197" y="0"/>
                </a:lnTo>
                <a:lnTo>
                  <a:pt x="40698" y="0"/>
                </a:lnTo>
                <a:lnTo>
                  <a:pt x="48200" y="0"/>
                </a:lnTo>
                <a:lnTo>
                  <a:pt x="54274" y="6083"/>
                </a:lnTo>
                <a:lnTo>
                  <a:pt x="54274" y="13572"/>
                </a:lnTo>
                <a:lnTo>
                  <a:pt x="50623" y="27189"/>
                </a:lnTo>
                <a:lnTo>
                  <a:pt x="41018" y="36915"/>
                </a:lnTo>
                <a:lnTo>
                  <a:pt x="27479" y="40728"/>
                </a:lnTo>
                <a:lnTo>
                  <a:pt x="13711" y="37121"/>
                </a:lnTo>
                <a:lnTo>
                  <a:pt x="3913" y="27617"/>
                </a:lnTo>
                <a:lnTo>
                  <a:pt x="0" y="1420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32"/>
          </a:p>
        </p:txBody>
      </p:sp>
      <p:sp>
        <p:nvSpPr>
          <p:cNvPr id="18441" name="object 11"/>
          <p:cNvSpPr>
            <a:spLocks/>
          </p:cNvSpPr>
          <p:nvPr/>
        </p:nvSpPr>
        <p:spPr bwMode="auto">
          <a:xfrm>
            <a:off x="2311432" y="6211644"/>
            <a:ext cx="0" cy="270635"/>
          </a:xfrm>
          <a:custGeom>
            <a:avLst/>
            <a:gdLst>
              <a:gd name="T0" fmla="*/ 0 h 299084"/>
              <a:gd name="T1" fmla="*/ 295468 h 29908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99084">
                <a:moveTo>
                  <a:pt x="0" y="0"/>
                </a:moveTo>
                <a:lnTo>
                  <a:pt x="0" y="29862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32"/>
          </a:p>
        </p:txBody>
      </p:sp>
    </p:spTree>
    <p:extLst>
      <p:ext uri="{BB962C8B-B14F-4D97-AF65-F5344CB8AC3E}">
        <p14:creationId xmlns:p14="http://schemas.microsoft.com/office/powerpoint/2010/main" val="347720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762000"/>
            <a:ext cx="9862455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Damage caused by Malwares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Viruses,Worms</a:t>
            </a:r>
            <a:r>
              <a:rPr lang="en-US" dirty="0" smtClean="0"/>
              <a:t> and Trojans)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4857"/>
            <a:ext cx="9601196" cy="34810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Slow down the computer</a:t>
            </a:r>
          </a:p>
          <a:p>
            <a:r>
              <a:rPr lang="en-US" sz="3200" dirty="0" smtClean="0"/>
              <a:t>Invade through email program</a:t>
            </a:r>
          </a:p>
          <a:p>
            <a:r>
              <a:rPr lang="en-US" sz="3200" dirty="0" smtClean="0"/>
              <a:t>Eating up all the disk space</a:t>
            </a:r>
          </a:p>
          <a:p>
            <a:r>
              <a:rPr lang="en-US" sz="3200" dirty="0" smtClean="0"/>
              <a:t>Damage or delete files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0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762000"/>
            <a:ext cx="9862455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SPYWARE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5629"/>
            <a:ext cx="9601196" cy="38402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Purpose:-</a:t>
            </a:r>
          </a:p>
          <a:p>
            <a:r>
              <a:rPr lang="en-US" sz="3200" dirty="0" smtClean="0"/>
              <a:t>These  software are used to track the user activities , behavior , identity      ( credit/debit card info, ID ,phone no) and report to the central authority.</a:t>
            </a:r>
          </a:p>
          <a:p>
            <a:r>
              <a:rPr lang="en-US" sz="3200" dirty="0" smtClean="0"/>
              <a:t>These can be used for legal or illegal purpose</a:t>
            </a:r>
          </a:p>
          <a:p>
            <a:pPr marL="0" indent="0">
              <a:buNone/>
            </a:pPr>
            <a:r>
              <a:rPr lang="en-US" sz="3200" b="1" dirty="0" smtClean="0"/>
              <a:t>Threat:-</a:t>
            </a:r>
          </a:p>
          <a:p>
            <a:r>
              <a:rPr lang="en-US" sz="3200" dirty="0" smtClean="0"/>
              <a:t>Alter PC settings</a:t>
            </a:r>
          </a:p>
          <a:p>
            <a:r>
              <a:rPr lang="en-US" sz="3200" dirty="0" smtClean="0"/>
              <a:t>Slow down the PC</a:t>
            </a:r>
          </a:p>
          <a:p>
            <a:r>
              <a:rPr lang="en-US" sz="3200" dirty="0" smtClean="0"/>
              <a:t>Compromise your data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238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5484" y="1651421"/>
            <a:ext cx="8982771" cy="33486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3886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11516">
              <a:lnSpc>
                <a:spcPts val="5883"/>
              </a:lnSpc>
              <a:defRPr/>
            </a:pPr>
            <a:r>
              <a:rPr lang="en-US" altLang="en-US" sz="3200" dirty="0" smtClean="0">
                <a:solidFill>
                  <a:srgbClr val="FF0000"/>
                </a:solidFill>
                <a:cs typeface="Calibri" panose="020F0502020204030204" pitchFamily="34" charset="0"/>
              </a:rPr>
              <a:t>Ways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prevent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from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cs typeface="Calibri" panose="020F0502020204030204" pitchFamily="34" charset="0"/>
              </a:rPr>
              <a:t>SPYWARE</a:t>
            </a:r>
            <a:endParaRPr lang="en-US" altLang="en-US" sz="3200" dirty="0">
              <a:cs typeface="Calibri" panose="020F0502020204030204" pitchFamily="34" charset="0"/>
            </a:endParaRPr>
          </a:p>
          <a:p>
            <a:pPr marL="426105" indent="-414589">
              <a:spcBef>
                <a:spcPts val="703"/>
              </a:spcBef>
              <a:buClr>
                <a:srgbClr val="00AF5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902" dirty="0" smtClean="0">
                <a:solidFill>
                  <a:srgbClr val="00AF50"/>
                </a:solidFill>
                <a:cs typeface="Calibri" panose="020F0502020204030204" pitchFamily="34" charset="0"/>
              </a:rPr>
              <a:t>Use dropdown boxes.</a:t>
            </a:r>
          </a:p>
          <a:p>
            <a:pPr marL="11516" indent="0">
              <a:spcBef>
                <a:spcPts val="703"/>
              </a:spcBef>
              <a:buClr>
                <a:srgbClr val="00AF50"/>
              </a:buClr>
              <a:defRPr/>
            </a:pPr>
            <a:endParaRPr lang="en-US" altLang="en-US" sz="2902" dirty="0" smtClean="0">
              <a:solidFill>
                <a:srgbClr val="00AF50"/>
              </a:solidFill>
              <a:cs typeface="Calibri" panose="020F0502020204030204" pitchFamily="34" charset="0"/>
            </a:endParaRPr>
          </a:p>
          <a:p>
            <a:pPr marL="426105" indent="-414589">
              <a:spcBef>
                <a:spcPts val="703"/>
              </a:spcBef>
              <a:buClr>
                <a:srgbClr val="00AF5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902" dirty="0" smtClean="0">
                <a:solidFill>
                  <a:srgbClr val="00AF50"/>
                </a:solidFill>
                <a:cs typeface="Calibri" panose="020F0502020204030204" pitchFamily="34" charset="0"/>
              </a:rPr>
              <a:t>User should be alert and look for clues when using their computer.</a:t>
            </a:r>
          </a:p>
          <a:p>
            <a:pPr marL="11516" indent="0">
              <a:spcBef>
                <a:spcPts val="703"/>
              </a:spcBef>
              <a:buClr>
                <a:srgbClr val="00AF50"/>
              </a:buClr>
              <a:defRPr/>
            </a:pPr>
            <a:endParaRPr lang="en-US" altLang="en-US" sz="2902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5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762000"/>
            <a:ext cx="9862455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ADWARE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5629"/>
            <a:ext cx="9601196" cy="38402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Purpose:-</a:t>
            </a:r>
          </a:p>
          <a:p>
            <a:r>
              <a:rPr lang="en-US" sz="3200" dirty="0" smtClean="0"/>
              <a:t>These  programs deliver unwanted ads</a:t>
            </a:r>
          </a:p>
          <a:p>
            <a:r>
              <a:rPr lang="en-US" sz="3200" dirty="0" smtClean="0"/>
              <a:t>Adware consume network bandwidth</a:t>
            </a:r>
          </a:p>
          <a:p>
            <a:r>
              <a:rPr lang="en-US" sz="3200" dirty="0" smtClean="0"/>
              <a:t>Adware is a useful program to earn something online.</a:t>
            </a:r>
          </a:p>
          <a:p>
            <a:pPr marL="0" indent="0">
              <a:buNone/>
            </a:pPr>
            <a:r>
              <a:rPr lang="en-US" sz="3200" b="1" dirty="0" smtClean="0"/>
              <a:t>Threat:-</a:t>
            </a:r>
          </a:p>
          <a:p>
            <a:r>
              <a:rPr lang="en-US" sz="3200" dirty="0" smtClean="0"/>
              <a:t>Tracks information like spyware</a:t>
            </a:r>
          </a:p>
          <a:p>
            <a:r>
              <a:rPr lang="en-US" sz="3200" dirty="0" smtClean="0"/>
              <a:t>Slow down the PC</a:t>
            </a:r>
          </a:p>
          <a:p>
            <a:r>
              <a:rPr lang="en-US" sz="3200" dirty="0" smtClean="0"/>
              <a:t>Displays many </a:t>
            </a:r>
            <a:r>
              <a:rPr lang="en-US" sz="3200" dirty="0" err="1" smtClean="0"/>
              <a:t>adveritisements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866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762000"/>
            <a:ext cx="9862455" cy="1523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SPAMMING-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is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any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kind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of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unwanted,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unsolicited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digital communication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that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gets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sent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out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in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bulk</a:t>
            </a:r>
            <a:r>
              <a:rPr lang="en-US" altLang="en-US" sz="31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100" dirty="0">
                <a:solidFill>
                  <a:srgbClr val="00AF50"/>
                </a:solidFill>
                <a:cs typeface="Calibri" panose="020F0502020204030204" pitchFamily="34" charset="0"/>
              </a:rPr>
              <a:t>through</a:t>
            </a:r>
            <a:r>
              <a:rPr lang="en-US" altLang="en-US" sz="3100" dirty="0">
                <a:cs typeface="Calibri" panose="020F0502020204030204" pitchFamily="34" charset="0"/>
              </a:rPr>
              <a:t> </a:t>
            </a:r>
            <a:r>
              <a:rPr lang="en-US" altLang="en-US" sz="3100" dirty="0" smtClean="0">
                <a:solidFill>
                  <a:srgbClr val="00AF50"/>
                </a:solidFill>
                <a:cs typeface="Calibri" panose="020F0502020204030204" pitchFamily="34" charset="0"/>
              </a:rPr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5629"/>
            <a:ext cx="9601196" cy="38402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Purpose:-</a:t>
            </a:r>
          </a:p>
          <a:p>
            <a:r>
              <a:rPr lang="en-US" sz="3200" dirty="0" smtClean="0"/>
              <a:t>It refers to the receiving bulk mail from identified or unidentified sources.</a:t>
            </a:r>
          </a:p>
          <a:p>
            <a:r>
              <a:rPr lang="en-US" sz="3200" dirty="0" smtClean="0"/>
              <a:t>In malicious form- the attacker keeps on sending mail until mail server runs out of disk space</a:t>
            </a:r>
          </a:p>
          <a:p>
            <a:r>
              <a:rPr lang="en-US" sz="3200" dirty="0"/>
              <a:t>In </a:t>
            </a:r>
            <a:r>
              <a:rPr lang="en-US" sz="3200" dirty="0" smtClean="0"/>
              <a:t>non-malicious </a:t>
            </a:r>
            <a:r>
              <a:rPr lang="en-US" sz="3200" dirty="0"/>
              <a:t>form- </a:t>
            </a:r>
            <a:r>
              <a:rPr lang="en-US" sz="3200" dirty="0" smtClean="0"/>
              <a:t>bulk advertising mail is sent to many accounts</a:t>
            </a:r>
          </a:p>
          <a:p>
            <a:pPr marL="0" indent="0">
              <a:buNone/>
            </a:pPr>
            <a:r>
              <a:rPr lang="en-US" sz="3200" b="1" dirty="0" smtClean="0"/>
              <a:t>Threat:-</a:t>
            </a:r>
          </a:p>
          <a:p>
            <a:r>
              <a:rPr lang="en-US" sz="3200" dirty="0" smtClean="0"/>
              <a:t>Reduces system performance</a:t>
            </a:r>
          </a:p>
          <a:p>
            <a:r>
              <a:rPr lang="en-US" sz="3200" dirty="0" smtClean="0"/>
              <a:t>Waste time</a:t>
            </a:r>
          </a:p>
          <a:p>
            <a:r>
              <a:rPr lang="en-US" sz="3200" dirty="0" smtClean="0"/>
              <a:t>It can lead to worse things—fraudulent calls or messages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52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515" y="758792"/>
            <a:ext cx="10243456" cy="33486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indent="3886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11516">
              <a:lnSpc>
                <a:spcPts val="5883"/>
              </a:lnSpc>
              <a:defRPr/>
            </a:pPr>
            <a:r>
              <a:rPr lang="en-US" altLang="en-US" sz="3200" dirty="0" smtClean="0">
                <a:solidFill>
                  <a:srgbClr val="FF0000"/>
                </a:solidFill>
                <a:cs typeface="Calibri" panose="020F0502020204030204" pitchFamily="34" charset="0"/>
              </a:rPr>
              <a:t>Ways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prevent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from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Calibri" panose="020F0502020204030204" pitchFamily="34" charset="0"/>
              </a:rPr>
              <a:t>spam</a:t>
            </a:r>
            <a:endParaRPr lang="en-US" altLang="en-US" sz="3200" dirty="0">
              <a:cs typeface="Calibri" panose="020F0502020204030204" pitchFamily="34" charset="0"/>
            </a:endParaRPr>
          </a:p>
          <a:p>
            <a:pPr marL="426105" indent="-414589">
              <a:spcBef>
                <a:spcPts val="703"/>
              </a:spcBef>
              <a:buClr>
                <a:srgbClr val="00AF5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Never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give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out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or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post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your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email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address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publicly</a:t>
            </a:r>
            <a:endParaRPr lang="en-US" altLang="en-US" sz="2902" dirty="0">
              <a:cs typeface="Calibri" panose="020F0502020204030204" pitchFamily="34" charset="0"/>
            </a:endParaRPr>
          </a:p>
          <a:p>
            <a:pPr marL="426105" indent="-414589">
              <a:spcBef>
                <a:spcPts val="692"/>
              </a:spcBef>
              <a:buClr>
                <a:srgbClr val="00AF5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Think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before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click</a:t>
            </a:r>
          </a:p>
          <a:p>
            <a:pPr marL="426105" indent="-414589">
              <a:spcBef>
                <a:spcPts val="703"/>
              </a:spcBef>
              <a:buClr>
                <a:srgbClr val="00AF5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Do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not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reply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spam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messages</a:t>
            </a:r>
          </a:p>
          <a:p>
            <a:pPr marL="426105" indent="-414589">
              <a:spcBef>
                <a:spcPts val="703"/>
              </a:spcBef>
              <a:buClr>
                <a:srgbClr val="00AF5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Download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spam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filtering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tools (</a:t>
            </a:r>
            <a:r>
              <a:rPr lang="en-US" sz="1814" dirty="0" err="1"/>
              <a:t>SpamTitan,</a:t>
            </a:r>
            <a:r>
              <a:rPr lang="en-US" sz="1814" b="1" dirty="0" err="1"/>
              <a:t>Mailwasher</a:t>
            </a:r>
            <a:r>
              <a:rPr lang="en-US" sz="1814" dirty="0" err="1"/>
              <a:t>,ZEROSPA</a:t>
            </a:r>
            <a:r>
              <a:rPr lang="en-US" sz="1814" dirty="0"/>
              <a:t> </a:t>
            </a:r>
            <a:r>
              <a:rPr lang="en-US" sz="1814" dirty="0" err="1"/>
              <a:t>etc</a:t>
            </a:r>
            <a:r>
              <a:rPr lang="en-US" sz="2902" dirty="0"/>
              <a:t>)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and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>
                <a:solidFill>
                  <a:srgbClr val="00AF50"/>
                </a:solidFill>
                <a:cs typeface="Calibri" panose="020F0502020204030204" pitchFamily="34" charset="0"/>
              </a:rPr>
              <a:t>use</a:t>
            </a:r>
            <a:r>
              <a:rPr lang="en-US" altLang="en-US" sz="2902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2" dirty="0" smtClean="0">
                <a:solidFill>
                  <a:srgbClr val="00AF50"/>
                </a:solidFill>
                <a:cs typeface="Calibri" panose="020F0502020204030204" pitchFamily="34" charset="0"/>
              </a:rPr>
              <a:t>anti-virus</a:t>
            </a:r>
            <a:endParaRPr lang="en-US" altLang="en-US" sz="2902" dirty="0">
              <a:solidFill>
                <a:srgbClr val="00AF5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515" y="4288971"/>
            <a:ext cx="10602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Question :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What is a spam mail ?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Answer: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Spam is the abuse of electronic messaging systems (including most broadcast media, digital delivery systems) to send unsolicited bulk messages indiscriminately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Online</a:t>
            </a:r>
            <a:r>
              <a:rPr lang="en-US" sz="3600" dirty="0"/>
              <a:t>  </a:t>
            </a:r>
            <a:r>
              <a:rPr lang="en-US" sz="3600" b="1" dirty="0" smtClean="0"/>
              <a:t>access means exploring or browsing or searching anything</a:t>
            </a:r>
            <a:r>
              <a:rPr lang="en-US" sz="3600" dirty="0"/>
              <a:t> </a:t>
            </a:r>
            <a:r>
              <a:rPr lang="en-US" sz="3600" dirty="0" smtClean="0"/>
              <a:t>from </a:t>
            </a:r>
            <a:r>
              <a:rPr lang="en-US" sz="3600" dirty="0"/>
              <a:t>any location and on any web-enabled device.</a:t>
            </a:r>
          </a:p>
        </p:txBody>
      </p:sp>
    </p:spTree>
    <p:extLst>
      <p:ext uri="{BB962C8B-B14F-4D97-AF65-F5344CB8AC3E}">
        <p14:creationId xmlns:p14="http://schemas.microsoft.com/office/powerpoint/2010/main" val="13701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762000"/>
            <a:ext cx="9862455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Phishing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5629"/>
            <a:ext cx="9601196" cy="3840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Purpose:-</a:t>
            </a:r>
          </a:p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Phishing is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cyber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attack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that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uses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disguised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email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as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weapon</a:t>
            </a:r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goal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is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to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trick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email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recipient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into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believing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that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message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is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something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they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want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or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need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—  recipient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fills/send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sensitive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information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like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account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no,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username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,password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etc. then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attacker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use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these.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146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 txBox="1">
            <a:spLocks noChangeArrowheads="1"/>
          </p:cNvSpPr>
          <p:nvPr/>
        </p:nvSpPr>
        <p:spPr bwMode="auto">
          <a:xfrm>
            <a:off x="1436915" y="947058"/>
            <a:ext cx="9111341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23"/>
              </a:spcBef>
            </a:pP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How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cs typeface="Calibri" panose="020F0502020204030204" pitchFamily="34" charset="0"/>
              </a:rPr>
              <a:t>prevent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phishing</a:t>
            </a:r>
          </a:p>
          <a:p>
            <a:pPr algn="just">
              <a:spcBef>
                <a:spcPts val="23"/>
              </a:spcBef>
            </a:pPr>
            <a:endParaRPr lang="en-US" altLang="en-US" sz="1100" dirty="0"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Always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check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the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spelling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of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the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URLs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before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AF50"/>
                </a:solidFill>
                <a:cs typeface="Calibri" panose="020F0502020204030204" pitchFamily="34" charset="0"/>
              </a:rPr>
              <a:t>click</a:t>
            </a:r>
          </a:p>
          <a:p>
            <a:pPr algn="just" eaLnBrk="1" hangingPunct="1">
              <a:buClr>
                <a:srgbClr val="00AF50"/>
              </a:buClr>
            </a:pPr>
            <a:endParaRPr lang="en-US" altLang="en-US" dirty="0"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Watch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out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for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URL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redirects,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that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sent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a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different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website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with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AF50"/>
                </a:solidFill>
                <a:cs typeface="Calibri" panose="020F0502020204030204" pitchFamily="34" charset="0"/>
              </a:rPr>
              <a:t>identical</a:t>
            </a:r>
            <a:r>
              <a:rPr lang="en-US" altLang="en-US" sz="2400" dirty="0" smtClean="0">
                <a:cs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srgbClr val="00AF50"/>
                </a:solidFill>
                <a:cs typeface="Calibri" panose="020F0502020204030204" pitchFamily="34" charset="0"/>
              </a:rPr>
              <a:t>design</a:t>
            </a:r>
          </a:p>
          <a:p>
            <a:pPr algn="just" eaLnBrk="1" hangingPunct="1">
              <a:buClr>
                <a:srgbClr val="00AF50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If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receive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an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email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from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that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seems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suspicious,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contact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that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source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with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a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new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email,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rather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than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just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hitting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AF50"/>
                </a:solidFill>
                <a:cs typeface="Calibri" panose="020F0502020204030204" pitchFamily="34" charset="0"/>
              </a:rPr>
              <a:t>reply</a:t>
            </a:r>
          </a:p>
          <a:p>
            <a:pPr eaLnBrk="1" hangingPunct="1">
              <a:buClr>
                <a:srgbClr val="00AF50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cs typeface="Calibri" panose="020F0502020204030204" pitchFamily="34" charset="0"/>
            </a:endParaRPr>
          </a:p>
          <a:p>
            <a:pPr algn="just"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Don't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post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personal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data,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like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your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birthday,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vacation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plans,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or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AF50"/>
                </a:solidFill>
                <a:cs typeface="Calibri" panose="020F0502020204030204" pitchFamily="34" charset="0"/>
              </a:rPr>
              <a:t>your</a:t>
            </a:r>
            <a:r>
              <a:rPr lang="en-US" altLang="en-US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AF50"/>
                </a:solidFill>
                <a:cs typeface="Calibri" panose="020F0502020204030204" pitchFamily="34" charset="0"/>
              </a:rPr>
              <a:t>address </a:t>
            </a:r>
            <a:r>
              <a:rPr lang="en-US" sz="2400" spc="-5" dirty="0" smtClean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lang="en-US" sz="2400" spc="-54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lang="en-US" sz="2400" spc="5" dirty="0" smtClean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lang="en-US" sz="2400" spc="-5" dirty="0" smtClean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lang="en-US" sz="2400" spc="-59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lang="en-US" sz="2400" spc="5" dirty="0" smtClean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mbe</a:t>
            </a:r>
            <a:r>
              <a:rPr lang="en-US" sz="2400" spc="-159" dirty="0" smtClean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lang="en-US" sz="2400" spc="-50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publ</a:t>
            </a:r>
            <a:r>
              <a:rPr lang="en-US" sz="2400" spc="-9" dirty="0" smtClean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cly</a:t>
            </a:r>
            <a:r>
              <a:rPr lang="en-US" sz="2400" spc="-63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lang="en-US" sz="2400" spc="-59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00AF50"/>
                </a:solidFill>
                <a:latin typeface="Calibri"/>
                <a:cs typeface="Calibri"/>
              </a:rPr>
              <a:t>soc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ial</a:t>
            </a:r>
            <a:r>
              <a:rPr lang="en-US" sz="2400" spc="-36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lang="en-US" sz="2400" spc="-9" dirty="0" smtClean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lang="en-US" sz="2400" spc="-5" dirty="0" smtClean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ia</a:t>
            </a:r>
          </a:p>
          <a:p>
            <a:pPr algn="just">
              <a:buClr>
                <a:srgbClr val="00AF50"/>
              </a:buClr>
            </a:pPr>
            <a:endParaRPr lang="en-US" sz="2400" dirty="0" smtClean="0">
              <a:solidFill>
                <a:srgbClr val="00AF50"/>
              </a:solidFill>
              <a:latin typeface="Calibri"/>
              <a:cs typeface="Calibri"/>
            </a:endParaRPr>
          </a:p>
          <a:p>
            <a:pPr algn="just"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AF50"/>
                </a:solidFill>
                <a:latin typeface="Calibri"/>
                <a:cs typeface="Calibri"/>
              </a:rPr>
              <a:t>When in doubt , do not click</a:t>
            </a:r>
            <a:endParaRPr lang="en-US" sz="2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82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762000"/>
            <a:ext cx="9862455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Pharming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5629"/>
            <a:ext cx="9601196" cy="3840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Purpose:-</a:t>
            </a:r>
          </a:p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It is actually a code installed on the hard drive of a user’s computer or on actual web server</a:t>
            </a:r>
          </a:p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Pharming code redirects user to a bogus/fake website without user knowing</a:t>
            </a:r>
            <a:endParaRPr lang="en-US" altLang="en-US" sz="32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959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 txBox="1">
            <a:spLocks noChangeArrowheads="1"/>
          </p:cNvSpPr>
          <p:nvPr/>
        </p:nvSpPr>
        <p:spPr bwMode="auto">
          <a:xfrm>
            <a:off x="1436915" y="947058"/>
            <a:ext cx="9111341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23"/>
              </a:spcBef>
            </a:pP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How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cs typeface="Calibri" panose="020F0502020204030204" pitchFamily="34" charset="0"/>
              </a:rPr>
              <a:t>prevent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cs typeface="Calibri" panose="020F0502020204030204" pitchFamily="34" charset="0"/>
              </a:rPr>
              <a:t>Pharming</a:t>
            </a:r>
          </a:p>
          <a:p>
            <a:pPr algn="just">
              <a:spcBef>
                <a:spcPts val="23"/>
              </a:spcBef>
            </a:pPr>
            <a:endParaRPr lang="en-US" altLang="en-US" sz="1100" dirty="0"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AF50"/>
                </a:solidFill>
                <a:cs typeface="Calibri" panose="020F0502020204030204" pitchFamily="34" charset="0"/>
              </a:rPr>
              <a:t>Use filters to authenticate websites.</a:t>
            </a:r>
          </a:p>
          <a:p>
            <a:pPr algn="just" eaLnBrk="1" hangingPunct="1">
              <a:buClr>
                <a:srgbClr val="00AF50"/>
              </a:buClr>
            </a:pPr>
            <a:endParaRPr lang="en-US" altLang="en-US" sz="3200" dirty="0" smtClean="0">
              <a:solidFill>
                <a:srgbClr val="00AF50"/>
              </a:solidFill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AF50"/>
                </a:solidFill>
                <a:latin typeface="Calibri"/>
                <a:cs typeface="Calibri" panose="020F0502020204030204" pitchFamily="34" charset="0"/>
              </a:rPr>
              <a:t>User should be alert and look for pharming clues which indicate being directed to a bogus site.</a:t>
            </a:r>
          </a:p>
          <a:p>
            <a:pPr algn="just" eaLnBrk="1" hangingPunct="1">
              <a:buClr>
                <a:srgbClr val="00AF50"/>
              </a:buClr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00AF50"/>
              </a:solidFill>
              <a:latin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8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2" y="250372"/>
            <a:ext cx="9862455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45771"/>
            <a:ext cx="9601196" cy="433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Purpose:-</a:t>
            </a:r>
          </a:p>
          <a:p>
            <a:pPr marL="0" indent="0">
              <a:buNone/>
            </a:pPr>
            <a:endParaRPr lang="en-US" sz="3200" b="1" dirty="0" smtClean="0"/>
          </a:p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Cookies are small text file created on client computers .</a:t>
            </a:r>
          </a:p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These are automatically generated by the web site server .</a:t>
            </a:r>
          </a:p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These cookies can contain information about the user.</a:t>
            </a:r>
          </a:p>
          <a:p>
            <a:pPr algn="just"/>
            <a:r>
              <a:rPr lang="en-US" altLang="en-US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Cookies are harmless.</a:t>
            </a:r>
            <a:endParaRPr lang="en-US" altLang="en-US" sz="32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6471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2" y="250372"/>
            <a:ext cx="9862455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2" y="1545771"/>
            <a:ext cx="10189029" cy="43300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Question 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Explain </a:t>
            </a:r>
            <a:r>
              <a:rPr lang="en-US" sz="2800" dirty="0">
                <a:solidFill>
                  <a:srgbClr val="FF0000"/>
                </a:solidFill>
              </a:rPr>
              <a:t>the importance of Cookies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Answer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r>
              <a:rPr lang="en-US" sz="2800" dirty="0">
                <a:solidFill>
                  <a:srgbClr val="00B050"/>
                </a:solidFill>
              </a:rPr>
              <a:t/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>
                <a:solidFill>
                  <a:srgbClr val="00B050"/>
                </a:solidFill>
              </a:rPr>
              <a:t>When the user browses a website, the web server sends a text file to the web browser. This small text file is a cookie. They are usually used to track the pages that we visit so that information can be </a:t>
            </a:r>
            <a:r>
              <a:rPr lang="en-US" sz="2800" dirty="0" smtClean="0">
                <a:solidFill>
                  <a:srgbClr val="00B050"/>
                </a:solidFill>
              </a:rPr>
              <a:t>customized </a:t>
            </a:r>
            <a:r>
              <a:rPr lang="en-US" sz="2800" dirty="0">
                <a:solidFill>
                  <a:srgbClr val="00B050"/>
                </a:solidFill>
              </a:rPr>
              <a:t>for us for that visit.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Question 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What </a:t>
            </a:r>
            <a:r>
              <a:rPr lang="en-US" sz="3200" dirty="0">
                <a:solidFill>
                  <a:srgbClr val="FF0000"/>
                </a:solidFill>
              </a:rPr>
              <a:t>kind of data gets stored in cookies and how is it useful ?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Answer:</a:t>
            </a:r>
            <a:r>
              <a:rPr lang="en-US" sz="3200" dirty="0">
                <a:solidFill>
                  <a:srgbClr val="00B050"/>
                </a:solidFill>
              </a:rPr>
              <a:t/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50"/>
                </a:solidFill>
              </a:rPr>
              <a:t>When a Website with cookie capabilities is visited, its server sends certain information about the browser, which is stored in the hard drive as a text file. It is as way for the server to remember things about the visited sites.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819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22903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98171"/>
            <a:ext cx="9601196" cy="41776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a system that is designed to prevent unauthorized access from entering a private network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creates a safety barrier between a private network and the public internet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especially important to large </a:t>
            </a:r>
            <a:r>
              <a:rPr lang="en-US" dirty="0" smtClean="0"/>
              <a:t>organizations</a:t>
            </a:r>
            <a:endParaRPr lang="en-US" sz="13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Question : </a:t>
            </a:r>
            <a:r>
              <a:rPr lang="en-US" dirty="0" smtClean="0">
                <a:solidFill>
                  <a:srgbClr val="FF0000"/>
                </a:solidFill>
              </a:rPr>
              <a:t>Define </a:t>
            </a:r>
            <a:r>
              <a:rPr lang="en-US" dirty="0">
                <a:solidFill>
                  <a:srgbClr val="FF0000"/>
                </a:solidFill>
              </a:rPr>
              <a:t>firewall.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Answer: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A system designed to prevent unauthorized access to or from a private network is called firewall. It can be implemented in both hardware and software or combination of both.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07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Firewall rules can be based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IP addresses</a:t>
            </a:r>
          </a:p>
          <a:p>
            <a:r>
              <a:rPr lang="en-US" dirty="0"/>
              <a:t>	Domain </a:t>
            </a:r>
            <a:r>
              <a:rPr lang="en-US" dirty="0" smtClean="0"/>
              <a:t>Name (</a:t>
            </a:r>
            <a:r>
              <a:rPr lang="en-US" dirty="0" err="1"/>
              <a:t>i.e.website</a:t>
            </a:r>
            <a:r>
              <a:rPr lang="en-US" dirty="0"/>
              <a:t> name)</a:t>
            </a:r>
          </a:p>
          <a:p>
            <a:r>
              <a:rPr lang="en-US" dirty="0"/>
              <a:t>	Protocols</a:t>
            </a:r>
          </a:p>
          <a:p>
            <a:r>
              <a:rPr lang="en-US" dirty="0"/>
              <a:t>	Programs</a:t>
            </a:r>
          </a:p>
          <a:p>
            <a:r>
              <a:rPr lang="en-US" dirty="0"/>
              <a:t>	Ports</a:t>
            </a:r>
          </a:p>
          <a:p>
            <a:r>
              <a:rPr lang="en-US" dirty="0"/>
              <a:t>	Keywords</a:t>
            </a:r>
          </a:p>
        </p:txBody>
      </p:sp>
    </p:spTree>
    <p:extLst>
      <p:ext uri="{BB962C8B-B14F-4D97-AF65-F5344CB8AC3E}">
        <p14:creationId xmlns:p14="http://schemas.microsoft.com/office/powerpoint/2010/main" val="2307683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64419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Firewall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286"/>
            <a:ext cx="9601196" cy="38075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>
                <a:solidFill>
                  <a:srgbClr val="FF0000"/>
                </a:solidFill>
              </a:rPr>
              <a:t>. Network Based </a:t>
            </a:r>
            <a:r>
              <a:rPr lang="en-US" dirty="0" smtClean="0">
                <a:solidFill>
                  <a:srgbClr val="FF0000"/>
                </a:solidFill>
              </a:rPr>
              <a:t>firewall-</a:t>
            </a:r>
            <a:r>
              <a:rPr lang="en-US" dirty="0" smtClean="0"/>
              <a:t>	 (</a:t>
            </a:r>
            <a:r>
              <a:rPr lang="en-US" dirty="0"/>
              <a:t>a) Combination of hardware and software</a:t>
            </a:r>
          </a:p>
          <a:p>
            <a:pPr marL="0" indent="0">
              <a:buNone/>
            </a:pPr>
            <a:r>
              <a:rPr lang="en-US" dirty="0" smtClean="0"/>
              <a:t>							 (</a:t>
            </a:r>
            <a:r>
              <a:rPr lang="en-US" dirty="0"/>
              <a:t>b) protects an entire network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Host based firewall- </a:t>
            </a:r>
            <a:r>
              <a:rPr lang="en-US" dirty="0"/>
              <a:t>(a) software firewall that is installed on a computer</a:t>
            </a:r>
          </a:p>
          <a:p>
            <a:pPr marL="0" indent="0">
              <a:buNone/>
            </a:pPr>
            <a:r>
              <a:rPr lang="en-US" dirty="0"/>
              <a:t>		   </a:t>
            </a:r>
            <a:r>
              <a:rPr lang="en-US" dirty="0" smtClean="0"/>
              <a:t>			   (</a:t>
            </a:r>
            <a:r>
              <a:rPr lang="en-US" dirty="0"/>
              <a:t>b) protects that computer only</a:t>
            </a:r>
          </a:p>
          <a:p>
            <a:pPr marL="0" indent="0">
              <a:buNone/>
            </a:pPr>
            <a:r>
              <a:rPr lang="en-US" dirty="0"/>
              <a:t>		  </a:t>
            </a:r>
            <a:r>
              <a:rPr lang="en-US" dirty="0" smtClean="0"/>
              <a:t>			   (</a:t>
            </a:r>
            <a:r>
              <a:rPr lang="en-US" dirty="0"/>
              <a:t>c) A lot of antivirus programs come with a host based firewall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irewall</a:t>
            </a:r>
            <a:r>
              <a:rPr lang="en-US" dirty="0" smtClean="0"/>
              <a:t> </a:t>
            </a:r>
            <a:r>
              <a:rPr lang="en-US" dirty="0"/>
              <a:t>can be (1) stand-alone </a:t>
            </a:r>
            <a:r>
              <a:rPr lang="en-US" dirty="0" smtClean="0"/>
              <a:t>firewall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</a:rPr>
              <a:t>hardware firewall), </a:t>
            </a:r>
          </a:p>
          <a:p>
            <a:pPr marL="0" indent="0">
              <a:buNone/>
            </a:pPr>
            <a:r>
              <a:rPr lang="en-US" dirty="0" smtClean="0"/>
              <a:t>			   (</a:t>
            </a:r>
            <a:r>
              <a:rPr lang="en-US" dirty="0"/>
              <a:t>2) router have a built-in </a:t>
            </a:r>
            <a:r>
              <a:rPr lang="en-US" dirty="0" smtClean="0"/>
              <a:t>firewall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</a:rPr>
              <a:t>hardware firewall),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      </a:t>
            </a:r>
            <a:r>
              <a:rPr lang="en-US" dirty="0" smtClean="0"/>
              <a:t>   (</a:t>
            </a:r>
            <a:r>
              <a:rPr lang="en-US" dirty="0"/>
              <a:t>3) cloud firewall </a:t>
            </a:r>
            <a:r>
              <a:rPr lang="en-US" dirty="0">
                <a:solidFill>
                  <a:srgbClr val="00B050"/>
                </a:solidFill>
              </a:rPr>
              <a:t>(software firewall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this </a:t>
            </a:r>
            <a:r>
              <a:rPr lang="en-US" dirty="0"/>
              <a:t>is testing</a:t>
            </a:r>
          </a:p>
        </p:txBody>
      </p:sp>
    </p:spTree>
    <p:extLst>
      <p:ext uri="{BB962C8B-B14F-4D97-AF65-F5344CB8AC3E}">
        <p14:creationId xmlns:p14="http://schemas.microsoft.com/office/powerpoint/2010/main" val="2493769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15417"/>
            <a:ext cx="9601196" cy="937382"/>
          </a:xfrm>
        </p:spPr>
        <p:txBody>
          <a:bodyPr/>
          <a:lstStyle/>
          <a:p>
            <a:r>
              <a:rPr lang="en-US" dirty="0" smtClean="0"/>
              <a:t>These are useful for authenticating the identity of creator or producers of digital information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2" y="323547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Digital Certificates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2" y="4668760"/>
            <a:ext cx="9601196" cy="937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These can verify the identity of a message sender.</a:t>
            </a:r>
          </a:p>
          <a:p>
            <a:r>
              <a:rPr lang="en-US" dirty="0" smtClean="0"/>
              <a:t>It is a way of authenticating the creator’s identity online.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4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4"/>
          <p:cNvSpPr txBox="1">
            <a:spLocks noChangeArrowheads="1"/>
          </p:cNvSpPr>
          <p:nvPr/>
        </p:nvSpPr>
        <p:spPr bwMode="auto">
          <a:xfrm>
            <a:off x="1121230" y="1001486"/>
            <a:ext cx="9655628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t"/>
            <a:r>
              <a:rPr lang="en-US" sz="3200" dirty="0" smtClean="0"/>
              <a:t>Network security   is the process of physical and software Preventative measures to </a:t>
            </a:r>
            <a:r>
              <a:rPr lang="en-US" sz="3200" b="1" dirty="0" smtClean="0"/>
              <a:t>protect</a:t>
            </a:r>
            <a:r>
              <a:rPr lang="en-US" sz="3200" dirty="0" smtClean="0"/>
              <a:t> the </a:t>
            </a:r>
            <a:r>
              <a:rPr lang="en-US" altLang="en-US" sz="2800" dirty="0" smtClean="0">
                <a:cs typeface="Calibri" panose="020F0502020204030204" pitchFamily="34" charset="0"/>
              </a:rPr>
              <a:t>networking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cs typeface="Calibri" panose="020F0502020204030204" pitchFamily="34" charset="0"/>
              </a:rPr>
              <a:t>infrastructure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cs typeface="Calibri" panose="020F0502020204030204" pitchFamily="34" charset="0"/>
              </a:rPr>
              <a:t>from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altLang="en-US" sz="2800" b="1" dirty="0" smtClean="0">
                <a:solidFill>
                  <a:srgbClr val="00AF50"/>
                </a:solidFill>
                <a:cs typeface="Calibri" panose="020F0502020204030204" pitchFamily="34" charset="0"/>
              </a:rPr>
              <a:t>unauthorized</a:t>
            </a:r>
            <a:r>
              <a:rPr lang="en-US" altLang="en-US" sz="2800" b="1" dirty="0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AF50"/>
                </a:solidFill>
                <a:cs typeface="Calibri" panose="020F0502020204030204" pitchFamily="34" charset="0"/>
              </a:rPr>
              <a:t>access,</a:t>
            </a:r>
            <a:r>
              <a:rPr lang="en-US" altLang="en-US" sz="28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00A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altLang="en-US" sz="2800" b="1" dirty="0" smtClean="0">
                <a:solidFill>
                  <a:srgbClr val="00AF50"/>
                </a:solidFill>
                <a:cs typeface="Calibri" panose="020F0502020204030204" pitchFamily="34" charset="0"/>
              </a:rPr>
              <a:t>malfunction</a:t>
            </a:r>
            <a:r>
              <a:rPr lang="en-US" altLang="en-US" sz="2800" b="1" dirty="0">
                <a:solidFill>
                  <a:srgbClr val="00AF50"/>
                </a:solidFill>
                <a:cs typeface="Calibri" panose="020F0502020204030204" pitchFamily="34" charset="0"/>
              </a:rPr>
              <a:t>,</a:t>
            </a:r>
            <a:r>
              <a:rPr lang="en-US" altLang="en-US" sz="28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 smtClean="0">
              <a:solidFill>
                <a:srgbClr val="00A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altLang="en-US" sz="2800" b="1" dirty="0" smtClean="0">
                <a:solidFill>
                  <a:srgbClr val="00AF50"/>
                </a:solidFill>
                <a:cs typeface="Calibri" panose="020F0502020204030204" pitchFamily="34" charset="0"/>
              </a:rPr>
              <a:t>destruction</a:t>
            </a:r>
            <a:r>
              <a:rPr lang="en-US" altLang="en-US" sz="2800" b="1" dirty="0">
                <a:solidFill>
                  <a:srgbClr val="00AF50"/>
                </a:solidFill>
                <a:cs typeface="Calibri" panose="020F0502020204030204" pitchFamily="34" charset="0"/>
              </a:rPr>
              <a:t>,</a:t>
            </a:r>
            <a:r>
              <a:rPr lang="en-US" altLang="en-US" sz="28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 smtClean="0">
              <a:solidFill>
                <a:srgbClr val="00A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altLang="en-US" sz="2800" b="1" dirty="0" smtClean="0">
                <a:solidFill>
                  <a:srgbClr val="00AF50"/>
                </a:solidFill>
                <a:cs typeface="Calibri" panose="020F0502020204030204" pitchFamily="34" charset="0"/>
              </a:rPr>
              <a:t>misuse</a:t>
            </a:r>
            <a:r>
              <a:rPr lang="en-US" altLang="en-US" sz="2800" b="1" dirty="0">
                <a:solidFill>
                  <a:srgbClr val="00AF50"/>
                </a:solidFill>
                <a:cs typeface="Calibri" panose="020F0502020204030204" pitchFamily="34" charset="0"/>
              </a:rPr>
              <a:t>,</a:t>
            </a:r>
            <a:r>
              <a:rPr lang="en-US" altLang="en-US" sz="28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 smtClean="0">
              <a:solidFill>
                <a:srgbClr val="00A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altLang="en-US" sz="2800" b="1" dirty="0" smtClean="0">
                <a:solidFill>
                  <a:srgbClr val="00AF50"/>
                </a:solidFill>
                <a:cs typeface="Calibri" panose="020F0502020204030204" pitchFamily="34" charset="0"/>
              </a:rPr>
              <a:t>modification</a:t>
            </a:r>
            <a:r>
              <a:rPr lang="en-US" altLang="en-US" sz="2800" b="1" dirty="0">
                <a:solidFill>
                  <a:srgbClr val="00AF50"/>
                </a:solidFill>
                <a:cs typeface="Calibri" panose="020F0502020204030204" pitchFamily="34" charset="0"/>
              </a:rPr>
              <a:t>,</a:t>
            </a:r>
            <a:r>
              <a:rPr lang="en-US" altLang="en-US" sz="28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 smtClean="0">
              <a:solidFill>
                <a:srgbClr val="00A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altLang="en-US" sz="2800" b="1" dirty="0" smtClean="0">
                <a:solidFill>
                  <a:srgbClr val="00AF50"/>
                </a:solidFill>
                <a:cs typeface="Calibri" panose="020F0502020204030204" pitchFamily="34" charset="0"/>
              </a:rPr>
              <a:t>or</a:t>
            </a:r>
            <a:r>
              <a:rPr lang="en-US" altLang="en-US" sz="2800" b="1" dirty="0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AF50"/>
                </a:solidFill>
                <a:cs typeface="Calibri" panose="020F0502020204030204" pitchFamily="34" charset="0"/>
              </a:rPr>
              <a:t>improper</a:t>
            </a:r>
            <a:r>
              <a:rPr lang="en-US" altLang="en-US" sz="28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AF50"/>
                </a:solidFill>
                <a:cs typeface="Calibri" panose="020F0502020204030204" pitchFamily="34" charset="0"/>
              </a:rPr>
              <a:t>disclosure</a:t>
            </a:r>
            <a:r>
              <a:rPr lang="en-US" altLang="en-US" sz="2800" dirty="0">
                <a:solidFill>
                  <a:srgbClr val="00AF50"/>
                </a:solidFill>
                <a:cs typeface="Calibri" panose="020F0502020204030204" pitchFamily="34" charset="0"/>
              </a:rPr>
              <a:t>,</a:t>
            </a:r>
            <a:r>
              <a:rPr lang="en-US" altLang="en-US" sz="28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 smtClean="0">
              <a:solidFill>
                <a:srgbClr val="00A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altLang="en-US" sz="2800" dirty="0" smtClean="0">
                <a:cs typeface="Calibri" panose="020F0502020204030204" pitchFamily="34" charset="0"/>
              </a:rPr>
              <a:t>thereby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</a:rPr>
              <a:t>creating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</a:rPr>
              <a:t>secure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</a:rPr>
              <a:t>platform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</a:rPr>
              <a:t>for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cs typeface="Calibri" panose="020F0502020204030204" pitchFamily="34" charset="0"/>
              </a:rPr>
              <a:t>computers,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cs typeface="Calibri" panose="020F0502020204030204" pitchFamily="34" charset="0"/>
              </a:rPr>
              <a:t>users,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cs typeface="Calibri" panose="020F0502020204030204" pitchFamily="34" charset="0"/>
              </a:rPr>
              <a:t>and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cs typeface="Calibri" panose="020F0502020204030204" pitchFamily="34" charset="0"/>
              </a:rPr>
              <a:t>programs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cs typeface="Calibri" panose="020F0502020204030204" pitchFamily="34" charset="0"/>
              </a:rPr>
              <a:t>to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cs typeface="Calibri" panose="020F0502020204030204" pitchFamily="34" charset="0"/>
              </a:rPr>
              <a:t>perform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cs typeface="Calibri" panose="020F0502020204030204" pitchFamily="34" charset="0"/>
              </a:rPr>
              <a:t>their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</a:rPr>
              <a:t>permitted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>
                <a:cs typeface="Calibri" panose="020F0502020204030204" pitchFamily="34" charset="0"/>
              </a:rPr>
              <a:t>critical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>
                <a:cs typeface="Calibri" panose="020F0502020204030204" pitchFamily="34" charset="0"/>
              </a:rPr>
              <a:t>functions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>
                <a:cs typeface="Calibri" panose="020F0502020204030204" pitchFamily="34" charset="0"/>
              </a:rPr>
              <a:t>within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>
                <a:cs typeface="Calibri" panose="020F0502020204030204" pitchFamily="34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>
                <a:cs typeface="Calibri" panose="020F0502020204030204" pitchFamily="34" charset="0"/>
              </a:rPr>
              <a:t>secure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</a:rPr>
              <a:t>environment.</a:t>
            </a:r>
          </a:p>
        </p:txBody>
      </p:sp>
    </p:spTree>
    <p:extLst>
      <p:ext uri="{BB962C8B-B14F-4D97-AF65-F5344CB8AC3E}">
        <p14:creationId xmlns:p14="http://schemas.microsoft.com/office/powerpoint/2010/main" val="3409939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Virus 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15416"/>
            <a:ext cx="9601196" cy="308186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These software are designed to detect and block attacks from malwares.</a:t>
            </a:r>
          </a:p>
          <a:p>
            <a:r>
              <a:rPr lang="en-US" sz="2800" dirty="0" smtClean="0"/>
              <a:t>These software when loaded, resides in memory and checks every operation if it is malicious or not.</a:t>
            </a:r>
          </a:p>
          <a:p>
            <a:r>
              <a:rPr lang="en-US" sz="2800" dirty="0" smtClean="0"/>
              <a:t>If it finds any suspicious activity, it blocks that operation and saves our computer.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4765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26960"/>
            <a:ext cx="9601196" cy="1303867"/>
          </a:xfrm>
        </p:spPr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501016"/>
            <a:ext cx="9601196" cy="2559355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is the process of determining whether someone is a legal user or not.</a:t>
            </a:r>
          </a:p>
          <a:p>
            <a:r>
              <a:rPr lang="en-US" sz="2800" dirty="0" smtClean="0"/>
              <a:t>It is the process of identifying an individual, usually based on a username and password</a:t>
            </a:r>
          </a:p>
          <a:p>
            <a:r>
              <a:rPr lang="en-US" sz="2800" dirty="0" smtClean="0"/>
              <a:t>It is the primary step for file protection from unauthorized users.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7431" y="374710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2" y="4755847"/>
            <a:ext cx="9601196" cy="1351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Asking the user a legal login-id performs authorization. If the user is able to provide a legal login-id, he /she is considered an authorized user.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794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need of secure passwords?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92086"/>
            <a:ext cx="9601196" cy="3820885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also helps the network manager trace unusual activity to a specific user.</a:t>
            </a:r>
          </a:p>
          <a:p>
            <a:r>
              <a:rPr lang="en-US" sz="2800" dirty="0" smtClean="0"/>
              <a:t>A good password should include an upper case and lower case letters , numbers and special characters.</a:t>
            </a:r>
          </a:p>
          <a:p>
            <a:r>
              <a:rPr lang="en-US" sz="2800" dirty="0" smtClean="0"/>
              <a:t>A good combination of these makes a strong password and difficult to crack it.</a:t>
            </a:r>
          </a:p>
          <a:p>
            <a:r>
              <a:rPr lang="en-US" sz="2800" dirty="0" smtClean="0"/>
              <a:t>Strong password keeps our system secure.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850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Computer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7189"/>
            <a:ext cx="8077198" cy="33189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Threats</a:t>
            </a:r>
            <a:r>
              <a:rPr lang="en-US" dirty="0" smtClean="0"/>
              <a:t> – are basically a violation of security . Attackers execute these threats.</a:t>
            </a:r>
          </a:p>
          <a:p>
            <a:r>
              <a:rPr lang="en-US" b="1" dirty="0" smtClean="0"/>
              <a:t>Common threats are:</a:t>
            </a:r>
          </a:p>
          <a:p>
            <a:pPr lvl="1"/>
            <a:r>
              <a:rPr lang="en-US" b="1" dirty="0" smtClean="0"/>
              <a:t>Viruses</a:t>
            </a:r>
            <a:r>
              <a:rPr lang="en-US" dirty="0" smtClean="0"/>
              <a:t>-</a:t>
            </a:r>
            <a:r>
              <a:rPr lang="en-US" dirty="0" err="1" smtClean="0"/>
              <a:t>worms,Trojans</a:t>
            </a:r>
            <a:endParaRPr lang="en-US" dirty="0" smtClean="0"/>
          </a:p>
          <a:p>
            <a:pPr lvl="1"/>
            <a:r>
              <a:rPr lang="en-US" b="1" dirty="0" smtClean="0"/>
              <a:t>Spyware</a:t>
            </a:r>
          </a:p>
          <a:p>
            <a:pPr lvl="1"/>
            <a:r>
              <a:rPr lang="en-US" b="1" dirty="0" smtClean="0"/>
              <a:t>Adware</a:t>
            </a:r>
          </a:p>
          <a:p>
            <a:pPr lvl="1"/>
            <a:r>
              <a:rPr lang="en-US" b="1" dirty="0" smtClean="0"/>
              <a:t>Spamming</a:t>
            </a:r>
          </a:p>
          <a:p>
            <a:pPr lvl="1"/>
            <a:r>
              <a:rPr lang="en-US" b="1" dirty="0" smtClean="0"/>
              <a:t>Phishing</a:t>
            </a:r>
          </a:p>
          <a:p>
            <a:pPr lvl="1"/>
            <a:r>
              <a:rPr lang="en-US" b="1" dirty="0" smtClean="0"/>
              <a:t>Sweeping</a:t>
            </a:r>
          </a:p>
          <a:p>
            <a:pPr lvl="1"/>
            <a:r>
              <a:rPr lang="en-US" b="1" dirty="0" smtClean="0"/>
              <a:t>Denial of Service(DOS) Attack</a:t>
            </a:r>
            <a:endParaRPr lang="en-US" b="1" dirty="0"/>
          </a:p>
        </p:txBody>
      </p:sp>
      <p:sp>
        <p:nvSpPr>
          <p:cNvPr id="5" name="Right Brace 4"/>
          <p:cNvSpPr/>
          <p:nvPr/>
        </p:nvSpPr>
        <p:spPr>
          <a:xfrm>
            <a:off x="4348844" y="3589017"/>
            <a:ext cx="1317172" cy="80648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48350" y="3792203"/>
            <a:ext cx="174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MALWARES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59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It is code or software that is specifically designed to damage, disrupt, steal, or "bad" or illegitimate action on data or  hosts, or networks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Malware infects the computer.</a:t>
            </a:r>
          </a:p>
          <a:p>
            <a:r>
              <a:rPr lang="en-US" sz="3200" dirty="0" smtClean="0"/>
              <a:t>It is unwanted software that someone else wants to run our computer/system.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746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4857"/>
            <a:ext cx="9601196" cy="3481011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These are malicious codes/programs that cause damage to data and files on a system</a:t>
            </a:r>
          </a:p>
          <a:p>
            <a:r>
              <a:rPr lang="en-US" sz="3200" dirty="0" smtClean="0"/>
              <a:t>All computer viruses are manmade.</a:t>
            </a:r>
          </a:p>
          <a:p>
            <a:r>
              <a:rPr lang="en-US" sz="3200" dirty="0" smtClean="0"/>
              <a:t>Viruses can attack any part of computer’s software such as operating system, boot block, files, application program etc.</a:t>
            </a:r>
          </a:p>
          <a:p>
            <a:r>
              <a:rPr lang="en-US" sz="3200" dirty="0"/>
              <a:t>It spreads from one computer to another, leaving infections as it travels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Almost all viruses are attached to an executable </a:t>
            </a:r>
            <a:r>
              <a:rPr lang="en-US" sz="3200" dirty="0" smtClean="0"/>
              <a:t>file</a:t>
            </a:r>
          </a:p>
          <a:p>
            <a:r>
              <a:rPr lang="en-US" sz="3200" dirty="0" smtClean="0"/>
              <a:t>It requires </a:t>
            </a:r>
            <a:r>
              <a:rPr lang="en-US" sz="3200" dirty="0"/>
              <a:t>the spreading of an infected host file.</a:t>
            </a:r>
          </a:p>
        </p:txBody>
      </p:sp>
    </p:spTree>
    <p:extLst>
      <p:ext uri="{BB962C8B-B14F-4D97-AF65-F5344CB8AC3E}">
        <p14:creationId xmlns:p14="http://schemas.microsoft.com/office/powerpoint/2010/main" val="214546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31899" y="837268"/>
            <a:ext cx="6421818" cy="48846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516">
              <a:defRPr/>
            </a:pPr>
            <a:r>
              <a:rPr sz="3174" spc="-109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174" spc="-54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174" spc="-4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174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174" spc="-9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74" spc="-32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174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174" spc="-7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74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174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174" spc="-18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174" spc="-36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174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174" spc="-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174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174" spc="-8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74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174" spc="-54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174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174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174" spc="-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74" spc="-27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174" spc="-5" dirty="0">
                <a:solidFill>
                  <a:srgbClr val="FF0000"/>
                </a:solidFill>
                <a:latin typeface="Calibri"/>
                <a:cs typeface="Calibri"/>
              </a:rPr>
              <a:t>ompu</a:t>
            </a:r>
            <a:r>
              <a:rPr sz="3174" spc="-36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174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3174" spc="-9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74" dirty="0">
                <a:solidFill>
                  <a:srgbClr val="FF0000"/>
                </a:solidFill>
                <a:latin typeface="Calibri"/>
                <a:cs typeface="Calibri"/>
              </a:rPr>
              <a:t>virus</a:t>
            </a:r>
            <a:r>
              <a:rPr sz="3174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74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endParaRPr sz="3174" dirty="0">
              <a:latin typeface="Calibri"/>
              <a:cs typeface="Calibri"/>
            </a:endParaRPr>
          </a:p>
        </p:txBody>
      </p:sp>
      <p:sp>
        <p:nvSpPr>
          <p:cNvPr id="10246" name="object 6"/>
          <p:cNvSpPr txBox="1">
            <a:spLocks noChangeArrowheads="1"/>
          </p:cNvSpPr>
          <p:nvPr/>
        </p:nvSpPr>
        <p:spPr bwMode="auto">
          <a:xfrm>
            <a:off x="1456465" y="1456363"/>
            <a:ext cx="8775476" cy="433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7663" indent="7938">
              <a:buFont typeface="Arial" panose="020B0604020202020204" pitchFamily="34" charset="0"/>
              <a:buChar char="•"/>
            </a:pPr>
            <a:r>
              <a:rPr lang="en-US" sz="3083" spc="-23" dirty="0" smtClean="0">
                <a:solidFill>
                  <a:srgbClr val="00AF50"/>
                </a:solidFill>
                <a:latin typeface="Calibri"/>
                <a:cs typeface="Calibri"/>
              </a:rPr>
              <a:t>Open </a:t>
            </a:r>
            <a:r>
              <a:rPr lang="en-US" sz="3083" spc="-23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lang="en-US" sz="3083" spc="-23" dirty="0" smtClean="0">
                <a:solidFill>
                  <a:srgbClr val="00AF50"/>
                </a:solidFill>
                <a:latin typeface="Calibri"/>
                <a:cs typeface="Calibri"/>
              </a:rPr>
              <a:t>ma</a:t>
            </a:r>
            <a:r>
              <a:rPr lang="en-US" sz="3083" spc="-9" dirty="0" smtClean="0">
                <a:solidFill>
                  <a:srgbClr val="00AF50"/>
                </a:solidFill>
                <a:latin typeface="Calibri"/>
                <a:cs typeface="Calibri"/>
              </a:rPr>
              <a:t>il</a:t>
            </a:r>
            <a:r>
              <a:rPr lang="en-US" sz="3083" spc="-18" dirty="0" smtClean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lang="en-US" sz="3083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3083" dirty="0">
                <a:solidFill>
                  <a:srgbClr val="00AF50"/>
                </a:solidFill>
                <a:cs typeface="Calibri" panose="020F0502020204030204" pitchFamily="34" charset="0"/>
              </a:rPr>
              <a:t>c</a:t>
            </a: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arefully </a:t>
            </a:r>
            <a:r>
              <a:rPr lang="en-US" altLang="en-US" sz="3083" spc="-1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lang="en-US" sz="3083" spc="-50" dirty="0" smtClean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lang="en-US" sz="3083" spc="-18" dirty="0" smtClean="0">
                <a:solidFill>
                  <a:srgbClr val="00AF50"/>
                </a:solidFill>
                <a:latin typeface="Calibri"/>
                <a:cs typeface="Calibri"/>
              </a:rPr>
              <a:t>en</a:t>
            </a:r>
            <a:r>
              <a:rPr lang="en-US" sz="3083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3083" spc="-23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lang="en-US" sz="3083" spc="-32" dirty="0" smtClean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lang="en-US" sz="3083" spc="-18" dirty="0" smtClean="0">
                <a:solidFill>
                  <a:srgbClr val="00AF50"/>
                </a:solidFill>
                <a:latin typeface="Calibri"/>
                <a:cs typeface="Calibri"/>
              </a:rPr>
              <a:t>mi</a:t>
            </a:r>
            <a:r>
              <a:rPr lang="en-US" sz="3083" spc="-23" dirty="0" smtClean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lang="en-US" sz="3083" spc="-18" dirty="0" smtClean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lang="en-US" sz="3083" dirty="0" smtClean="0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lang="en-US" sz="3083" spc="-23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lang="en-US" sz="3083" spc="-63" dirty="0" smtClean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lang="en-US" sz="3083" spc="-23" dirty="0" smtClean="0">
                <a:solidFill>
                  <a:srgbClr val="00AF50"/>
                </a:solidFill>
                <a:latin typeface="Calibri"/>
                <a:cs typeface="Calibri"/>
              </a:rPr>
              <a:t>om f</a:t>
            </a:r>
            <a:r>
              <a:rPr lang="en-US" sz="3083" spc="-18" dirty="0" smtClean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lang="en-US" sz="3083" spc="-14" dirty="0" smtClean="0">
                <a:solidFill>
                  <a:srgbClr val="00AF50"/>
                </a:solidFill>
                <a:latin typeface="Calibri"/>
                <a:cs typeface="Calibri"/>
              </a:rPr>
              <a:t>iends.</a:t>
            </a:r>
          </a:p>
          <a:p>
            <a:pPr marL="347663" indent="7938">
              <a:buFont typeface="Arial" panose="020B0604020202020204" pitchFamily="34" charset="0"/>
              <a:buChar char="•"/>
            </a:pPr>
            <a:r>
              <a:rPr lang="en-US" sz="3083" spc="-14" dirty="0" smtClean="0">
                <a:solidFill>
                  <a:srgbClr val="00AF50"/>
                </a:solidFill>
                <a:latin typeface="Calibri"/>
                <a:cs typeface="Calibri"/>
              </a:rPr>
              <a:t>Do not open emails from unknown senders.</a:t>
            </a:r>
            <a:endParaRPr lang="en-US" sz="3083" dirty="0" smtClean="0">
              <a:latin typeface="Calibri"/>
              <a:cs typeface="Calibri"/>
            </a:endParaRPr>
          </a:p>
          <a:p>
            <a:pPr>
              <a:spcBef>
                <a:spcPts val="737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Install</a:t>
            </a:r>
            <a:r>
              <a:rPr lang="en-US" altLang="en-US" sz="3083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Anti-virus</a:t>
            </a:r>
            <a:r>
              <a:rPr lang="en-US" altLang="en-US" sz="3083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Software</a:t>
            </a:r>
            <a:r>
              <a:rPr lang="en-US" altLang="en-US" sz="3083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and</a:t>
            </a:r>
            <a:r>
              <a:rPr lang="en-US" altLang="en-US" sz="3083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eep</a:t>
            </a:r>
            <a:r>
              <a:rPr lang="en-US" altLang="en-US" sz="3083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it up</a:t>
            </a:r>
            <a:r>
              <a:rPr lang="en-US" altLang="en-US" sz="3083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to</a:t>
            </a:r>
            <a:r>
              <a:rPr lang="en-US" altLang="en-US" sz="3083" dirty="0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>
                <a:solidFill>
                  <a:srgbClr val="00AF50"/>
                </a:solidFill>
                <a:cs typeface="Calibri" panose="020F0502020204030204" pitchFamily="34" charset="0"/>
              </a:rPr>
              <a:t>Date</a:t>
            </a:r>
            <a:endParaRPr lang="en-US" altLang="en-US" sz="3083" dirty="0">
              <a:cs typeface="Calibri" panose="020F0502020204030204" pitchFamily="34" charset="0"/>
            </a:endParaRPr>
          </a:p>
          <a:p>
            <a:pPr>
              <a:spcBef>
                <a:spcPts val="737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3083" dirty="0">
                <a:solidFill>
                  <a:srgbClr val="00AF50"/>
                </a:solidFill>
                <a:cs typeface="Calibri" panose="020F0502020204030204" pitchFamily="34" charset="0"/>
              </a:rPr>
              <a:t>Scan</a:t>
            </a:r>
            <a:r>
              <a:rPr lang="en-US" altLang="en-US" sz="3083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>
                <a:solidFill>
                  <a:srgbClr val="00AF50"/>
                </a:solidFill>
                <a:cs typeface="Calibri" panose="020F0502020204030204" pitchFamily="34" charset="0"/>
              </a:rPr>
              <a:t>System</a:t>
            </a:r>
            <a:r>
              <a:rPr lang="en-US" altLang="en-US" sz="3083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Regularly</a:t>
            </a:r>
            <a:endParaRPr lang="en-US" altLang="en-US" sz="3083" dirty="0" smtClean="0">
              <a:cs typeface="Calibri" panose="020F0502020204030204" pitchFamily="34" charset="0"/>
            </a:endParaRPr>
          </a:p>
          <a:p>
            <a:pPr>
              <a:spcBef>
                <a:spcPts val="737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Browse</a:t>
            </a:r>
            <a:r>
              <a:rPr lang="en-US" altLang="en-US" sz="3083" dirty="0" smtClean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83" dirty="0" smtClean="0">
                <a:solidFill>
                  <a:srgbClr val="00AF50"/>
                </a:solidFill>
                <a:cs typeface="Calibri" panose="020F0502020204030204" pitchFamily="34" charset="0"/>
              </a:rPr>
              <a:t>Safely</a:t>
            </a:r>
          </a:p>
          <a:p>
            <a:pPr>
              <a:spcBef>
                <a:spcPts val="748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sz="3083" spc="-5" dirty="0" smtClean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lang="en-US" sz="3083" spc="-18" dirty="0" smtClean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lang="en-US" sz="3083" dirty="0" smtClean="0">
                <a:solidFill>
                  <a:srgbClr val="00AF50"/>
                </a:solidFill>
                <a:latin typeface="Calibri"/>
                <a:cs typeface="Calibri"/>
              </a:rPr>
              <a:t>wn</a:t>
            </a:r>
            <a:r>
              <a:rPr lang="en-US" sz="3083" spc="-5" dirty="0" smtClean="0">
                <a:solidFill>
                  <a:srgbClr val="00AF50"/>
                </a:solidFill>
                <a:latin typeface="Calibri"/>
                <a:cs typeface="Calibri"/>
              </a:rPr>
              <a:t>loa</a:t>
            </a:r>
            <a:r>
              <a:rPr lang="en-US" sz="3083" dirty="0" smtClean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lang="en-US" sz="3083" spc="-9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3083" spc="-5" dirty="0" smtClean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lang="en-US" sz="3083" dirty="0" smtClean="0">
                <a:solidFill>
                  <a:srgbClr val="00AF50"/>
                </a:solidFill>
                <a:latin typeface="Calibri"/>
                <a:cs typeface="Calibri"/>
              </a:rPr>
              <a:t>il</a:t>
            </a:r>
            <a:r>
              <a:rPr lang="en-US" sz="3083" spc="-18" dirty="0" smtClean="0">
                <a:solidFill>
                  <a:srgbClr val="00AF50"/>
                </a:solidFill>
                <a:latin typeface="Calibri"/>
                <a:cs typeface="Calibri"/>
              </a:rPr>
              <a:t>es</a:t>
            </a:r>
            <a:r>
              <a:rPr lang="en-US" sz="3083" spc="-9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3083" spc="-23" dirty="0" smtClean="0">
                <a:solidFill>
                  <a:srgbClr val="00AF50"/>
                </a:solidFill>
                <a:latin typeface="Calibri"/>
                <a:cs typeface="Calibri"/>
              </a:rPr>
              <a:t>Ca</a:t>
            </a:r>
            <a:r>
              <a:rPr lang="en-US" sz="3083" spc="-50" dirty="0" smtClean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lang="en-US" sz="3083" spc="-41" dirty="0" smtClean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lang="en-US" sz="3083" spc="-5" dirty="0" smtClean="0">
                <a:solidFill>
                  <a:srgbClr val="00AF50"/>
                </a:solidFill>
                <a:latin typeface="Calibri"/>
                <a:cs typeface="Calibri"/>
              </a:rPr>
              <a:t>fu</a:t>
            </a:r>
            <a:r>
              <a:rPr lang="en-US" sz="3083" dirty="0" smtClean="0">
                <a:solidFill>
                  <a:srgbClr val="00AF50"/>
                </a:solidFill>
                <a:latin typeface="Calibri"/>
                <a:cs typeface="Calibri"/>
              </a:rPr>
              <a:t>ll</a:t>
            </a:r>
            <a:r>
              <a:rPr lang="en-US" sz="3083" spc="-18" dirty="0" smtClean="0">
                <a:solidFill>
                  <a:srgbClr val="00AF50"/>
                </a:solidFill>
                <a:latin typeface="Calibri"/>
                <a:cs typeface="Calibri"/>
              </a:rPr>
              <a:t>y </a:t>
            </a:r>
          </a:p>
          <a:p>
            <a:pPr>
              <a:spcBef>
                <a:spcPts val="748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r>
              <a:rPr lang="en-US" sz="3083" spc="-18" dirty="0" smtClean="0">
                <a:solidFill>
                  <a:srgbClr val="00AF50"/>
                </a:solidFill>
                <a:latin typeface="Calibri"/>
                <a:cs typeface="Calibri"/>
              </a:rPr>
              <a:t>Do not use disks/software from unknown sources.</a:t>
            </a:r>
            <a:endParaRPr lang="en-US" sz="3083" dirty="0" smtClean="0">
              <a:latin typeface="Calibri"/>
              <a:cs typeface="Calibri"/>
            </a:endParaRPr>
          </a:p>
          <a:p>
            <a:pPr>
              <a:spcBef>
                <a:spcPts val="748"/>
              </a:spcBef>
              <a:buClr>
                <a:srgbClr val="00AF50"/>
              </a:buClr>
              <a:buFont typeface="Arial" panose="020B0604020202020204" pitchFamily="34" charset="0"/>
              <a:buChar char="•"/>
            </a:pPr>
            <a:endParaRPr lang="en-US" altLang="en-US" sz="3083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6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4857"/>
            <a:ext cx="9601196" cy="348101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WORMS and TROJANS or TROJAN HORSES are</a:t>
            </a:r>
          </a:p>
          <a:p>
            <a:pPr marL="0" indent="0" algn="ctr">
              <a:buNone/>
            </a:pPr>
            <a:r>
              <a:rPr lang="en-US" sz="3600" dirty="0" smtClean="0"/>
              <a:t>	two similar programs also cause virus like effects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828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4857"/>
            <a:ext cx="9601196" cy="34810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Worms are self replicating program which eats up the entire disk space or memory</a:t>
            </a:r>
          </a:p>
          <a:p>
            <a:r>
              <a:rPr lang="en-US" sz="3200" dirty="0" smtClean="0"/>
              <a:t>It keeps on creating its copies its copies until all the disk space or memory is filled.</a:t>
            </a:r>
          </a:p>
          <a:p>
            <a:r>
              <a:rPr lang="en-US" sz="3200" dirty="0" smtClean="0"/>
              <a:t>Worms </a:t>
            </a:r>
            <a:r>
              <a:rPr lang="en-US" sz="3200" dirty="0"/>
              <a:t>are standalone software and do not require a host program or human help to </a:t>
            </a:r>
            <a:r>
              <a:rPr lang="en-US" sz="3200" dirty="0" smtClean="0"/>
              <a:t>propagate.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5002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1277</Words>
  <Application>Microsoft Office PowerPoint</Application>
  <PresentationFormat>Widescreen</PresentationFormat>
  <Paragraphs>196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Organic</vt:lpstr>
      <vt:lpstr>Online Access  and  Computer Security</vt:lpstr>
      <vt:lpstr>Online Access</vt:lpstr>
      <vt:lpstr>PowerPoint Presentation</vt:lpstr>
      <vt:lpstr>Threats to Computer Security</vt:lpstr>
      <vt:lpstr>MALWARE</vt:lpstr>
      <vt:lpstr>Computer Viruses</vt:lpstr>
      <vt:lpstr>PowerPoint Presentation</vt:lpstr>
      <vt:lpstr>PowerPoint Presentation</vt:lpstr>
      <vt:lpstr>Worms</vt:lpstr>
      <vt:lpstr>PowerPoint Presentation</vt:lpstr>
      <vt:lpstr>PowerPoint Presentation</vt:lpstr>
      <vt:lpstr>TROJANS or TROJAN HORSES</vt:lpstr>
      <vt:lpstr>PowerPoint Presentation</vt:lpstr>
      <vt:lpstr>Damage caused by Malwares (Viruses,Worms and Trojans) </vt:lpstr>
      <vt:lpstr>SPYWARE</vt:lpstr>
      <vt:lpstr>PowerPoint Presentation</vt:lpstr>
      <vt:lpstr>ADWARE</vt:lpstr>
      <vt:lpstr>SPAMMING- is any kind of unwanted, unsolicited digital communication that gets sent out in bulk through email</vt:lpstr>
      <vt:lpstr>PowerPoint Presentation</vt:lpstr>
      <vt:lpstr>Phishing </vt:lpstr>
      <vt:lpstr>PowerPoint Presentation</vt:lpstr>
      <vt:lpstr>Pharming </vt:lpstr>
      <vt:lpstr>PowerPoint Presentation</vt:lpstr>
      <vt:lpstr>Cookies</vt:lpstr>
      <vt:lpstr>Cookies</vt:lpstr>
      <vt:lpstr>Firewall</vt:lpstr>
      <vt:lpstr>Firewall rules can be based on</vt:lpstr>
      <vt:lpstr>Firewall Types</vt:lpstr>
      <vt:lpstr>Digital signatures</vt:lpstr>
      <vt:lpstr>Anti Virus Software </vt:lpstr>
      <vt:lpstr>Authentication</vt:lpstr>
      <vt:lpstr>What is the need of secure passwords?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Access  and  Computer Security</dc:title>
  <dc:creator>user</dc:creator>
  <cp:lastModifiedBy>user</cp:lastModifiedBy>
  <cp:revision>23</cp:revision>
  <dcterms:created xsi:type="dcterms:W3CDTF">2021-02-03T17:07:52Z</dcterms:created>
  <dcterms:modified xsi:type="dcterms:W3CDTF">2021-02-04T14:24:45Z</dcterms:modified>
</cp:coreProperties>
</file>