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888" r:id="rId1"/>
  </p:sldMasterIdLst>
  <p:notesMasterIdLst>
    <p:notesMasterId r:id="rId20"/>
  </p:notesMasterIdLst>
  <p:sldIdLst>
    <p:sldId id="277" r:id="rId2"/>
    <p:sldId id="257" r:id="rId3"/>
    <p:sldId id="276" r:id="rId4"/>
    <p:sldId id="273" r:id="rId5"/>
    <p:sldId id="274" r:id="rId6"/>
    <p:sldId id="272" r:id="rId7"/>
    <p:sldId id="271" r:id="rId8"/>
    <p:sldId id="259" r:id="rId9"/>
    <p:sldId id="275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70" r:id="rId18"/>
    <p:sldId id="268" r:id="rId19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8" autoAdjust="0"/>
    <p:restoredTop sz="94660"/>
  </p:normalViewPr>
  <p:slideViewPr>
    <p:cSldViewPr>
      <p:cViewPr varScale="1">
        <p:scale>
          <a:sx n="55" d="100"/>
          <a:sy n="55" d="100"/>
        </p:scale>
        <p:origin x="1248" y="36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178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10"/>
              </a:lnSpc>
            </a:pP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4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5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42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34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168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087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57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81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16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88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7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22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62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3806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3635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0567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704620" y="2356260"/>
            <a:ext cx="879404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4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7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8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8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5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1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5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9" r:id="rId1"/>
    <p:sldLayoutId id="2147484890" r:id="rId2"/>
    <p:sldLayoutId id="2147484891" r:id="rId3"/>
    <p:sldLayoutId id="2147484892" r:id="rId4"/>
    <p:sldLayoutId id="2147484893" r:id="rId5"/>
    <p:sldLayoutId id="2147484894" r:id="rId6"/>
    <p:sldLayoutId id="2147484895" r:id="rId7"/>
    <p:sldLayoutId id="2147484896" r:id="rId8"/>
    <p:sldLayoutId id="2147484897" r:id="rId9"/>
    <p:sldLayoutId id="2147484898" r:id="rId10"/>
    <p:sldLayoutId id="2147484899" r:id="rId11"/>
    <p:sldLayoutId id="2147484900" r:id="rId12"/>
    <p:sldLayoutId id="2147484901" r:id="rId13"/>
    <p:sldLayoutId id="2147484902" r:id="rId14"/>
    <p:sldLayoutId id="2147484903" r:id="rId15"/>
    <p:sldLayoutId id="2147484904" r:id="rId16"/>
    <p:sldLayoutId id="2147484905" r:id="rId17"/>
    <p:sldLayoutId id="2147484906" r:id="rId18"/>
    <p:sldLayoutId id="2147484908" r:id="rId19"/>
    <p:sldLayoutId id="2147484909" r:id="rId20"/>
    <p:sldLayoutId id="2147484910" r:id="rId21"/>
    <p:sldLayoutId id="2147484911" r:id="rId22"/>
    <p:sldLayoutId id="2147484913" r:id="rId23"/>
    <p:sldLayoutId id="2147484914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STRING MANIPULATION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93727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400" y="837642"/>
            <a:ext cx="4444746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5" dirty="0">
                <a:solidFill>
                  <a:srgbClr val="FFC000"/>
                </a:solidFill>
                <a:latin typeface="Carlito"/>
                <a:cs typeface="Carlito"/>
              </a:rPr>
              <a:t>String</a:t>
            </a:r>
            <a:r>
              <a:rPr sz="2400" b="1" spc="-10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FFC000"/>
                </a:solidFill>
                <a:latin typeface="Carlito"/>
                <a:cs typeface="Carlito"/>
              </a:rPr>
              <a:t>comparison</a:t>
            </a:r>
            <a:endParaRPr sz="2400" dirty="0">
              <a:latin typeface="Carlito"/>
              <a:cs typeface="Carlito"/>
            </a:endParaRPr>
          </a:p>
          <a:p>
            <a:pPr marL="12700">
              <a:spcBef>
                <a:spcPts val="30"/>
              </a:spcBef>
            </a:pPr>
            <a:r>
              <a:rPr sz="2000" b="1" spc="-40" dirty="0">
                <a:solidFill>
                  <a:srgbClr val="00AFEF"/>
                </a:solidFill>
                <a:latin typeface="Carlito"/>
                <a:cs typeface="Carlito"/>
              </a:rPr>
              <a:t>We </a:t>
            </a:r>
            <a:r>
              <a:rPr sz="2000" b="1" spc="-5" dirty="0">
                <a:solidFill>
                  <a:srgbClr val="00AFEF"/>
                </a:solidFill>
                <a:latin typeface="Carlito"/>
                <a:cs typeface="Carlito"/>
              </a:rPr>
              <a:t>can 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use ( &gt; , </a:t>
            </a:r>
            <a:r>
              <a:rPr lang="en-US" sz="2000" b="1" dirty="0" smtClean="0">
                <a:solidFill>
                  <a:srgbClr val="00AFEF"/>
                </a:solidFill>
                <a:latin typeface="Carlito"/>
                <a:cs typeface="Carlito"/>
              </a:rPr>
              <a:t>==,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&lt; 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, </a:t>
            </a:r>
            <a:r>
              <a:rPr sz="2000" b="1" spc="-5" dirty="0">
                <a:solidFill>
                  <a:srgbClr val="00AFEF"/>
                </a:solidFill>
                <a:latin typeface="Carlito"/>
                <a:cs typeface="Carlito"/>
              </a:rPr>
              <a:t>&lt;= 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, </a:t>
            </a:r>
            <a:r>
              <a:rPr sz="2000" b="1" spc="-5" dirty="0" smtClean="0">
                <a:solidFill>
                  <a:srgbClr val="00AFEF"/>
                </a:solidFill>
                <a:latin typeface="Carlito"/>
                <a:cs typeface="Carlito"/>
              </a:rPr>
              <a:t>&lt;=</a:t>
            </a:r>
            <a:r>
              <a:rPr lang="en-US" sz="2000" b="1" spc="-5" dirty="0" smtClean="0">
                <a:solidFill>
                  <a:srgbClr val="00AFEF"/>
                </a:solidFill>
                <a:latin typeface="Carlito"/>
                <a:cs typeface="Carlito"/>
              </a:rPr>
              <a:t>, !=</a:t>
            </a:r>
            <a:endParaRPr lang="en-US" sz="20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15000" y="1171078"/>
            <a:ext cx="35699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)</a:t>
            </a:r>
            <a:r>
              <a:rPr sz="2000" b="1" spc="14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000" b="1" spc="-20" dirty="0">
                <a:solidFill>
                  <a:srgbClr val="00AFEF"/>
                </a:solidFill>
                <a:latin typeface="Carlito"/>
                <a:cs typeface="Carlito"/>
              </a:rPr>
              <a:t>to</a:t>
            </a:r>
            <a:r>
              <a:rPr sz="2000" b="1" spc="15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00AFEF"/>
                </a:solidFill>
                <a:latin typeface="Carlito"/>
                <a:cs typeface="Carlito"/>
              </a:rPr>
              <a:t>compare</a:t>
            </a:r>
            <a:r>
              <a:rPr sz="2000" b="1" spc="15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00AFEF"/>
                </a:solidFill>
                <a:latin typeface="Carlito"/>
                <a:cs typeface="Carlito"/>
              </a:rPr>
              <a:t>two</a:t>
            </a:r>
            <a:r>
              <a:rPr sz="2000" b="1" spc="14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00AFEF"/>
                </a:solidFill>
                <a:latin typeface="Carlito"/>
                <a:cs typeface="Carlito"/>
              </a:rPr>
              <a:t>strings.</a:t>
            </a:r>
            <a:r>
              <a:rPr sz="2000" b="1" spc="15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7800" y="4718169"/>
            <a:ext cx="6939281" cy="20287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print</a:t>
            </a:r>
            <a:r>
              <a:rPr spc="-5" dirty="0" smtClean="0">
                <a:latin typeface="Carlito"/>
                <a:cs typeface="Carlito"/>
              </a:rPr>
              <a:t>("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Reena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 </a:t>
            </a:r>
            <a:r>
              <a:rPr dirty="0">
                <a:latin typeface="Carlito"/>
                <a:cs typeface="Carlito"/>
              </a:rPr>
              <a:t>== </a:t>
            </a:r>
            <a:r>
              <a:rPr spc="-5" dirty="0" smtClean="0">
                <a:latin typeface="Carlito"/>
                <a:cs typeface="Carlito"/>
              </a:rPr>
              <a:t>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Reeta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")  </a:t>
            </a:r>
            <a:endParaRPr lang="en-US" spc="-5" dirty="0"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print</a:t>
            </a:r>
            <a:r>
              <a:rPr spc="-5" dirty="0" smtClean="0">
                <a:latin typeface="Carlito"/>
                <a:cs typeface="Carlito"/>
              </a:rPr>
              <a:t>("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Reena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 </a:t>
            </a:r>
            <a:r>
              <a:rPr dirty="0">
                <a:latin typeface="Carlito"/>
                <a:cs typeface="Carlito"/>
              </a:rPr>
              <a:t>!= </a:t>
            </a:r>
            <a:r>
              <a:rPr spc="-5" dirty="0" smtClean="0">
                <a:latin typeface="Carlito"/>
                <a:cs typeface="Carlito"/>
              </a:rPr>
              <a:t>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Reeta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")  </a:t>
            </a:r>
            <a:endParaRPr lang="en-US" spc="-5" dirty="0"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print</a:t>
            </a:r>
            <a:r>
              <a:rPr spc="-5" dirty="0" smtClean="0">
                <a:latin typeface="Carlito"/>
                <a:cs typeface="Carlito"/>
              </a:rPr>
              <a:t>("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Reena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 </a:t>
            </a:r>
            <a:r>
              <a:rPr dirty="0">
                <a:latin typeface="Carlito"/>
                <a:cs typeface="Carlito"/>
              </a:rPr>
              <a:t>&gt; </a:t>
            </a:r>
            <a:r>
              <a:rPr spc="-5" dirty="0" smtClean="0">
                <a:latin typeface="Carlito"/>
                <a:cs typeface="Carlito"/>
              </a:rPr>
              <a:t>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Reeta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")  </a:t>
            </a:r>
            <a:endParaRPr lang="en-US" spc="-5" dirty="0"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print</a:t>
            </a:r>
            <a:r>
              <a:rPr spc="-5" dirty="0" smtClean="0">
                <a:latin typeface="Carlito"/>
                <a:cs typeface="Carlito"/>
              </a:rPr>
              <a:t>("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Reena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 </a:t>
            </a:r>
            <a:r>
              <a:rPr dirty="0">
                <a:latin typeface="Carlito"/>
                <a:cs typeface="Carlito"/>
              </a:rPr>
              <a:t>&gt;= </a:t>
            </a:r>
            <a:r>
              <a:rPr spc="-5" dirty="0" smtClean="0">
                <a:latin typeface="Carlito"/>
                <a:cs typeface="Carlito"/>
              </a:rPr>
              <a:t>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Reeta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")  </a:t>
            </a:r>
            <a:endParaRPr lang="en-US" spc="-5" dirty="0"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print</a:t>
            </a:r>
            <a:r>
              <a:rPr spc="-5" dirty="0" smtClean="0">
                <a:latin typeface="Carlito"/>
                <a:cs typeface="Carlito"/>
              </a:rPr>
              <a:t>("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Reena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 </a:t>
            </a:r>
            <a:r>
              <a:rPr dirty="0">
                <a:latin typeface="Carlito"/>
                <a:cs typeface="Carlito"/>
              </a:rPr>
              <a:t>&lt; </a:t>
            </a:r>
            <a:r>
              <a:rPr spc="-5" dirty="0" smtClean="0">
                <a:latin typeface="Carlito"/>
                <a:cs typeface="Carlito"/>
              </a:rPr>
              <a:t>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Reeta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")  </a:t>
            </a:r>
            <a:endParaRPr lang="en-US" spc="-5" dirty="0"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print</a:t>
            </a:r>
            <a:r>
              <a:rPr spc="-5" dirty="0" smtClean="0">
                <a:latin typeface="Carlito"/>
                <a:cs typeface="Carlito"/>
              </a:rPr>
              <a:t>("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Reena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 </a:t>
            </a:r>
            <a:r>
              <a:rPr dirty="0">
                <a:latin typeface="Carlito"/>
                <a:cs typeface="Carlito"/>
              </a:rPr>
              <a:t>&lt;= </a:t>
            </a:r>
            <a:r>
              <a:rPr spc="-5" dirty="0" smtClean="0">
                <a:latin typeface="Carlito"/>
                <a:cs typeface="Carlito"/>
              </a:rPr>
              <a:t>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Reeta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")  </a:t>
            </a:r>
            <a:endParaRPr lang="en-US" spc="-5" dirty="0"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print</a:t>
            </a:r>
            <a:r>
              <a:rPr spc="-5" dirty="0" smtClean="0">
                <a:latin typeface="Carlito"/>
                <a:cs typeface="Carlito"/>
              </a:rPr>
              <a:t>("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-5" dirty="0" err="1">
                <a:solidFill>
                  <a:srgbClr val="FF0000"/>
                </a:solidFill>
                <a:latin typeface="Carlito"/>
                <a:cs typeface="Carlito"/>
              </a:rPr>
              <a:t>Reena</a:t>
            </a:r>
            <a:r>
              <a:rPr lang="en-US" b="1" spc="-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" </a:t>
            </a:r>
            <a:r>
              <a:rPr dirty="0">
                <a:latin typeface="Carlito"/>
                <a:cs typeface="Carlito"/>
              </a:rPr>
              <a:t>&gt;</a:t>
            </a:r>
            <a:r>
              <a:rPr spc="35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"")</a:t>
            </a:r>
            <a:endParaRPr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1600" y="1753712"/>
            <a:ext cx="8319363" cy="2901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>
              <a:spcBef>
                <a:spcPts val="105"/>
              </a:spcBef>
              <a:tabLst>
                <a:tab pos="1243965" algn="l"/>
                <a:tab pos="2042795" algn="l"/>
                <a:tab pos="3993515" algn="l"/>
                <a:tab pos="4453890" algn="l"/>
                <a:tab pos="5214620" algn="l"/>
                <a:tab pos="5962650" algn="l"/>
                <a:tab pos="6736080" algn="l"/>
                <a:tab pos="7156450" algn="l"/>
              </a:tabLst>
            </a:pPr>
            <a:r>
              <a:rPr lang="en-US" sz="2000" b="1" spc="-15" dirty="0" smtClean="0">
                <a:solidFill>
                  <a:srgbClr val="00AFEF"/>
                </a:solidFill>
                <a:latin typeface="Carlito"/>
                <a:cs typeface="Carlito"/>
              </a:rPr>
              <a:t>String </a:t>
            </a:r>
            <a:r>
              <a:rPr sz="2000" b="1" spc="-15" dirty="0" smtClean="0">
                <a:solidFill>
                  <a:srgbClr val="00AFEF"/>
                </a:solidFill>
                <a:latin typeface="Carlito"/>
                <a:cs typeface="Carlito"/>
              </a:rPr>
              <a:t>c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om</a:t>
            </a:r>
            <a:r>
              <a:rPr sz="2000" b="1" spc="5" dirty="0" smtClean="0">
                <a:solidFill>
                  <a:srgbClr val="00AFEF"/>
                </a:solidFill>
                <a:latin typeface="Carlito"/>
                <a:cs typeface="Carlito"/>
              </a:rPr>
              <a:t>p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a</a:t>
            </a:r>
            <a:r>
              <a:rPr sz="2000" b="1" spc="-35" dirty="0" smtClean="0">
                <a:solidFill>
                  <a:srgbClr val="00AFEF"/>
                </a:solidFill>
                <a:latin typeface="Carlito"/>
                <a:cs typeface="Carlito"/>
              </a:rPr>
              <a:t>r</a:t>
            </a:r>
            <a:r>
              <a:rPr sz="2000" b="1" spc="-5" dirty="0" smtClean="0">
                <a:solidFill>
                  <a:srgbClr val="00AFEF"/>
                </a:solidFill>
                <a:latin typeface="Carlito"/>
                <a:cs typeface="Carlito"/>
              </a:rPr>
              <a:t>e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s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	</a:t>
            </a:r>
            <a:r>
              <a:rPr lang="en-US" sz="2000" b="1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l</a:t>
            </a:r>
            <a:r>
              <a:rPr sz="2000" b="1" spc="-40" dirty="0" smtClean="0">
                <a:solidFill>
                  <a:srgbClr val="00AFEF"/>
                </a:solidFill>
                <a:latin typeface="Carlito"/>
                <a:cs typeface="Carlito"/>
              </a:rPr>
              <a:t>e</a:t>
            </a:r>
            <a:r>
              <a:rPr sz="2000" b="1" spc="-5" dirty="0" smtClean="0">
                <a:solidFill>
                  <a:srgbClr val="00AFEF"/>
                </a:solidFill>
                <a:latin typeface="Carlito"/>
                <a:cs typeface="Carlito"/>
              </a:rPr>
              <a:t>xi</a:t>
            </a:r>
            <a:r>
              <a:rPr sz="2000" b="1" spc="-10" dirty="0" smtClean="0">
                <a:solidFill>
                  <a:srgbClr val="00AFEF"/>
                </a:solidFill>
                <a:latin typeface="Carlito"/>
                <a:cs typeface="Carlito"/>
              </a:rPr>
              <a:t>c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og</a:t>
            </a:r>
            <a:r>
              <a:rPr sz="2000" b="1" spc="-55" dirty="0" smtClean="0">
                <a:solidFill>
                  <a:srgbClr val="00AFEF"/>
                </a:solidFill>
                <a:latin typeface="Carlito"/>
                <a:cs typeface="Carlito"/>
              </a:rPr>
              <a:t>r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aphi</a:t>
            </a:r>
            <a:r>
              <a:rPr sz="2000" b="1" spc="-10" dirty="0" smtClean="0">
                <a:solidFill>
                  <a:srgbClr val="00AFEF"/>
                </a:solidFill>
                <a:latin typeface="Carlito"/>
                <a:cs typeface="Carlito"/>
              </a:rPr>
              <a:t>c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a</a:t>
            </a:r>
            <a:r>
              <a:rPr sz="2000" b="1" spc="-20" dirty="0" smtClean="0">
                <a:solidFill>
                  <a:srgbClr val="00AFEF"/>
                </a:solidFill>
                <a:latin typeface="Carlito"/>
                <a:cs typeface="Carlito"/>
              </a:rPr>
              <a:t>l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l</a:t>
            </a:r>
            <a:r>
              <a:rPr lang="en-US" sz="2000" b="1" dirty="0" smtClean="0">
                <a:solidFill>
                  <a:srgbClr val="00AFEF"/>
                </a:solidFill>
                <a:latin typeface="Carlito"/>
                <a:cs typeface="Carlito"/>
              </a:rPr>
              <a:t>y it means </a:t>
            </a:r>
            <a:endParaRPr lang="en-US" sz="2000" b="1" dirty="0">
              <a:solidFill>
                <a:srgbClr val="00AFEF"/>
              </a:solidFill>
              <a:latin typeface="Carlito"/>
              <a:cs typeface="Carlito"/>
            </a:endParaRPr>
          </a:p>
          <a:p>
            <a:pPr marL="12700" marR="5715">
              <a:spcBef>
                <a:spcPts val="105"/>
              </a:spcBef>
              <a:tabLst>
                <a:tab pos="1243965" algn="l"/>
                <a:tab pos="2042795" algn="l"/>
                <a:tab pos="3993515" algn="l"/>
                <a:tab pos="4453890" algn="l"/>
                <a:tab pos="5214620" algn="l"/>
                <a:tab pos="5962650" algn="l"/>
                <a:tab pos="6736080" algn="l"/>
                <a:tab pos="7156450" algn="l"/>
              </a:tabLst>
            </a:pP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u</a:t>
            </a:r>
            <a:r>
              <a:rPr sz="2000" b="1" spc="5" dirty="0" smtClean="0">
                <a:solidFill>
                  <a:srgbClr val="00AFEF"/>
                </a:solidFill>
                <a:latin typeface="Carlito"/>
                <a:cs typeface="Carlito"/>
              </a:rPr>
              <a:t>s</a:t>
            </a:r>
            <a:r>
              <a:rPr sz="2000" b="1" spc="-15" dirty="0" smtClean="0">
                <a:solidFill>
                  <a:srgbClr val="00AFEF"/>
                </a:solidFill>
                <a:latin typeface="Carlito"/>
                <a:cs typeface="Carlito"/>
              </a:rPr>
              <a:t>i</a:t>
            </a:r>
            <a:r>
              <a:rPr sz="2000" b="1" dirty="0" smtClean="0">
                <a:solidFill>
                  <a:srgbClr val="00AFEF"/>
                </a:solidFill>
                <a:latin typeface="Carlito"/>
                <a:cs typeface="Carlito"/>
              </a:rPr>
              <a:t>ng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	AS</a:t>
            </a:r>
            <a:r>
              <a:rPr sz="2000" b="1" spc="-10" dirty="0">
                <a:solidFill>
                  <a:srgbClr val="00AFEF"/>
                </a:solidFill>
                <a:latin typeface="Carlito"/>
                <a:cs typeface="Carlito"/>
              </a:rPr>
              <a:t>C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II	</a:t>
            </a:r>
            <a:r>
              <a:rPr sz="2000" b="1" spc="-25" dirty="0">
                <a:solidFill>
                  <a:srgbClr val="00AFEF"/>
                </a:solidFill>
                <a:latin typeface="Carlito"/>
                <a:cs typeface="Carlito"/>
              </a:rPr>
              <a:t>v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a</a:t>
            </a:r>
            <a:r>
              <a:rPr sz="2000" b="1" spc="-10" dirty="0">
                <a:solidFill>
                  <a:srgbClr val="00AFEF"/>
                </a:solidFill>
                <a:latin typeface="Carlito"/>
                <a:cs typeface="Carlito"/>
              </a:rPr>
              <a:t>l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ue</a:t>
            </a:r>
            <a:r>
              <a:rPr lang="en-US" sz="2000" b="1" dirty="0">
                <a:solidFill>
                  <a:srgbClr val="00AFEF"/>
                </a:solidFill>
                <a:latin typeface="Carlito"/>
                <a:cs typeface="Carlito"/>
              </a:rPr>
              <a:t>   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of	</a:t>
            </a:r>
            <a:r>
              <a:rPr sz="2000" b="1" spc="-15" dirty="0">
                <a:solidFill>
                  <a:srgbClr val="00AFEF"/>
                </a:solidFill>
                <a:latin typeface="Carlito"/>
                <a:cs typeface="Carlito"/>
              </a:rPr>
              <a:t>t</a:t>
            </a:r>
            <a:r>
              <a:rPr sz="2000" b="1" dirty="0">
                <a:solidFill>
                  <a:srgbClr val="00AFEF"/>
                </a:solidFill>
                <a:latin typeface="Carlito"/>
                <a:cs typeface="Carlito"/>
              </a:rPr>
              <a:t>he  </a:t>
            </a:r>
            <a:r>
              <a:rPr sz="2000" b="1" spc="-10" dirty="0">
                <a:solidFill>
                  <a:srgbClr val="00AFEF"/>
                </a:solidFill>
                <a:latin typeface="Carlito"/>
                <a:cs typeface="Carlito"/>
              </a:rPr>
              <a:t>characters.</a:t>
            </a:r>
            <a:endParaRPr lang="en-US" sz="2000" b="1" spc="-10" dirty="0">
              <a:solidFill>
                <a:srgbClr val="00AFEF"/>
              </a:solidFill>
              <a:latin typeface="Carlito"/>
              <a:cs typeface="Carlito"/>
            </a:endParaRPr>
          </a:p>
          <a:p>
            <a:pPr marL="12700" marR="5715">
              <a:spcBef>
                <a:spcPts val="105"/>
              </a:spcBef>
              <a:tabLst>
                <a:tab pos="1243965" algn="l"/>
                <a:tab pos="2042795" algn="l"/>
                <a:tab pos="3993515" algn="l"/>
                <a:tab pos="4453890" algn="l"/>
                <a:tab pos="5214620" algn="l"/>
                <a:tab pos="5962650" algn="l"/>
                <a:tab pos="6736080" algn="l"/>
                <a:tab pos="7156450" algn="l"/>
              </a:tabLst>
            </a:pPr>
            <a:endParaRPr sz="2000" dirty="0">
              <a:latin typeface="Carlito"/>
              <a:cs typeface="Carlito"/>
            </a:endParaRPr>
          </a:p>
          <a:p>
            <a:pPr marL="12700" marR="5080">
              <a:tabLst>
                <a:tab pos="2303145" algn="l"/>
                <a:tab pos="3729990" algn="l"/>
                <a:tab pos="3766820" algn="l"/>
              </a:tabLst>
            </a:pP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Suppose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you </a:t>
            </a:r>
            <a:r>
              <a:rPr b="1" spc="-15" dirty="0">
                <a:solidFill>
                  <a:srgbClr val="FF0000"/>
                </a:solidFill>
                <a:latin typeface="Carlito"/>
                <a:cs typeface="Carlito"/>
              </a:rPr>
              <a:t>have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str1 as 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"</a:t>
            </a:r>
            <a:r>
              <a:rPr lang="en-US" b="1" spc="-5" dirty="0" err="1" smtClean="0">
                <a:solidFill>
                  <a:srgbClr val="FF0000"/>
                </a:solidFill>
                <a:latin typeface="Carlito"/>
                <a:cs typeface="Carlito"/>
              </a:rPr>
              <a:t>Reena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"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str2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as 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"</a:t>
            </a:r>
            <a:r>
              <a:rPr lang="en-US" b="1" spc="-5" dirty="0" err="1" smtClean="0">
                <a:solidFill>
                  <a:srgbClr val="FF0000"/>
                </a:solidFill>
                <a:latin typeface="Carlito"/>
                <a:cs typeface="Carlito"/>
              </a:rPr>
              <a:t>Reeta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"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. </a:t>
            </a:r>
            <a:endParaRPr lang="en-US" b="1" dirty="0">
              <a:solidFill>
                <a:srgbClr val="FF0000"/>
              </a:solidFill>
              <a:latin typeface="Carlito"/>
              <a:cs typeface="Carlito"/>
            </a:endParaRPr>
          </a:p>
          <a:p>
            <a:pPr marL="12700" marR="5080">
              <a:tabLst>
                <a:tab pos="2303145" algn="l"/>
                <a:tab pos="3729990" algn="l"/>
                <a:tab pos="3766820" algn="l"/>
              </a:tabLst>
            </a:pP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The </a:t>
            </a:r>
            <a:r>
              <a:rPr b="1" spc="-15" dirty="0">
                <a:solidFill>
                  <a:srgbClr val="FF0000"/>
                </a:solidFill>
                <a:latin typeface="Carlito"/>
                <a:cs typeface="Carlito"/>
              </a:rPr>
              <a:t>first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two  </a:t>
            </a:r>
            <a:r>
              <a:rPr b="1" spc="-15" dirty="0">
                <a:solidFill>
                  <a:srgbClr val="FF0000"/>
                </a:solidFill>
                <a:latin typeface="Carlito"/>
                <a:cs typeface="Carlito"/>
              </a:rPr>
              <a:t>characters</a:t>
            </a:r>
            <a:r>
              <a:rPr b="1" spc="13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from</a:t>
            </a:r>
            <a:r>
              <a:rPr b="1" spc="12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str1	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str2</a:t>
            </a:r>
            <a:r>
              <a:rPr b="1" spc="22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(</a:t>
            </a:r>
            <a:r>
              <a:rPr b="1" spc="11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spc="5" dirty="0" smtClean="0">
                <a:solidFill>
                  <a:srgbClr val="FF0000"/>
                </a:solidFill>
                <a:latin typeface="Carlito"/>
                <a:cs typeface="Carlito"/>
              </a:rPr>
              <a:t>R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lang="en-US" b="1" spc="5" dirty="0" smtClean="0">
                <a:solidFill>
                  <a:srgbClr val="FF0000"/>
                </a:solidFill>
                <a:latin typeface="Carlito"/>
                <a:cs typeface="Carlito"/>
              </a:rPr>
              <a:t>R</a:t>
            </a:r>
            <a:r>
              <a:rPr b="1" spc="5" dirty="0" smtClean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) </a:t>
            </a:r>
            <a:r>
              <a:rPr b="1" spc="-15" dirty="0">
                <a:solidFill>
                  <a:srgbClr val="FF0000"/>
                </a:solidFill>
                <a:latin typeface="Carlito"/>
                <a:cs typeface="Carlito"/>
              </a:rPr>
              <a:t>are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compared. </a:t>
            </a:r>
            <a:endParaRPr lang="en-US" b="1" spc="-5" dirty="0">
              <a:solidFill>
                <a:srgbClr val="FF0000"/>
              </a:solidFill>
              <a:latin typeface="Carlito"/>
              <a:cs typeface="Carlito"/>
            </a:endParaRPr>
          </a:p>
          <a:p>
            <a:pPr marL="12700" marR="5080">
              <a:tabLst>
                <a:tab pos="2303145" algn="l"/>
                <a:tab pos="3729990" algn="l"/>
                <a:tab pos="3766820" algn="l"/>
              </a:tabLst>
            </a:pP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As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they are 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equal, </a:t>
            </a:r>
            <a:endParaRPr lang="en-US" b="1" spc="-5" dirty="0" smtClean="0">
              <a:solidFill>
                <a:srgbClr val="FF0000"/>
              </a:solidFill>
              <a:latin typeface="Carlito"/>
              <a:cs typeface="Carlito"/>
            </a:endParaRPr>
          </a:p>
          <a:p>
            <a:pPr marL="12700" marR="5080">
              <a:tabLst>
                <a:tab pos="2303145" algn="l"/>
                <a:tab pos="3729990" algn="l"/>
                <a:tab pos="3766820" algn="l"/>
              </a:tabLst>
            </a:pPr>
            <a:r>
              <a:rPr b="1" dirty="0" smtClean="0">
                <a:solidFill>
                  <a:srgbClr val="FF0000"/>
                </a:solidFill>
                <a:latin typeface="Carlito"/>
                <a:cs typeface="Carlito"/>
              </a:rPr>
              <a:t>the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second </a:t>
            </a:r>
            <a:r>
              <a:rPr lang="en-US" b="1" spc="-5" dirty="0" smtClean="0">
                <a:solidFill>
                  <a:srgbClr val="FF0000"/>
                </a:solidFill>
                <a:latin typeface="Carlito"/>
                <a:cs typeface="Carlito"/>
              </a:rPr>
              <a:t> and third </a:t>
            </a:r>
            <a:r>
              <a:rPr b="1" spc="-15" dirty="0" smtClean="0">
                <a:solidFill>
                  <a:srgbClr val="FF0000"/>
                </a:solidFill>
                <a:latin typeface="Carlito"/>
                <a:cs typeface="Carlito"/>
              </a:rPr>
              <a:t>characters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are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compared. </a:t>
            </a:r>
            <a:endParaRPr lang="en-US" b="1" spc="-5" dirty="0" smtClean="0">
              <a:solidFill>
                <a:srgbClr val="FF0000"/>
              </a:solidFill>
              <a:latin typeface="Carlito"/>
              <a:cs typeface="Carlito"/>
            </a:endParaRPr>
          </a:p>
          <a:p>
            <a:pPr marL="12700" marR="5080">
              <a:tabLst>
                <a:tab pos="2303145" algn="l"/>
                <a:tab pos="3729990" algn="l"/>
                <a:tab pos="3766820" algn="l"/>
              </a:tabLst>
            </a:pP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they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are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also  equal, </a:t>
            </a:r>
            <a:endParaRPr lang="en-US" b="1" spc="-5" dirty="0">
              <a:solidFill>
                <a:srgbClr val="FF0000"/>
              </a:solidFill>
              <a:latin typeface="Carlito"/>
              <a:cs typeface="Carlito"/>
            </a:endParaRPr>
          </a:p>
          <a:p>
            <a:pPr marL="12700" marR="5080">
              <a:tabLst>
                <a:tab pos="2303145" algn="l"/>
                <a:tab pos="3729990" algn="l"/>
                <a:tab pos="3766820" algn="l"/>
              </a:tabLst>
            </a:pP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the </a:t>
            </a:r>
            <a:r>
              <a:rPr lang="en-US" b="1" spc="-10" dirty="0" smtClean="0">
                <a:solidFill>
                  <a:srgbClr val="FF0000"/>
                </a:solidFill>
                <a:latin typeface="Carlito"/>
                <a:cs typeface="Carlito"/>
              </a:rPr>
              <a:t>fourth</a:t>
            </a:r>
            <a:r>
              <a:rPr b="1" spc="-10" dirty="0" smtClean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two </a:t>
            </a:r>
            <a:r>
              <a:rPr b="1" spc="-15" dirty="0">
                <a:solidFill>
                  <a:srgbClr val="FF0000"/>
                </a:solidFill>
                <a:latin typeface="Carlito"/>
                <a:cs typeface="Carlito"/>
              </a:rPr>
              <a:t>characters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 (</a:t>
            </a:r>
            <a:r>
              <a:rPr b="1" spc="8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arlito"/>
                <a:cs typeface="Carlito"/>
              </a:rPr>
              <a:t>n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lang="en-US" b="1" dirty="0">
                <a:solidFill>
                  <a:srgbClr val="FF0000"/>
                </a:solidFill>
                <a:latin typeface="Carlito"/>
                <a:cs typeface="Carlito"/>
              </a:rPr>
              <a:t>t</a:t>
            </a:r>
            <a:r>
              <a:rPr b="1" dirty="0" smtClean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)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are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compared.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And because  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'</a:t>
            </a:r>
            <a:r>
              <a:rPr lang="en-US" b="1" spc="-5" dirty="0" smtClean="0">
                <a:solidFill>
                  <a:srgbClr val="FF0000"/>
                </a:solidFill>
                <a:latin typeface="Carlito"/>
                <a:cs typeface="Carlito"/>
              </a:rPr>
              <a:t>t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'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has </a:t>
            </a:r>
            <a:r>
              <a:rPr b="1" spc="-15" dirty="0">
                <a:solidFill>
                  <a:srgbClr val="FF0000"/>
                </a:solidFill>
                <a:latin typeface="Carlito"/>
                <a:cs typeface="Carlito"/>
              </a:rPr>
              <a:t>greater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ASCII </a:t>
            </a:r>
            <a:r>
              <a:rPr b="1" spc="-10" dirty="0">
                <a:solidFill>
                  <a:srgbClr val="FF0000"/>
                </a:solidFill>
                <a:latin typeface="Carlito"/>
                <a:cs typeface="Carlito"/>
              </a:rPr>
              <a:t>value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than ‘n' , 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str</a:t>
            </a:r>
            <a:r>
              <a:rPr lang="en-US" b="1" spc="-5" dirty="0" smtClean="0">
                <a:solidFill>
                  <a:srgbClr val="FF0000"/>
                </a:solidFill>
                <a:latin typeface="Carlito"/>
                <a:cs typeface="Carlito"/>
              </a:rPr>
              <a:t>2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b="1" spc="-5" dirty="0">
                <a:solidFill>
                  <a:srgbClr val="FF0000"/>
                </a:solidFill>
                <a:latin typeface="Carlito"/>
                <a:cs typeface="Carlito"/>
              </a:rPr>
              <a:t>is </a:t>
            </a:r>
            <a:r>
              <a:rPr b="1" spc="-15" dirty="0">
                <a:solidFill>
                  <a:srgbClr val="FF0000"/>
                </a:solidFill>
                <a:latin typeface="Carlito"/>
                <a:cs typeface="Carlito"/>
              </a:rPr>
              <a:t>greater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than 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str</a:t>
            </a:r>
            <a:r>
              <a:rPr lang="en-US" b="1" spc="-5" dirty="0" smtClean="0">
                <a:solidFill>
                  <a:srgbClr val="FF0000"/>
                </a:solidFill>
                <a:latin typeface="Carlito"/>
                <a:cs typeface="Carlito"/>
              </a:rPr>
              <a:t>1</a:t>
            </a:r>
            <a:r>
              <a:rPr b="1" spc="-5" dirty="0" smtClean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. </a:t>
            </a:r>
            <a:endParaRPr sz="1600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839961" y="694181"/>
            <a:ext cx="1228090" cy="0"/>
          </a:xfrm>
          <a:custGeom>
            <a:avLst/>
            <a:gdLst/>
            <a:ahLst/>
            <a:cxnLst/>
            <a:rect l="l" t="t" r="r" b="b"/>
            <a:pathLst>
              <a:path w="1228090">
                <a:moveTo>
                  <a:pt x="0" y="0"/>
                </a:moveTo>
                <a:lnTo>
                  <a:pt x="1227582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7848600" y="4718169"/>
            <a:ext cx="4114800" cy="20928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ord</a:t>
            </a:r>
            <a:r>
              <a:rPr lang="en-US" sz="2000" b="1" dirty="0" smtClean="0"/>
              <a:t>() is used to find the ordinal Unicode (ASCII) value.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err="1" smtClean="0"/>
              <a:t>ord</a:t>
            </a:r>
            <a:r>
              <a:rPr lang="en-US" dirty="0" smtClean="0"/>
              <a:t>(‘single character’)</a:t>
            </a:r>
          </a:p>
          <a:p>
            <a:r>
              <a:rPr lang="en-US" dirty="0" smtClean="0"/>
              <a:t>e.g. </a:t>
            </a:r>
          </a:p>
          <a:p>
            <a:r>
              <a:rPr lang="en-US" dirty="0" err="1" smtClean="0"/>
              <a:t>ord</a:t>
            </a:r>
            <a:r>
              <a:rPr lang="en-US" dirty="0" smtClean="0"/>
              <a:t>(‘A’)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1524000"/>
            <a:ext cx="8880247" cy="38222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spc="-5" dirty="0">
                <a:solidFill>
                  <a:srgbClr val="FFC000"/>
                </a:solidFill>
                <a:latin typeface="Carlito"/>
                <a:cs typeface="Carlito"/>
              </a:rPr>
              <a:t>Updating</a:t>
            </a:r>
            <a:r>
              <a:rPr sz="3200" b="1" spc="-15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3200" b="1" dirty="0" smtClean="0">
                <a:solidFill>
                  <a:srgbClr val="FFC000"/>
                </a:solidFill>
                <a:latin typeface="Carlito"/>
                <a:cs typeface="Carlito"/>
              </a:rPr>
              <a:t>Strings</a:t>
            </a:r>
            <a:r>
              <a:rPr lang="en-US" sz="3200" b="1" dirty="0" smtClean="0">
                <a:solidFill>
                  <a:srgbClr val="FFC000"/>
                </a:solidFill>
                <a:latin typeface="Carlito"/>
                <a:cs typeface="Carlito"/>
              </a:rPr>
              <a:t>- String are immutable but </a:t>
            </a:r>
            <a:endParaRPr sz="3200" dirty="0">
              <a:latin typeface="Carlito"/>
              <a:cs typeface="Carlito"/>
            </a:endParaRPr>
          </a:p>
          <a:p>
            <a:pPr marL="12700" marR="5080">
              <a:spcBef>
                <a:spcPts val="40"/>
              </a:spcBef>
            </a:pPr>
            <a:r>
              <a:rPr sz="2400" spc="-5" dirty="0">
                <a:solidFill>
                  <a:srgbClr val="FFC000"/>
                </a:solidFill>
                <a:latin typeface="Carlito"/>
                <a:cs typeface="Carlito"/>
              </a:rPr>
              <a:t>String </a:t>
            </a:r>
            <a:r>
              <a:rPr sz="2400" spc="-10" dirty="0">
                <a:solidFill>
                  <a:srgbClr val="FFC000"/>
                </a:solidFill>
                <a:latin typeface="Carlito"/>
                <a:cs typeface="Carlito"/>
              </a:rPr>
              <a:t>value </a:t>
            </a:r>
            <a:r>
              <a:rPr sz="2400" spc="-5" dirty="0">
                <a:solidFill>
                  <a:srgbClr val="FFC000"/>
                </a:solidFill>
                <a:latin typeface="Carlito"/>
                <a:cs typeface="Carlito"/>
              </a:rPr>
              <a:t>can be </a:t>
            </a:r>
            <a:r>
              <a:rPr sz="2400" spc="-10" dirty="0">
                <a:solidFill>
                  <a:srgbClr val="FFC000"/>
                </a:solidFill>
                <a:latin typeface="Carlito"/>
                <a:cs typeface="Carlito"/>
              </a:rPr>
              <a:t>updated by reassigning </a:t>
            </a:r>
            <a:r>
              <a:rPr sz="2400" dirty="0">
                <a:solidFill>
                  <a:srgbClr val="FFC000"/>
                </a:solidFill>
                <a:latin typeface="Carlito"/>
                <a:cs typeface="Carlito"/>
              </a:rPr>
              <a:t>another </a:t>
            </a:r>
            <a:r>
              <a:rPr sz="2400" spc="-10" dirty="0">
                <a:solidFill>
                  <a:srgbClr val="FFC000"/>
                </a:solidFill>
                <a:latin typeface="Carlito"/>
                <a:cs typeface="Carlito"/>
              </a:rPr>
              <a:t>value </a:t>
            </a:r>
            <a:r>
              <a:rPr sz="2400" dirty="0">
                <a:solidFill>
                  <a:srgbClr val="FFC000"/>
                </a:solidFill>
                <a:latin typeface="Carlito"/>
                <a:cs typeface="Carlito"/>
              </a:rPr>
              <a:t>in  it</a:t>
            </a:r>
            <a:r>
              <a:rPr sz="2400" dirty="0" smtClean="0">
                <a:solidFill>
                  <a:srgbClr val="FFC000"/>
                </a:solidFill>
                <a:latin typeface="Carlito"/>
                <a:cs typeface="Carlito"/>
              </a:rPr>
              <a:t>.</a:t>
            </a:r>
            <a:r>
              <a:rPr lang="en-US" sz="2400" dirty="0" smtClean="0">
                <a:solidFill>
                  <a:srgbClr val="FFC000"/>
                </a:solidFill>
                <a:latin typeface="Carlito"/>
                <a:cs typeface="Carlito"/>
              </a:rPr>
              <a:t>(</a:t>
            </a:r>
            <a:r>
              <a:rPr lang="en-US" sz="2400" dirty="0" smtClean="0">
                <a:solidFill>
                  <a:srgbClr val="00B050"/>
                </a:solidFill>
                <a:latin typeface="Carlito"/>
                <a:cs typeface="Carlito"/>
              </a:rPr>
              <a:t>by using concatenation operator (+))</a:t>
            </a:r>
            <a:endParaRPr sz="2400" dirty="0">
              <a:solidFill>
                <a:srgbClr val="00B050"/>
              </a:solidFill>
              <a:latin typeface="Carlito"/>
              <a:cs typeface="Carlito"/>
            </a:endParaRPr>
          </a:p>
          <a:p>
            <a:pPr marL="12700">
              <a:spcBef>
                <a:spcPts val="5"/>
              </a:spcBef>
            </a:pPr>
            <a:r>
              <a:rPr sz="2400" spc="5" dirty="0">
                <a:latin typeface="Carlito"/>
                <a:cs typeface="Carlito"/>
              </a:rPr>
              <a:t>e.g.</a:t>
            </a:r>
            <a:endParaRPr sz="2400" dirty="0">
              <a:latin typeface="Carlito"/>
              <a:cs typeface="Carlito"/>
            </a:endParaRPr>
          </a:p>
          <a:p>
            <a:pPr marL="12700"/>
            <a:r>
              <a:rPr lang="en-US" sz="2400" spc="-10" dirty="0" smtClean="0">
                <a:solidFill>
                  <a:srgbClr val="C00000"/>
                </a:solidFill>
                <a:latin typeface="Carlito"/>
                <a:cs typeface="Carlito"/>
              </a:rPr>
              <a:t>a</a:t>
            </a:r>
            <a:r>
              <a:rPr sz="2400" spc="-10" dirty="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C00000"/>
                </a:solidFill>
                <a:latin typeface="Carlito"/>
                <a:cs typeface="Carlito"/>
              </a:rPr>
              <a:t>= </a:t>
            </a:r>
            <a:r>
              <a:rPr sz="2400" dirty="0" smtClean="0">
                <a:solidFill>
                  <a:srgbClr val="C00000"/>
                </a:solidFill>
                <a:latin typeface="Carlito"/>
                <a:cs typeface="Carlito"/>
              </a:rPr>
              <a:t>'</a:t>
            </a:r>
            <a:r>
              <a:rPr lang="en-US" sz="2400" dirty="0" smtClean="0">
                <a:solidFill>
                  <a:srgbClr val="C00000"/>
                </a:solidFill>
                <a:latin typeface="Carlito"/>
                <a:cs typeface="Carlito"/>
              </a:rPr>
              <a:t>Hello</a:t>
            </a:r>
            <a:r>
              <a:rPr sz="2400" spc="-25" dirty="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lang="en-US" sz="2400" spc="-25" dirty="0" smtClean="0">
                <a:solidFill>
                  <a:srgbClr val="C00000"/>
                </a:solidFill>
                <a:latin typeface="Carlito"/>
                <a:cs typeface="Carlito"/>
              </a:rPr>
              <a:t>World</a:t>
            </a:r>
            <a:r>
              <a:rPr sz="2400" dirty="0" smtClean="0">
                <a:solidFill>
                  <a:srgbClr val="C00000"/>
                </a:solidFill>
                <a:latin typeface="Carlito"/>
                <a:cs typeface="Carlito"/>
              </a:rPr>
              <a:t>'</a:t>
            </a:r>
            <a:endParaRPr sz="2400" dirty="0">
              <a:latin typeface="Carlito"/>
              <a:cs typeface="Carlito"/>
            </a:endParaRPr>
          </a:p>
          <a:p>
            <a:pPr marL="12700" marR="3392804"/>
            <a:r>
              <a:rPr lang="en-US" sz="2400" spc="-10" dirty="0" smtClean="0">
                <a:solidFill>
                  <a:srgbClr val="C00000"/>
                </a:solidFill>
                <a:latin typeface="Carlito"/>
                <a:cs typeface="Carlito"/>
              </a:rPr>
              <a:t>a</a:t>
            </a:r>
            <a:r>
              <a:rPr sz="2400" spc="-10" dirty="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C00000"/>
                </a:solidFill>
                <a:latin typeface="Carlito"/>
                <a:cs typeface="Carlito"/>
              </a:rPr>
              <a:t>= </a:t>
            </a:r>
            <a:r>
              <a:rPr lang="en-US" sz="2400" spc="-5" dirty="0" smtClean="0">
                <a:solidFill>
                  <a:srgbClr val="C00000"/>
                </a:solidFill>
                <a:latin typeface="Carlito"/>
                <a:cs typeface="Carlito"/>
              </a:rPr>
              <a:t>a</a:t>
            </a:r>
            <a:r>
              <a:rPr sz="2400" spc="-5" dirty="0" smtClean="0">
                <a:solidFill>
                  <a:srgbClr val="C00000"/>
                </a:solidFill>
                <a:latin typeface="Carlito"/>
                <a:cs typeface="Carlito"/>
              </a:rPr>
              <a:t>[:</a:t>
            </a: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7] </a:t>
            </a:r>
            <a:r>
              <a:rPr sz="2400" dirty="0">
                <a:solidFill>
                  <a:srgbClr val="C00000"/>
                </a:solidFill>
                <a:latin typeface="Carlito"/>
                <a:cs typeface="Carlito"/>
              </a:rPr>
              <a:t>+ ' with </a:t>
            </a:r>
            <a:r>
              <a:rPr lang="en-US" sz="2400" dirty="0" smtClean="0">
                <a:solidFill>
                  <a:srgbClr val="C00000"/>
                </a:solidFill>
                <a:latin typeface="Carlito"/>
                <a:cs typeface="Carlito"/>
              </a:rPr>
              <a:t>file</a:t>
            </a:r>
            <a:r>
              <a:rPr sz="2400" dirty="0" smtClean="0">
                <a:solidFill>
                  <a:srgbClr val="C00000"/>
                </a:solidFill>
                <a:latin typeface="Carlito"/>
                <a:cs typeface="Carlito"/>
              </a:rPr>
              <a:t>'  </a:t>
            </a:r>
            <a:endParaRPr lang="en-US" sz="2400" dirty="0">
              <a:solidFill>
                <a:srgbClr val="C00000"/>
              </a:solidFill>
              <a:latin typeface="Carlito"/>
              <a:cs typeface="Carlito"/>
            </a:endParaRPr>
          </a:p>
          <a:p>
            <a:pPr marL="12700" marR="3392804"/>
            <a:r>
              <a:rPr sz="2400" spc="-10" dirty="0">
                <a:solidFill>
                  <a:srgbClr val="C00000"/>
                </a:solidFill>
                <a:latin typeface="Carlito"/>
                <a:cs typeface="Carlito"/>
              </a:rPr>
              <a:t>print </a:t>
            </a:r>
            <a:r>
              <a:rPr sz="2400" spc="-10" dirty="0" smtClean="0">
                <a:solidFill>
                  <a:srgbClr val="C00000"/>
                </a:solidFill>
                <a:latin typeface="Carlito"/>
                <a:cs typeface="Carlito"/>
              </a:rPr>
              <a:t>("</a:t>
            </a:r>
            <a:r>
              <a:rPr lang="en-US" sz="2400" spc="-10" dirty="0" smtClean="0">
                <a:solidFill>
                  <a:srgbClr val="C00000"/>
                </a:solidFill>
                <a:latin typeface="Carlito"/>
                <a:cs typeface="Carlito"/>
              </a:rPr>
              <a:t>u</a:t>
            </a:r>
            <a:r>
              <a:rPr sz="2400" spc="-10" dirty="0" smtClean="0">
                <a:solidFill>
                  <a:srgbClr val="C00000"/>
                </a:solidFill>
                <a:latin typeface="Carlito"/>
                <a:cs typeface="Carlito"/>
              </a:rPr>
              <a:t>pdated </a:t>
            </a:r>
            <a:r>
              <a:rPr lang="en-US" sz="2400" spc="-5" dirty="0" smtClean="0">
                <a:solidFill>
                  <a:srgbClr val="C00000"/>
                </a:solidFill>
                <a:latin typeface="Carlito"/>
                <a:cs typeface="Carlito"/>
              </a:rPr>
              <a:t>s</a:t>
            </a:r>
            <a:r>
              <a:rPr sz="2400" spc="-5" dirty="0" smtClean="0">
                <a:solidFill>
                  <a:srgbClr val="C00000"/>
                </a:solidFill>
                <a:latin typeface="Carlito"/>
                <a:cs typeface="Carlito"/>
              </a:rPr>
              <a:t>tring </a:t>
            </a:r>
            <a:r>
              <a:rPr sz="2400" spc="10" dirty="0">
                <a:solidFill>
                  <a:srgbClr val="C00000"/>
                </a:solidFill>
                <a:latin typeface="Carlito"/>
                <a:cs typeface="Carlito"/>
              </a:rPr>
              <a:t>:- </a:t>
            </a:r>
            <a:r>
              <a:rPr sz="2400" spc="-10" dirty="0" smtClean="0">
                <a:solidFill>
                  <a:srgbClr val="C00000"/>
                </a:solidFill>
                <a:latin typeface="Carlito"/>
                <a:cs typeface="Carlito"/>
              </a:rPr>
              <a:t>",</a:t>
            </a:r>
            <a:r>
              <a:rPr lang="en-US" sz="2400" spc="-10" dirty="0" smtClean="0">
                <a:solidFill>
                  <a:srgbClr val="C00000"/>
                </a:solidFill>
                <a:latin typeface="Carlito"/>
                <a:cs typeface="Carlito"/>
              </a:rPr>
              <a:t>a</a:t>
            </a:r>
            <a:r>
              <a:rPr sz="2400" spc="-80" dirty="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C00000"/>
                </a:solidFill>
                <a:latin typeface="Carlito"/>
                <a:cs typeface="Carlito"/>
              </a:rPr>
              <a:t>)</a:t>
            </a:r>
            <a:endParaRPr sz="2400" dirty="0">
              <a:latin typeface="Carlito"/>
              <a:cs typeface="Carlito"/>
            </a:endParaRPr>
          </a:p>
          <a:p>
            <a:pPr>
              <a:spcBef>
                <a:spcPts val="10"/>
              </a:spcBef>
            </a:pPr>
            <a:endParaRPr sz="2350" dirty="0">
              <a:latin typeface="Carlito"/>
              <a:cs typeface="Carlito"/>
            </a:endParaRPr>
          </a:p>
          <a:p>
            <a:pPr marL="12700">
              <a:spcBef>
                <a:spcPts val="5"/>
              </a:spcBef>
            </a:pPr>
            <a:r>
              <a:rPr sz="2400" spc="-10" dirty="0">
                <a:latin typeface="Carlito"/>
                <a:cs typeface="Carlito"/>
              </a:rPr>
              <a:t>OUTPUT</a:t>
            </a:r>
            <a:endParaRPr sz="2400" dirty="0">
              <a:latin typeface="Carlito"/>
              <a:cs typeface="Carlito"/>
            </a:endParaRPr>
          </a:p>
          <a:p>
            <a:pPr marL="12700"/>
            <a:r>
              <a:rPr sz="2400" spc="-10" dirty="0">
                <a:solidFill>
                  <a:srgbClr val="3399FF"/>
                </a:solidFill>
                <a:latin typeface="Carlito"/>
                <a:cs typeface="Carlito"/>
              </a:rPr>
              <a:t>(</a:t>
            </a:r>
            <a:r>
              <a:rPr sz="2400" spc="-10" dirty="0" smtClean="0">
                <a:solidFill>
                  <a:srgbClr val="3399FF"/>
                </a:solidFill>
                <a:latin typeface="Carlito"/>
                <a:cs typeface="Carlito"/>
              </a:rPr>
              <a:t>'</a:t>
            </a:r>
            <a:r>
              <a:rPr lang="en-US" sz="2400" spc="-10" dirty="0" smtClean="0">
                <a:solidFill>
                  <a:srgbClr val="3399FF"/>
                </a:solidFill>
                <a:latin typeface="Carlito"/>
                <a:cs typeface="Carlito"/>
              </a:rPr>
              <a:t>u</a:t>
            </a:r>
            <a:r>
              <a:rPr sz="2400" spc="-10" dirty="0" smtClean="0">
                <a:solidFill>
                  <a:srgbClr val="3399FF"/>
                </a:solidFill>
                <a:latin typeface="Carlito"/>
                <a:cs typeface="Carlito"/>
              </a:rPr>
              <a:t>pdated </a:t>
            </a:r>
            <a:r>
              <a:rPr lang="en-US" sz="2400" spc="-5" dirty="0" smtClean="0">
                <a:solidFill>
                  <a:srgbClr val="3399FF"/>
                </a:solidFill>
                <a:latin typeface="Carlito"/>
                <a:cs typeface="Carlito"/>
              </a:rPr>
              <a:t>s</a:t>
            </a:r>
            <a:r>
              <a:rPr sz="2400" spc="-5" dirty="0" smtClean="0">
                <a:solidFill>
                  <a:srgbClr val="3399FF"/>
                </a:solidFill>
                <a:latin typeface="Carlito"/>
                <a:cs typeface="Carlito"/>
              </a:rPr>
              <a:t>tring </a:t>
            </a:r>
            <a:r>
              <a:rPr sz="2400" spc="10" dirty="0">
                <a:solidFill>
                  <a:srgbClr val="3399FF"/>
                </a:solidFill>
                <a:latin typeface="Carlito"/>
                <a:cs typeface="Carlito"/>
              </a:rPr>
              <a:t>:- </a:t>
            </a:r>
            <a:r>
              <a:rPr sz="2400" dirty="0">
                <a:solidFill>
                  <a:srgbClr val="3399FF"/>
                </a:solidFill>
                <a:latin typeface="Carlito"/>
                <a:cs typeface="Carlito"/>
              </a:rPr>
              <a:t>', </a:t>
            </a:r>
            <a:r>
              <a:rPr lang="en-US" sz="2400" dirty="0">
                <a:solidFill>
                  <a:srgbClr val="00B0F0"/>
                </a:solidFill>
                <a:latin typeface="Carlito"/>
                <a:cs typeface="Carlito"/>
              </a:rPr>
              <a:t>Hello</a:t>
            </a:r>
            <a:r>
              <a:rPr lang="en-US" sz="2400" spc="-25" dirty="0">
                <a:solidFill>
                  <a:srgbClr val="00B0F0"/>
                </a:solidFill>
                <a:latin typeface="Carlito"/>
                <a:cs typeface="Carlito"/>
              </a:rPr>
              <a:t> World </a:t>
            </a:r>
            <a:r>
              <a:rPr sz="2400" dirty="0" smtClean="0">
                <a:solidFill>
                  <a:srgbClr val="3399FF"/>
                </a:solidFill>
                <a:latin typeface="Carlito"/>
                <a:cs typeface="Carlito"/>
              </a:rPr>
              <a:t>with</a:t>
            </a:r>
            <a:r>
              <a:rPr sz="2400" spc="-100" dirty="0" smtClean="0">
                <a:solidFill>
                  <a:srgbClr val="3399FF"/>
                </a:solidFill>
                <a:latin typeface="Carlito"/>
                <a:cs typeface="Carlito"/>
              </a:rPr>
              <a:t> </a:t>
            </a:r>
            <a:r>
              <a:rPr lang="en-US" sz="2400" dirty="0" smtClean="0">
                <a:solidFill>
                  <a:srgbClr val="3399FF"/>
                </a:solidFill>
                <a:latin typeface="Carlito"/>
                <a:cs typeface="Carlito"/>
              </a:rPr>
              <a:t>file</a:t>
            </a:r>
            <a:r>
              <a:rPr sz="2400" dirty="0" smtClean="0">
                <a:solidFill>
                  <a:srgbClr val="3399FF"/>
                </a:solidFill>
                <a:latin typeface="Carlito"/>
                <a:cs typeface="Carlito"/>
              </a:rPr>
              <a:t>')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410455"/>
            <a:ext cx="5375047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b="1" spc="-5" dirty="0">
                <a:solidFill>
                  <a:srgbClr val="FFC000"/>
                </a:solidFill>
                <a:latin typeface="Carlito"/>
                <a:cs typeface="Carlito"/>
              </a:rPr>
              <a:t>String Special</a:t>
            </a:r>
            <a:r>
              <a:rPr sz="2800" b="1" spc="-25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lang="en-US" sz="2800" b="1" spc="-25" dirty="0" smtClean="0">
                <a:solidFill>
                  <a:srgbClr val="FFC000"/>
                </a:solidFill>
                <a:latin typeface="Carlito"/>
                <a:cs typeface="Carlito"/>
              </a:rPr>
              <a:t>Basic </a:t>
            </a:r>
            <a:r>
              <a:rPr sz="2800" b="1" spc="-20" dirty="0" smtClean="0">
                <a:solidFill>
                  <a:srgbClr val="FFC000"/>
                </a:solidFill>
                <a:latin typeface="Carlito"/>
                <a:cs typeface="Carlito"/>
              </a:rPr>
              <a:t>Operators</a:t>
            </a:r>
            <a:endParaRPr sz="2800" dirty="0">
              <a:latin typeface="Carlito"/>
              <a:cs typeface="Carlito"/>
            </a:endParaRPr>
          </a:p>
          <a:p>
            <a:pPr marL="12700" marR="2313305">
              <a:spcBef>
                <a:spcPts val="30"/>
              </a:spcBef>
            </a:pP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e.g. </a:t>
            </a:r>
            <a:r>
              <a:rPr sz="2400" spc="5" dirty="0">
                <a:latin typeface="Carlito"/>
                <a:cs typeface="Carlito"/>
              </a:rPr>
              <a:t> </a:t>
            </a:r>
            <a:endParaRPr lang="en-US" sz="2400" spc="5" dirty="0">
              <a:latin typeface="Carlito"/>
              <a:cs typeface="Carlito"/>
            </a:endParaRPr>
          </a:p>
          <a:p>
            <a:pPr marL="12700" marR="2313305">
              <a:spcBef>
                <a:spcPts val="30"/>
              </a:spcBef>
            </a:pPr>
            <a:r>
              <a:rPr sz="2400" dirty="0">
                <a:latin typeface="Carlito"/>
                <a:cs typeface="Carlito"/>
              </a:rPr>
              <a:t>a=</a:t>
            </a:r>
            <a:r>
              <a:rPr sz="2400" spc="-100" dirty="0">
                <a:latin typeface="Carlito"/>
                <a:cs typeface="Carlito"/>
              </a:rPr>
              <a:t>“</a:t>
            </a:r>
            <a:r>
              <a:rPr sz="2400" spc="-20" dirty="0">
                <a:latin typeface="Carlito"/>
                <a:cs typeface="Carlito"/>
              </a:rPr>
              <a:t>c</a:t>
            </a:r>
            <a:r>
              <a:rPr sz="2400" spc="-5" dirty="0">
                <a:latin typeface="Carlito"/>
                <a:cs typeface="Carlito"/>
              </a:rPr>
              <a:t>omp”  </a:t>
            </a:r>
            <a:endParaRPr lang="en-US" sz="2400" spc="-5" dirty="0">
              <a:latin typeface="Carlito"/>
              <a:cs typeface="Carlito"/>
            </a:endParaRPr>
          </a:p>
          <a:p>
            <a:pPr marL="12700" marR="2313305">
              <a:spcBef>
                <a:spcPts val="30"/>
              </a:spcBef>
            </a:pPr>
            <a:r>
              <a:rPr lang="en-US" sz="2400" spc="-10" dirty="0">
                <a:latin typeface="Carlito"/>
                <a:cs typeface="Carlito"/>
              </a:rPr>
              <a:t>b</a:t>
            </a:r>
            <a:r>
              <a:rPr sz="2400" spc="-10" dirty="0">
                <a:latin typeface="Carlito"/>
                <a:cs typeface="Carlito"/>
              </a:rPr>
              <a:t>=“sc”</a:t>
            </a:r>
            <a:endParaRPr sz="24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145791" y="2435351"/>
            <a:ext cx="8145780" cy="2827020"/>
            <a:chOff x="621791" y="2435351"/>
            <a:chExt cx="8145780" cy="2827020"/>
          </a:xfrm>
        </p:grpSpPr>
        <p:sp>
          <p:nvSpPr>
            <p:cNvPr id="4" name="object 4"/>
            <p:cNvSpPr/>
            <p:nvPr/>
          </p:nvSpPr>
          <p:spPr>
            <a:xfrm>
              <a:off x="621791" y="2435351"/>
              <a:ext cx="8145780" cy="28270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9848" y="2463545"/>
              <a:ext cx="8045196" cy="27264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52708"/>
              </p:ext>
            </p:extLst>
          </p:nvPr>
        </p:nvGraphicFramePr>
        <p:xfrm>
          <a:off x="914400" y="2088690"/>
          <a:ext cx="9906001" cy="363201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28809"/>
                <a:gridCol w="6294438"/>
                <a:gridCol w="2482754"/>
              </a:tblGrid>
              <a:tr h="3309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5" dirty="0"/>
                        <a:t>Operator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5" dirty="0"/>
                        <a:t>Description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/>
                        <a:t>Example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7620" marB="0"/>
                </a:tc>
              </a:tr>
              <a:tr h="40579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/>
                        <a:t>+</a:t>
                      </a:r>
                      <a:endParaRPr sz="28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u="heavy" spc="-10" dirty="0">
                          <a:uFill>
                            <a:solidFill>
                              <a:srgbClr val="000000"/>
                            </a:solidFill>
                          </a:uFill>
                        </a:rPr>
                        <a:t>Concatenation</a:t>
                      </a:r>
                      <a:r>
                        <a:rPr sz="1800" spc="-10" dirty="0"/>
                        <a:t> </a:t>
                      </a:r>
                      <a:r>
                        <a:rPr sz="1800" dirty="0"/>
                        <a:t>– </a:t>
                      </a:r>
                      <a:r>
                        <a:rPr sz="1800" spc="-10" dirty="0"/>
                        <a:t>to </a:t>
                      </a:r>
                      <a:r>
                        <a:rPr sz="1800" dirty="0"/>
                        <a:t>add </a:t>
                      </a:r>
                      <a:r>
                        <a:rPr sz="1800" spc="-5" dirty="0"/>
                        <a:t>two</a:t>
                      </a:r>
                      <a:r>
                        <a:rPr sz="1800" spc="-45" dirty="0"/>
                        <a:t> </a:t>
                      </a:r>
                      <a:r>
                        <a:rPr sz="1800" spc="-5" dirty="0"/>
                        <a:t>strings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1968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spc="-5" dirty="0"/>
                        <a:t>a + b = </a:t>
                      </a:r>
                      <a:r>
                        <a:rPr sz="2000" spc="-10" dirty="0"/>
                        <a:t>comp</a:t>
                      </a:r>
                      <a:r>
                        <a:rPr sz="2000" spc="25" dirty="0"/>
                        <a:t> </a:t>
                      </a:r>
                      <a:r>
                        <a:rPr sz="2000" spc="-10" dirty="0"/>
                        <a:t>sc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/>
                </a:tc>
              </a:tr>
              <a:tr h="55214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2800" dirty="0"/>
                        <a:t>*</a:t>
                      </a:r>
                      <a:endParaRPr sz="2800" dirty="0">
                        <a:latin typeface="Carlito"/>
                        <a:cs typeface="Carlito"/>
                      </a:endParaRPr>
                    </a:p>
                  </a:txBody>
                  <a:tcPr marL="0" marR="0" marT="97790" marB="0"/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600" spc="-15" dirty="0"/>
                        <a:t>Replicate </a:t>
                      </a:r>
                      <a:r>
                        <a:rPr sz="1600" spc="-5" dirty="0"/>
                        <a:t>same </a:t>
                      </a:r>
                      <a:r>
                        <a:rPr sz="1600" spc="-10" dirty="0"/>
                        <a:t>string </a:t>
                      </a:r>
                      <a:r>
                        <a:rPr sz="1600" spc="-5" dirty="0"/>
                        <a:t>multiple times</a:t>
                      </a:r>
                      <a:r>
                        <a:rPr sz="1600" spc="15" dirty="0"/>
                        <a:t> </a:t>
                      </a:r>
                      <a:r>
                        <a:rPr sz="3000" u="heavy" spc="-7" baseline="-4166" dirty="0">
                          <a:uFill>
                            <a:solidFill>
                              <a:srgbClr val="000000"/>
                            </a:solidFill>
                          </a:uFill>
                        </a:rPr>
                        <a:t>(</a:t>
                      </a:r>
                      <a:r>
                        <a:rPr sz="3000" u="heavy" spc="-7" baseline="-4166" dirty="0" smtClean="0">
                          <a:uFill>
                            <a:solidFill>
                              <a:srgbClr val="000000"/>
                            </a:solidFill>
                          </a:uFill>
                        </a:rPr>
                        <a:t>Rep</a:t>
                      </a:r>
                      <a:r>
                        <a:rPr lang="en-US" sz="3000" u="heavy" spc="-7" baseline="-4166" dirty="0" smtClean="0">
                          <a:uFill>
                            <a:solidFill>
                              <a:srgbClr val="000000"/>
                            </a:solidFill>
                          </a:uFill>
                        </a:rPr>
                        <a:t>lication</a:t>
                      </a:r>
                      <a:r>
                        <a:rPr sz="3000" u="heavy" spc="-7" baseline="-4166" dirty="0" smtClean="0">
                          <a:uFill>
                            <a:solidFill>
                              <a:srgbClr val="000000"/>
                            </a:solidFill>
                          </a:uFill>
                        </a:rPr>
                        <a:t>)</a:t>
                      </a:r>
                      <a:endParaRPr sz="3000" baseline="-4166" dirty="0">
                        <a:latin typeface="Carlito"/>
                        <a:cs typeface="Carlito"/>
                      </a:endParaRPr>
                    </a:p>
                  </a:txBody>
                  <a:tcPr marL="0" marR="0" marT="4699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2000" spc="-5" dirty="0"/>
                        <a:t>a*2 =</a:t>
                      </a:r>
                      <a:r>
                        <a:rPr sz="2000" spc="-10" dirty="0"/>
                        <a:t> compcomp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97790" marB="0"/>
                </a:tc>
              </a:tr>
              <a:tr h="3327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spc="-10" dirty="0"/>
                        <a:t>[]</a:t>
                      </a:r>
                      <a:endParaRPr sz="2800" dirty="0">
                        <a:latin typeface="Carlito"/>
                        <a:cs typeface="Carlito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15" dirty="0"/>
                        <a:t>Character </a:t>
                      </a:r>
                      <a:r>
                        <a:rPr sz="1600" spc="-5" dirty="0"/>
                        <a:t>of </a:t>
                      </a:r>
                      <a:r>
                        <a:rPr sz="1600" spc="-10" dirty="0"/>
                        <a:t>the</a:t>
                      </a:r>
                      <a:r>
                        <a:rPr sz="1600" spc="50" dirty="0"/>
                        <a:t> </a:t>
                      </a:r>
                      <a:r>
                        <a:rPr sz="1600" spc="-10" dirty="0" smtClean="0"/>
                        <a:t>string</a:t>
                      </a:r>
                      <a:r>
                        <a:rPr lang="en-US" sz="1600" spc="-10" dirty="0" smtClean="0"/>
                        <a:t> (</a:t>
                      </a:r>
                      <a:r>
                        <a:rPr lang="en-US" sz="1600" b="1" u="sng" spc="-10" dirty="0" smtClean="0"/>
                        <a:t>position id/index)</a:t>
                      </a:r>
                      <a:endParaRPr sz="1600" b="1" u="sng" dirty="0">
                        <a:latin typeface="Carlito"/>
                        <a:cs typeface="Carlito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000" spc="-5" dirty="0"/>
                        <a:t>a[1] will </a:t>
                      </a:r>
                      <a:r>
                        <a:rPr sz="2000" spc="-10" dirty="0"/>
                        <a:t>give</a:t>
                      </a:r>
                      <a:r>
                        <a:rPr sz="2000" spc="-20" dirty="0"/>
                        <a:t> </a:t>
                      </a:r>
                      <a:r>
                        <a:rPr sz="2000" spc="-5" dirty="0"/>
                        <a:t>o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5715" marB="0"/>
                </a:tc>
              </a:tr>
              <a:tr h="4059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/>
                        <a:t>[ :</a:t>
                      </a:r>
                      <a:r>
                        <a:rPr sz="2800" spc="-15" dirty="0"/>
                        <a:t> </a:t>
                      </a:r>
                      <a:r>
                        <a:rPr sz="2800" spc="-5" dirty="0"/>
                        <a:t>]</a:t>
                      </a:r>
                      <a:endParaRPr sz="2800" dirty="0">
                        <a:latin typeface="Carlito"/>
                        <a:cs typeface="Carlito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b="1" u="sng" spc="-5" dirty="0" smtClean="0"/>
                        <a:t>Slice</a:t>
                      </a:r>
                      <a:r>
                        <a:rPr sz="1600" spc="-5" dirty="0" smtClean="0"/>
                        <a:t> </a:t>
                      </a:r>
                      <a:r>
                        <a:rPr sz="1600" spc="-10" dirty="0"/>
                        <a:t>–Range</a:t>
                      </a:r>
                      <a:r>
                        <a:rPr sz="1600" spc="20" dirty="0"/>
                        <a:t> </a:t>
                      </a:r>
                      <a:r>
                        <a:rPr sz="1600" spc="-10" dirty="0"/>
                        <a:t>string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spc="-5" dirty="0"/>
                        <a:t>a[1:4] will </a:t>
                      </a:r>
                      <a:r>
                        <a:rPr sz="2000" spc="-10" dirty="0"/>
                        <a:t>give</a:t>
                      </a:r>
                      <a:r>
                        <a:rPr sz="2000" spc="-30" dirty="0"/>
                        <a:t> </a:t>
                      </a:r>
                      <a:r>
                        <a:rPr sz="2000" spc="-10" dirty="0"/>
                        <a:t>omp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36830" marB="0"/>
                </a:tc>
              </a:tr>
              <a:tr h="405943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/>
                        <a:t>in</a:t>
                      </a:r>
                      <a:endParaRPr sz="2800" dirty="0">
                        <a:latin typeface="Carlito"/>
                        <a:cs typeface="Carlito"/>
                      </a:endParaRPr>
                    </a:p>
                  </a:txBody>
                  <a:tcPr marL="0" marR="0" marT="36830" marB="0"/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2000" u="heavy" spc="-5" dirty="0">
                          <a:uFill>
                            <a:solidFill>
                              <a:srgbClr val="000000"/>
                            </a:solidFill>
                          </a:uFill>
                        </a:rPr>
                        <a:t>Membership</a:t>
                      </a:r>
                      <a:r>
                        <a:rPr sz="2000" u="sng" spc="-20" dirty="0"/>
                        <a:t> </a:t>
                      </a:r>
                      <a:r>
                        <a:rPr lang="en-US" sz="2000" u="sng" spc="-20" dirty="0" smtClean="0"/>
                        <a:t>operator </a:t>
                      </a:r>
                      <a:r>
                        <a:rPr sz="2400" spc="-15" baseline="13888" dirty="0" smtClean="0"/>
                        <a:t>check</a:t>
                      </a:r>
                      <a:endParaRPr sz="2400" baseline="13888" dirty="0">
                        <a:latin typeface="Carlito"/>
                        <a:cs typeface="Carlito"/>
                      </a:endParaRPr>
                    </a:p>
                  </a:txBody>
                  <a:tcPr marL="0" marR="0" marT="635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spc="-5" dirty="0"/>
                        <a:t>p in a will </a:t>
                      </a:r>
                      <a:r>
                        <a:rPr sz="2000" spc="-10" dirty="0"/>
                        <a:t>give</a:t>
                      </a:r>
                      <a:r>
                        <a:rPr sz="2000" spc="-35" dirty="0"/>
                        <a:t> </a:t>
                      </a:r>
                      <a:r>
                        <a:rPr sz="2000" spc="-5" dirty="0"/>
                        <a:t>1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36830" marB="0"/>
                </a:tc>
              </a:tr>
              <a:tr h="4789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2800" spc="-5" dirty="0"/>
                        <a:t>not</a:t>
                      </a:r>
                      <a:r>
                        <a:rPr sz="2800" spc="-15" dirty="0"/>
                        <a:t> </a:t>
                      </a:r>
                      <a:r>
                        <a:rPr sz="2800" spc="-5" dirty="0"/>
                        <a:t>in</a:t>
                      </a:r>
                      <a:endParaRPr sz="2800" dirty="0">
                        <a:latin typeface="Carlito"/>
                        <a:cs typeface="Carlito"/>
                      </a:endParaRPr>
                    </a:p>
                  </a:txBody>
                  <a:tcPr marL="0" marR="0" marT="67310" marB="0"/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spc="-10" dirty="0"/>
                        <a:t>Membership </a:t>
                      </a:r>
                      <a:r>
                        <a:rPr sz="1600" spc="-5" dirty="0"/>
                        <a:t>check </a:t>
                      </a:r>
                      <a:r>
                        <a:rPr sz="1600" spc="-10" dirty="0"/>
                        <a:t>for </a:t>
                      </a:r>
                      <a:r>
                        <a:rPr sz="1600" spc="-5" dirty="0"/>
                        <a:t>non</a:t>
                      </a:r>
                      <a:r>
                        <a:rPr sz="1600" spc="90" dirty="0"/>
                        <a:t> </a:t>
                      </a:r>
                      <a:r>
                        <a:rPr sz="1600" spc="-10" dirty="0"/>
                        <a:t>availability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2000" spc="-5" dirty="0"/>
                        <a:t>M not in a will </a:t>
                      </a:r>
                      <a:r>
                        <a:rPr sz="2000" spc="-10" dirty="0"/>
                        <a:t>give</a:t>
                      </a:r>
                      <a:r>
                        <a:rPr sz="2000" spc="-40" dirty="0"/>
                        <a:t> </a:t>
                      </a:r>
                      <a:r>
                        <a:rPr sz="2000" spc="-5" dirty="0"/>
                        <a:t>1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67310" marB="0"/>
                </a:tc>
              </a:tr>
              <a:tr h="3329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2800" dirty="0"/>
                        <a:t>%</a:t>
                      </a:r>
                      <a:endParaRPr sz="2800" dirty="0">
                        <a:latin typeface="Carlito"/>
                        <a:cs typeface="Carlito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spc="-10" dirty="0"/>
                        <a:t>Format </a:t>
                      </a:r>
                      <a:r>
                        <a:rPr sz="1600" spc="-5" dirty="0"/>
                        <a:t>the</a:t>
                      </a:r>
                      <a:r>
                        <a:rPr sz="1600" spc="15" dirty="0"/>
                        <a:t> </a:t>
                      </a:r>
                      <a:r>
                        <a:rPr sz="1600" spc="-5" dirty="0" smtClean="0"/>
                        <a:t>string</a:t>
                      </a:r>
                      <a:r>
                        <a:rPr lang="en-US" sz="1600" spc="-5" dirty="0" smtClean="0"/>
                        <a:t> </a:t>
                      </a:r>
                      <a:r>
                        <a:rPr lang="en-US" sz="1600" b="1" u="sng" spc="-5" dirty="0" smtClean="0"/>
                        <a:t>(placeholder)</a:t>
                      </a:r>
                      <a:endParaRPr sz="1600" b="1" u="sng" dirty="0">
                        <a:latin typeface="Carlito"/>
                        <a:cs typeface="Carlito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4953000" y="5405366"/>
            <a:ext cx="3927475" cy="661670"/>
          </a:xfrm>
          <a:custGeom>
            <a:avLst/>
            <a:gdLst/>
            <a:ahLst/>
            <a:cxnLst/>
            <a:rect l="l" t="t" r="r" b="b"/>
            <a:pathLst>
              <a:path w="3927475" h="661670">
                <a:moveTo>
                  <a:pt x="87503" y="566546"/>
                </a:moveTo>
                <a:lnTo>
                  <a:pt x="0" y="628815"/>
                </a:lnTo>
                <a:lnTo>
                  <a:pt x="102235" y="661428"/>
                </a:lnTo>
                <a:lnTo>
                  <a:pt x="97707" y="632269"/>
                </a:lnTo>
                <a:lnTo>
                  <a:pt x="81534" y="632269"/>
                </a:lnTo>
                <a:lnTo>
                  <a:pt x="76581" y="600709"/>
                </a:lnTo>
                <a:lnTo>
                  <a:pt x="92423" y="598235"/>
                </a:lnTo>
                <a:lnTo>
                  <a:pt x="87503" y="566546"/>
                </a:lnTo>
                <a:close/>
              </a:path>
              <a:path w="3927475" h="661670">
                <a:moveTo>
                  <a:pt x="92423" y="598235"/>
                </a:moveTo>
                <a:lnTo>
                  <a:pt x="76581" y="600709"/>
                </a:lnTo>
                <a:lnTo>
                  <a:pt x="81534" y="632269"/>
                </a:lnTo>
                <a:lnTo>
                  <a:pt x="97324" y="629803"/>
                </a:lnTo>
                <a:lnTo>
                  <a:pt x="92423" y="598235"/>
                </a:lnTo>
                <a:close/>
              </a:path>
              <a:path w="3927475" h="661670">
                <a:moveTo>
                  <a:pt x="97324" y="629803"/>
                </a:moveTo>
                <a:lnTo>
                  <a:pt x="81534" y="632269"/>
                </a:lnTo>
                <a:lnTo>
                  <a:pt x="97707" y="632269"/>
                </a:lnTo>
                <a:lnTo>
                  <a:pt x="97324" y="629803"/>
                </a:lnTo>
                <a:close/>
              </a:path>
              <a:path w="3927475" h="661670">
                <a:moveTo>
                  <a:pt x="3922014" y="0"/>
                </a:moveTo>
                <a:lnTo>
                  <a:pt x="92423" y="598235"/>
                </a:lnTo>
                <a:lnTo>
                  <a:pt x="97324" y="629803"/>
                </a:lnTo>
                <a:lnTo>
                  <a:pt x="3926966" y="31622"/>
                </a:lnTo>
                <a:lnTo>
                  <a:pt x="3922014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28800" y="6019800"/>
            <a:ext cx="760283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latin typeface="Carlito"/>
                <a:cs typeface="Carlito"/>
              </a:rPr>
              <a:t>print </a:t>
            </a:r>
            <a:r>
              <a:rPr spc="-5" dirty="0" smtClean="0">
                <a:latin typeface="Carlito"/>
                <a:cs typeface="Carlito"/>
              </a:rPr>
              <a:t>("</a:t>
            </a:r>
            <a:r>
              <a:rPr lang="en-US" spc="-5" dirty="0" smtClean="0">
                <a:latin typeface="Carlito"/>
                <a:cs typeface="Carlito"/>
              </a:rPr>
              <a:t>my file name is </a:t>
            </a:r>
            <a:r>
              <a:rPr dirty="0" smtClean="0">
                <a:latin typeface="Carlito"/>
                <a:cs typeface="Carlito"/>
              </a:rPr>
              <a:t>%s </a:t>
            </a:r>
            <a:r>
              <a:rPr dirty="0">
                <a:latin typeface="Carlito"/>
                <a:cs typeface="Carlito"/>
              </a:rPr>
              <a:t>and </a:t>
            </a:r>
            <a:r>
              <a:rPr lang="en-US" spc="-5" dirty="0" smtClean="0">
                <a:latin typeface="Carlito"/>
                <a:cs typeface="Carlito"/>
              </a:rPr>
              <a:t>location is </a:t>
            </a:r>
            <a:r>
              <a:rPr spc="-5" dirty="0" smtClean="0">
                <a:latin typeface="Carlito"/>
                <a:cs typeface="Carlito"/>
              </a:rPr>
              <a:t> </a:t>
            </a:r>
            <a:r>
              <a:rPr dirty="0">
                <a:latin typeface="Carlito"/>
                <a:cs typeface="Carlito"/>
              </a:rPr>
              <a:t>%d" % </a:t>
            </a:r>
            <a:r>
              <a:rPr spc="-5" dirty="0">
                <a:latin typeface="Carlito"/>
                <a:cs typeface="Carlito"/>
              </a:rPr>
              <a:t>(</a:t>
            </a:r>
            <a:r>
              <a:rPr spc="-5" dirty="0" smtClean="0">
                <a:latin typeface="Carlito"/>
                <a:cs typeface="Carlito"/>
              </a:rPr>
              <a:t>'</a:t>
            </a:r>
            <a:r>
              <a:rPr lang="en-US" spc="-5" dirty="0" smtClean="0">
                <a:latin typeface="Carlito"/>
                <a:cs typeface="Carlito"/>
              </a:rPr>
              <a:t>story</a:t>
            </a:r>
            <a:r>
              <a:rPr spc="-5" dirty="0" smtClean="0">
                <a:latin typeface="Carlito"/>
                <a:cs typeface="Carlito"/>
              </a:rPr>
              <a:t>',</a:t>
            </a:r>
            <a:r>
              <a:rPr spc="135" dirty="0" smtClean="0">
                <a:latin typeface="Carlito"/>
                <a:cs typeface="Carlito"/>
              </a:rPr>
              <a:t> </a:t>
            </a:r>
            <a:r>
              <a:rPr spc="-5" dirty="0" smtClean="0">
                <a:latin typeface="Carlito"/>
                <a:cs typeface="Carlito"/>
              </a:rPr>
              <a:t>1</a:t>
            </a:r>
            <a:r>
              <a:rPr lang="en-US" spc="-5" dirty="0" smtClean="0">
                <a:latin typeface="Carlito"/>
                <a:cs typeface="Carlito"/>
              </a:rPr>
              <a:t>0</a:t>
            </a:r>
            <a:r>
              <a:rPr spc="-5" dirty="0" smtClean="0">
                <a:latin typeface="Carlito"/>
                <a:cs typeface="Carlito"/>
              </a:rPr>
              <a:t>))</a:t>
            </a:r>
            <a:endParaRPr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8096" y="457200"/>
            <a:ext cx="193865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10" dirty="0">
                <a:solidFill>
                  <a:srgbClr val="FFC000"/>
                </a:solidFill>
                <a:latin typeface="Carlito"/>
                <a:cs typeface="Carlito"/>
              </a:rPr>
              <a:t>Format</a:t>
            </a:r>
            <a:r>
              <a:rPr sz="2400" b="1" spc="-100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FFC000"/>
                </a:solidFill>
                <a:latin typeface="Carlito"/>
                <a:cs typeface="Carlito"/>
              </a:rPr>
              <a:t>Symbol</a:t>
            </a:r>
            <a:endParaRPr sz="2400" dirty="0">
              <a:latin typeface="Carlito"/>
              <a:cs typeface="Carlit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40444"/>
              </p:ext>
            </p:extLst>
          </p:nvPr>
        </p:nvGraphicFramePr>
        <p:xfrm>
          <a:off x="1488096" y="1295400"/>
          <a:ext cx="8489608" cy="4964235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8489608"/>
              </a:tblGrid>
              <a:tr h="3842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4263">
                <a:tc>
                  <a:txBody>
                    <a:bodyPr/>
                    <a:lstStyle/>
                    <a:p>
                      <a:pPr marL="67310">
                        <a:lnSpc>
                          <a:spcPts val="2130"/>
                        </a:lnSpc>
                      </a:pPr>
                      <a:r>
                        <a:rPr sz="2400" dirty="0"/>
                        <a:t>%s </a:t>
                      </a:r>
                      <a:r>
                        <a:rPr sz="2400" spc="-10" dirty="0"/>
                        <a:t>-string conversion </a:t>
                      </a:r>
                      <a:r>
                        <a:rPr sz="2400" spc="-5" dirty="0"/>
                        <a:t>via </a:t>
                      </a:r>
                      <a:r>
                        <a:rPr sz="2400" spc="-10" dirty="0"/>
                        <a:t>str() </a:t>
                      </a:r>
                      <a:r>
                        <a:rPr sz="2400" spc="-5" dirty="0"/>
                        <a:t>prior </a:t>
                      </a:r>
                      <a:r>
                        <a:rPr sz="2400" spc="-15" dirty="0"/>
                        <a:t>to</a:t>
                      </a:r>
                      <a:r>
                        <a:rPr sz="2400" spc="-10" dirty="0"/>
                        <a:t> formatting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406">
                <a:tc>
                  <a:txBody>
                    <a:bodyPr/>
                    <a:lstStyle/>
                    <a:p>
                      <a:pPr marL="67310">
                        <a:lnSpc>
                          <a:spcPts val="2130"/>
                        </a:lnSpc>
                      </a:pPr>
                      <a:r>
                        <a:rPr sz="2400" dirty="0"/>
                        <a:t>%i </a:t>
                      </a:r>
                      <a:r>
                        <a:rPr sz="2400" spc="-5" dirty="0"/>
                        <a:t>-signed </a:t>
                      </a:r>
                      <a:r>
                        <a:rPr sz="2400" dirty="0"/>
                        <a:t>decimal</a:t>
                      </a:r>
                      <a:r>
                        <a:rPr sz="2400" spc="-30" dirty="0"/>
                        <a:t> </a:t>
                      </a:r>
                      <a:r>
                        <a:rPr sz="2400" spc="-15" dirty="0"/>
                        <a:t>integer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263">
                <a:tc>
                  <a:txBody>
                    <a:bodyPr/>
                    <a:lstStyle/>
                    <a:p>
                      <a:pPr marL="67310">
                        <a:lnSpc>
                          <a:spcPts val="2130"/>
                        </a:lnSpc>
                      </a:pPr>
                      <a:r>
                        <a:rPr sz="2400" dirty="0"/>
                        <a:t>%d </a:t>
                      </a:r>
                      <a:r>
                        <a:rPr sz="2400" spc="-5" dirty="0"/>
                        <a:t>-signed </a:t>
                      </a:r>
                      <a:r>
                        <a:rPr sz="2400" dirty="0"/>
                        <a:t>decimal</a:t>
                      </a:r>
                      <a:r>
                        <a:rPr sz="2400" spc="-25" dirty="0"/>
                        <a:t> </a:t>
                      </a:r>
                      <a:r>
                        <a:rPr sz="2400" spc="-15" dirty="0"/>
                        <a:t>integer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263">
                <a:tc>
                  <a:txBody>
                    <a:bodyPr/>
                    <a:lstStyle/>
                    <a:p>
                      <a:pPr marL="67310">
                        <a:lnSpc>
                          <a:spcPts val="2130"/>
                        </a:lnSpc>
                      </a:pPr>
                      <a:r>
                        <a:rPr sz="2400" dirty="0"/>
                        <a:t>%u </a:t>
                      </a:r>
                      <a:r>
                        <a:rPr sz="2400" spc="-5" dirty="0"/>
                        <a:t>-unsigned </a:t>
                      </a:r>
                      <a:r>
                        <a:rPr sz="2400" dirty="0"/>
                        <a:t>decimal</a:t>
                      </a:r>
                      <a:r>
                        <a:rPr sz="2400" spc="-25" dirty="0"/>
                        <a:t> </a:t>
                      </a:r>
                      <a:r>
                        <a:rPr sz="2400" spc="-15" dirty="0"/>
                        <a:t>integer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263">
                <a:tc>
                  <a:txBody>
                    <a:bodyPr/>
                    <a:lstStyle/>
                    <a:p>
                      <a:pPr marL="67310">
                        <a:lnSpc>
                          <a:spcPts val="2130"/>
                        </a:lnSpc>
                      </a:pPr>
                      <a:r>
                        <a:rPr sz="2400" dirty="0"/>
                        <a:t>%o </a:t>
                      </a:r>
                      <a:r>
                        <a:rPr sz="2400" spc="-5" dirty="0"/>
                        <a:t>-octal</a:t>
                      </a:r>
                      <a:r>
                        <a:rPr sz="2400" spc="-20" dirty="0"/>
                        <a:t> </a:t>
                      </a:r>
                      <a:r>
                        <a:rPr sz="2400" spc="-15" dirty="0"/>
                        <a:t>integer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263">
                <a:tc>
                  <a:txBody>
                    <a:bodyPr/>
                    <a:lstStyle/>
                    <a:p>
                      <a:pPr marL="67310">
                        <a:lnSpc>
                          <a:spcPts val="2135"/>
                        </a:lnSpc>
                      </a:pPr>
                      <a:r>
                        <a:rPr sz="2400" dirty="0"/>
                        <a:t>%x </a:t>
                      </a:r>
                      <a:r>
                        <a:rPr sz="2400" spc="-10" dirty="0"/>
                        <a:t>-hexadecimal </a:t>
                      </a:r>
                      <a:r>
                        <a:rPr sz="2400" spc="-15" dirty="0"/>
                        <a:t>integer </a:t>
                      </a:r>
                      <a:r>
                        <a:rPr sz="2400" spc="-10" dirty="0"/>
                        <a:t>(lowercase</a:t>
                      </a:r>
                      <a:r>
                        <a:rPr sz="2400" spc="-25" dirty="0"/>
                        <a:t> </a:t>
                      </a:r>
                      <a:r>
                        <a:rPr sz="2400" spc="-15" dirty="0"/>
                        <a:t>letters)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52722">
                <a:tc>
                  <a:txBody>
                    <a:bodyPr/>
                    <a:lstStyle/>
                    <a:p>
                      <a:pPr marL="67310">
                        <a:lnSpc>
                          <a:spcPts val="2135"/>
                        </a:lnSpc>
                      </a:pPr>
                      <a:r>
                        <a:rPr sz="2400" dirty="0"/>
                        <a:t>%X </a:t>
                      </a:r>
                      <a:r>
                        <a:rPr sz="2400" spc="-10" dirty="0"/>
                        <a:t>-hexadecimal </a:t>
                      </a:r>
                      <a:r>
                        <a:rPr sz="2400" spc="-15" dirty="0"/>
                        <a:t>integer </a:t>
                      </a:r>
                      <a:r>
                        <a:rPr sz="2400" spc="-5" dirty="0"/>
                        <a:t>(UPPERcase</a:t>
                      </a:r>
                      <a:r>
                        <a:rPr sz="2400" spc="-15" dirty="0"/>
                        <a:t> letters)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406">
                <a:tc>
                  <a:txBody>
                    <a:bodyPr/>
                    <a:lstStyle/>
                    <a:p>
                      <a:pPr marL="67310">
                        <a:lnSpc>
                          <a:spcPts val="2135"/>
                        </a:lnSpc>
                      </a:pPr>
                      <a:r>
                        <a:rPr sz="2400" dirty="0"/>
                        <a:t>%e </a:t>
                      </a:r>
                      <a:r>
                        <a:rPr sz="2400" spc="-10" dirty="0"/>
                        <a:t>-exponential notation </a:t>
                      </a:r>
                      <a:r>
                        <a:rPr sz="2400" spc="-5" dirty="0"/>
                        <a:t>(with </a:t>
                      </a:r>
                      <a:r>
                        <a:rPr sz="2400" spc="-10" dirty="0"/>
                        <a:t>lowercase</a:t>
                      </a:r>
                      <a:r>
                        <a:rPr sz="2400" spc="25" dirty="0"/>
                        <a:t> </a:t>
                      </a:r>
                      <a:r>
                        <a:rPr sz="2400" dirty="0"/>
                        <a:t>'e')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263">
                <a:tc>
                  <a:txBody>
                    <a:bodyPr/>
                    <a:lstStyle/>
                    <a:p>
                      <a:pPr marL="67310">
                        <a:lnSpc>
                          <a:spcPts val="2135"/>
                        </a:lnSpc>
                      </a:pPr>
                      <a:r>
                        <a:rPr sz="2400" dirty="0"/>
                        <a:t>%E </a:t>
                      </a:r>
                      <a:r>
                        <a:rPr sz="2400" spc="-10" dirty="0"/>
                        <a:t>-exponential notation </a:t>
                      </a:r>
                      <a:r>
                        <a:rPr sz="2400" spc="-5" dirty="0"/>
                        <a:t>(with </a:t>
                      </a:r>
                      <a:r>
                        <a:rPr sz="2400" dirty="0"/>
                        <a:t>UPPERcase</a:t>
                      </a:r>
                      <a:r>
                        <a:rPr sz="2400" spc="15" dirty="0"/>
                        <a:t> </a:t>
                      </a:r>
                      <a:r>
                        <a:rPr sz="2400" dirty="0"/>
                        <a:t>'E')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263">
                <a:tc>
                  <a:txBody>
                    <a:bodyPr/>
                    <a:lstStyle/>
                    <a:p>
                      <a:pPr marL="67310">
                        <a:lnSpc>
                          <a:spcPts val="2135"/>
                        </a:lnSpc>
                      </a:pPr>
                      <a:r>
                        <a:rPr sz="2400" dirty="0"/>
                        <a:t>%f </a:t>
                      </a:r>
                      <a:r>
                        <a:rPr sz="2400" spc="-10" dirty="0"/>
                        <a:t>-floating point real</a:t>
                      </a:r>
                      <a:r>
                        <a:rPr sz="2400" spc="5" dirty="0"/>
                        <a:t> </a:t>
                      </a:r>
                      <a:r>
                        <a:rPr sz="2400" spc="-5" dirty="0"/>
                        <a:t>number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291">
                <a:tc>
                  <a:txBody>
                    <a:bodyPr/>
                    <a:lstStyle/>
                    <a:p>
                      <a:pPr marL="67310">
                        <a:lnSpc>
                          <a:spcPts val="2135"/>
                        </a:lnSpc>
                      </a:pPr>
                      <a:r>
                        <a:rPr sz="2400" dirty="0"/>
                        <a:t>%c</a:t>
                      </a:r>
                      <a:r>
                        <a:rPr sz="2400" spc="-20" dirty="0"/>
                        <a:t> </a:t>
                      </a:r>
                      <a:r>
                        <a:rPr sz="2400" spc="-15" dirty="0"/>
                        <a:t>-character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  <a:tr h="384306">
                <a:tc>
                  <a:txBody>
                    <a:bodyPr/>
                    <a:lstStyle/>
                    <a:p>
                      <a:pPr marL="67310">
                        <a:lnSpc>
                          <a:spcPts val="2135"/>
                        </a:lnSpc>
                      </a:pPr>
                      <a:r>
                        <a:rPr sz="2400" dirty="0"/>
                        <a:t>%G </a:t>
                      </a:r>
                      <a:r>
                        <a:rPr sz="2400" spc="-5" dirty="0"/>
                        <a:t>-the shorter </a:t>
                      </a:r>
                      <a:r>
                        <a:rPr sz="2400" dirty="0"/>
                        <a:t>of %f and</a:t>
                      </a:r>
                      <a:r>
                        <a:rPr sz="2400" spc="-25" dirty="0"/>
                        <a:t> </a:t>
                      </a:r>
                      <a:r>
                        <a:rPr sz="2400" dirty="0"/>
                        <a:t>%E</a:t>
                      </a:r>
                      <a:endParaRPr sz="2400" dirty="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76145" y="738327"/>
            <a:ext cx="650585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solidFill>
                  <a:srgbClr val="FFC000"/>
                </a:solidFill>
                <a:latin typeface="Carlito"/>
                <a:cs typeface="Carlito"/>
              </a:rPr>
              <a:t>String functions and</a:t>
            </a:r>
            <a:r>
              <a:rPr sz="3200" b="1" spc="-125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FFC000"/>
                </a:solidFill>
                <a:latin typeface="Carlito"/>
                <a:cs typeface="Carlito"/>
              </a:rPr>
              <a:t>methods</a:t>
            </a:r>
            <a:endParaRPr sz="3200" dirty="0">
              <a:latin typeface="Carlito"/>
              <a:cs typeface="Carlito"/>
            </a:endParaRPr>
          </a:p>
          <a:p>
            <a:pPr marL="12700" marR="2698115"/>
            <a:r>
              <a:rPr sz="3200" spc="-25" dirty="0">
                <a:latin typeface="Carlito"/>
                <a:cs typeface="Carlito"/>
              </a:rPr>
              <a:t>a=“comp”  </a:t>
            </a:r>
            <a:endParaRPr lang="en-US" sz="3200" spc="-25" dirty="0">
              <a:latin typeface="Carlito"/>
              <a:cs typeface="Carlito"/>
            </a:endParaRPr>
          </a:p>
          <a:p>
            <a:pPr marL="12700" marR="2698115"/>
            <a:r>
              <a:rPr sz="3200" spc="-15" dirty="0">
                <a:latin typeface="Carlito"/>
                <a:cs typeface="Carlito"/>
              </a:rPr>
              <a:t>b=“my</a:t>
            </a:r>
            <a:r>
              <a:rPr sz="3200" spc="-7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comp”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68436" y="6485421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27127" y="40728"/>
                </a:moveTo>
                <a:lnTo>
                  <a:pt x="27127" y="13576"/>
                </a:lnTo>
                <a:lnTo>
                  <a:pt x="27127" y="6083"/>
                </a:lnTo>
                <a:lnTo>
                  <a:pt x="33210" y="0"/>
                </a:lnTo>
                <a:lnTo>
                  <a:pt x="40703" y="0"/>
                </a:lnTo>
                <a:lnTo>
                  <a:pt x="48209" y="0"/>
                </a:lnTo>
                <a:lnTo>
                  <a:pt x="54279" y="6083"/>
                </a:lnTo>
                <a:lnTo>
                  <a:pt x="54279" y="13576"/>
                </a:lnTo>
                <a:lnTo>
                  <a:pt x="52148" y="24146"/>
                </a:lnTo>
                <a:lnTo>
                  <a:pt x="46334" y="32777"/>
                </a:lnTo>
                <a:lnTo>
                  <a:pt x="37708" y="38595"/>
                </a:lnTo>
                <a:lnTo>
                  <a:pt x="27139" y="40728"/>
                </a:lnTo>
                <a:lnTo>
                  <a:pt x="16577" y="38595"/>
                </a:lnTo>
                <a:lnTo>
                  <a:pt x="7950" y="32777"/>
                </a:lnTo>
                <a:lnTo>
                  <a:pt x="2133" y="24146"/>
                </a:lnTo>
                <a:lnTo>
                  <a:pt x="0" y="1357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422837"/>
              </p:ext>
            </p:extLst>
          </p:nvPr>
        </p:nvGraphicFramePr>
        <p:xfrm>
          <a:off x="914400" y="2336800"/>
          <a:ext cx="10287000" cy="426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6393"/>
                <a:gridCol w="3990271"/>
                <a:gridCol w="4370336"/>
              </a:tblGrid>
              <a:tr h="551497">
                <a:tc>
                  <a:txBody>
                    <a:bodyPr/>
                    <a:lstStyle/>
                    <a:p>
                      <a:pPr marL="37909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Method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Result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Example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67687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latin typeface="Carlito"/>
                          <a:cs typeface="Carlito"/>
                        </a:rPr>
                        <a:t>len()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Returns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length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of the</a:t>
                      </a:r>
                      <a:r>
                        <a:rPr sz="1600" b="1" spc="-114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string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latin typeface="Carlito"/>
                          <a:cs typeface="Carlito"/>
                        </a:rPr>
                        <a:t>r=len(a)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will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be</a:t>
                      </a:r>
                      <a:r>
                        <a:rPr sz="1600" b="1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4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676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20" dirty="0">
                          <a:latin typeface="Carlito"/>
                          <a:cs typeface="Carlito"/>
                        </a:rPr>
                        <a:t>str.capitalize()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80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capitalize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the</a:t>
                      </a:r>
                      <a:r>
                        <a:rPr sz="1600" b="1" spc="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string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latin typeface="Carlito"/>
                          <a:cs typeface="Carlito"/>
                        </a:rPr>
                        <a:t>r=a.capitalize()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will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be</a:t>
                      </a:r>
                      <a:r>
                        <a:rPr sz="1600" b="1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“</a:t>
                      </a:r>
                      <a:r>
                        <a:rPr sz="1600" b="1" spc="-5" dirty="0" smtClean="0">
                          <a:latin typeface="Carlito"/>
                          <a:cs typeface="Carlito"/>
                        </a:rPr>
                        <a:t>C</a:t>
                      </a:r>
                      <a:r>
                        <a:rPr lang="en-US" sz="1600" b="1" spc="-5" dirty="0" smtClean="0">
                          <a:latin typeface="Carlito"/>
                          <a:cs typeface="Carlito"/>
                        </a:rPr>
                        <a:t>omp</a:t>
                      </a:r>
                      <a:r>
                        <a:rPr sz="1600" b="1" spc="-5" dirty="0" smtClean="0">
                          <a:latin typeface="Carlito"/>
                          <a:cs typeface="Carlito"/>
                        </a:rPr>
                        <a:t>”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6756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25" dirty="0">
                          <a:latin typeface="Carlito"/>
                          <a:cs typeface="Carlito"/>
                        </a:rPr>
                        <a:t>str.title()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Will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return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title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case</a:t>
                      </a:r>
                      <a:r>
                        <a:rPr sz="1600" b="1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string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baseline="0" dirty="0" smtClean="0">
                          <a:latin typeface="Times New Roman"/>
                          <a:cs typeface="Times New Roman"/>
                        </a:rPr>
                        <a:t> r</a:t>
                      </a:r>
                      <a:r>
                        <a:rPr lang="en-US" sz="1800" b="1" dirty="0" smtClean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lang="en-US" sz="1800" b="1" dirty="0" err="1" smtClean="0">
                          <a:latin typeface="Times New Roman"/>
                          <a:cs typeface="Times New Roman"/>
                        </a:rPr>
                        <a:t>b.title</a:t>
                      </a:r>
                      <a:r>
                        <a:rPr lang="en-US" sz="1800" b="1" dirty="0" smtClean="0">
                          <a:latin typeface="Times New Roman"/>
                          <a:cs typeface="Times New Roman"/>
                        </a:rPr>
                        <a:t>() will be</a:t>
                      </a:r>
                      <a:r>
                        <a:rPr lang="en-US" sz="1800" b="1" baseline="0" dirty="0" smtClean="0">
                          <a:latin typeface="Times New Roman"/>
                          <a:cs typeface="Times New Roman"/>
                        </a:rPr>
                        <a:t> “My Comp”</a:t>
                      </a:r>
                      <a:endParaRPr sz="18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676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20" dirty="0">
                          <a:latin typeface="Carlito"/>
                          <a:cs typeface="Carlito"/>
                        </a:rPr>
                        <a:t>str.upper()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Will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return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string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in upper</a:t>
                      </a:r>
                      <a:r>
                        <a:rPr sz="1600" b="1" spc="-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case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r=a.upper() will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be</a:t>
                      </a:r>
                      <a:r>
                        <a:rPr sz="1600" b="1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“COMP”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6768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25" dirty="0">
                          <a:latin typeface="Carlito"/>
                          <a:cs typeface="Carlito"/>
                        </a:rPr>
                        <a:t>str.lower()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Will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return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string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in lower</a:t>
                      </a:r>
                      <a:r>
                        <a:rPr sz="1600" b="1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case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r=a.upper() will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be</a:t>
                      </a:r>
                      <a:r>
                        <a:rPr sz="1600" b="1" spc="-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15" dirty="0">
                          <a:latin typeface="Carlito"/>
                          <a:cs typeface="Carlito"/>
                        </a:rPr>
                        <a:t>“comp”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623517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600" b="1" spc="-20" dirty="0">
                          <a:latin typeface="Carlito"/>
                          <a:cs typeface="Carlito"/>
                        </a:rPr>
                        <a:t>str.count()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8224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will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return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total count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of</a:t>
                      </a:r>
                      <a:r>
                        <a:rPr sz="1600" b="1" spc="-9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a</a:t>
                      </a:r>
                      <a:endParaRPr sz="1600">
                        <a:latin typeface="Carlito"/>
                        <a:cs typeface="Carlito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given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element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in a</a:t>
                      </a:r>
                      <a:r>
                        <a:rPr sz="1600" b="1" spc="-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string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600" b="1" spc="-10" dirty="0">
                          <a:latin typeface="Carlito"/>
                          <a:cs typeface="Carlito"/>
                        </a:rPr>
                        <a:t>r=a.count(‘o’)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will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be</a:t>
                      </a:r>
                      <a:r>
                        <a:rPr sz="1600" b="1" spc="-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1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224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62362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600" b="1" spc="-20" dirty="0">
                          <a:latin typeface="Carlito"/>
                          <a:cs typeface="Carlito"/>
                        </a:rPr>
                        <a:t>str.find(sub)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8288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b="1" spc="-8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find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the</a:t>
                      </a:r>
                      <a:r>
                        <a:rPr sz="1600" b="1" spc="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substring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position(starts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from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0</a:t>
                      </a:r>
                      <a:r>
                        <a:rPr sz="1600" b="1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index)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45719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b="1" spc="-10" dirty="0">
                          <a:latin typeface="Carlito"/>
                          <a:cs typeface="Carlito"/>
                        </a:rPr>
                        <a:t>r=a.find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(‘m’)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will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be</a:t>
                      </a:r>
                      <a:r>
                        <a:rPr sz="1600" b="1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2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45719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630244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800" b="1" spc="-20" dirty="0">
                          <a:latin typeface="Carlito"/>
                          <a:cs typeface="Carlito"/>
                        </a:rPr>
                        <a:t>str.replace()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8288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15176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 b="1" spc="-10" dirty="0">
                          <a:latin typeface="Carlito"/>
                          <a:cs typeface="Carlito"/>
                        </a:rPr>
                        <a:t>Return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string with</a:t>
                      </a:r>
                      <a:r>
                        <a:rPr sz="1800" b="1" spc="-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replaced 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sub</a:t>
                      </a:r>
                      <a:r>
                        <a:rPr sz="1800" b="1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strings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 marR="5226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 b="1" spc="-15" dirty="0">
                          <a:latin typeface="Carlito"/>
                          <a:cs typeface="Carlito"/>
                        </a:rPr>
                        <a:t>r=b.replace(‘my’,’your’)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will</a:t>
                      </a:r>
                      <a:r>
                        <a:rPr sz="1800" b="1" spc="-10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be 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‘your</a:t>
                      </a:r>
                      <a:r>
                        <a:rPr sz="1800" b="1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comp’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7800" y="152400"/>
            <a:ext cx="662940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solidFill>
                  <a:srgbClr val="FFC000"/>
                </a:solidFill>
                <a:latin typeface="Carlito"/>
                <a:cs typeface="Carlito"/>
              </a:rPr>
              <a:t>String </a:t>
            </a:r>
            <a:r>
              <a:rPr sz="3200" b="1" spc="-5" dirty="0">
                <a:solidFill>
                  <a:srgbClr val="FFC000"/>
                </a:solidFill>
                <a:latin typeface="Carlito"/>
                <a:cs typeface="Carlito"/>
              </a:rPr>
              <a:t>functions </a:t>
            </a:r>
            <a:r>
              <a:rPr sz="3200" b="1" dirty="0">
                <a:solidFill>
                  <a:srgbClr val="FFC000"/>
                </a:solidFill>
                <a:latin typeface="Carlito"/>
                <a:cs typeface="Carlito"/>
              </a:rPr>
              <a:t>and</a:t>
            </a:r>
            <a:r>
              <a:rPr sz="3200" b="1" spc="-100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3200" b="1" spc="-5" dirty="0">
                <a:solidFill>
                  <a:srgbClr val="FFC000"/>
                </a:solidFill>
                <a:latin typeface="Carlito"/>
                <a:cs typeface="Carlito"/>
              </a:rPr>
              <a:t>methods</a:t>
            </a:r>
            <a:endParaRPr sz="3200" dirty="0">
              <a:latin typeface="Carlito"/>
              <a:cs typeface="Carlito"/>
            </a:endParaRPr>
          </a:p>
          <a:p>
            <a:pPr marL="12700"/>
            <a:r>
              <a:rPr sz="3200" spc="-25" dirty="0">
                <a:latin typeface="Carlito"/>
                <a:cs typeface="Carlito"/>
              </a:rPr>
              <a:t>a=“comp”</a:t>
            </a:r>
            <a:endParaRPr sz="3200" dirty="0">
              <a:latin typeface="Carlito"/>
              <a:cs typeface="Carlit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4152"/>
              </p:ext>
            </p:extLst>
          </p:nvPr>
        </p:nvGraphicFramePr>
        <p:xfrm>
          <a:off x="1143000" y="1371600"/>
          <a:ext cx="8982963" cy="47215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430"/>
                <a:gridCol w="5077370"/>
                <a:gridCol w="2201163"/>
              </a:tblGrid>
              <a:tr h="346201">
                <a:tc>
                  <a:txBody>
                    <a:bodyPr/>
                    <a:lstStyle/>
                    <a:p>
                      <a:pPr marL="448309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Method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Result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05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Example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668274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800" b="1" spc="-25" dirty="0">
                          <a:latin typeface="Carlito"/>
                          <a:cs typeface="Carlito"/>
                        </a:rPr>
                        <a:t>str.index()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18224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800" b="1" spc="-10" dirty="0">
                          <a:latin typeface="Carlito"/>
                          <a:cs typeface="Carlito"/>
                        </a:rPr>
                        <a:t>Returns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index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position of</a:t>
                      </a:r>
                      <a:r>
                        <a:rPr sz="1800" b="1" spc="-1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substring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8224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35242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=a.in</a:t>
                      </a:r>
                      <a:r>
                        <a:rPr sz="1800" b="1" spc="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800" b="1" spc="-3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x(</a:t>
                      </a:r>
                      <a:r>
                        <a:rPr sz="1800" b="1" spc="-70" dirty="0">
                          <a:latin typeface="Carlito"/>
                          <a:cs typeface="Carlito"/>
                        </a:rPr>
                        <a:t>‘</a:t>
                      </a:r>
                      <a:r>
                        <a:rPr sz="1800" b="1" spc="-10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m’)  will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be</a:t>
                      </a:r>
                      <a:r>
                        <a:rPr sz="1800" b="1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1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668401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800" b="1" spc="-20" dirty="0">
                          <a:latin typeface="Carlito"/>
                          <a:cs typeface="Carlito"/>
                        </a:rPr>
                        <a:t>str.isalnum()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8224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2622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Carlito"/>
                          <a:cs typeface="Carlito"/>
                        </a:rPr>
                        <a:t>String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consists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of only alphanumeric </a:t>
                      </a:r>
                      <a:r>
                        <a:rPr sz="1800" b="1" spc="-15" dirty="0">
                          <a:latin typeface="Carlito"/>
                          <a:cs typeface="Carlito"/>
                        </a:rPr>
                        <a:t>characters</a:t>
                      </a:r>
                      <a:r>
                        <a:rPr sz="1800" b="1" spc="-1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(no  </a:t>
                      </a:r>
                      <a:r>
                        <a:rPr sz="1800" b="1" spc="-5" dirty="0" smtClean="0">
                          <a:latin typeface="Carlito"/>
                          <a:cs typeface="Carlito"/>
                        </a:rPr>
                        <a:t>symbols</a:t>
                      </a:r>
                      <a:r>
                        <a:rPr lang="en-US" sz="1800" b="1" spc="-5" dirty="0" smtClean="0">
                          <a:latin typeface="Carlito"/>
                          <a:cs typeface="Carlito"/>
                        </a:rPr>
                        <a:t>  no spaces</a:t>
                      </a:r>
                      <a:r>
                        <a:rPr sz="1800" b="1" spc="-5" dirty="0" smtClean="0">
                          <a:latin typeface="Carlito"/>
                          <a:cs typeface="Carlito"/>
                        </a:rPr>
                        <a:t>)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1536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r=a.isalnum()</a:t>
                      </a:r>
                      <a:r>
                        <a:rPr sz="1800" b="1" spc="-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will  </a:t>
                      </a:r>
                      <a:r>
                        <a:rPr sz="1800" b="1" spc="-10" dirty="0">
                          <a:latin typeface="Carlito"/>
                          <a:cs typeface="Carlito"/>
                        </a:rPr>
                        <a:t>return</a:t>
                      </a:r>
                      <a:r>
                        <a:rPr sz="1800" b="1" spc="-30" dirty="0">
                          <a:latin typeface="Carlito"/>
                          <a:cs typeface="Carlito"/>
                        </a:rPr>
                        <a:t> True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668401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800" b="1" spc="-20" dirty="0">
                          <a:latin typeface="Carlito"/>
                          <a:cs typeface="Carlito"/>
                        </a:rPr>
                        <a:t>str.isalpha()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18224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5772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Carlito"/>
                          <a:cs typeface="Carlito"/>
                        </a:rPr>
                        <a:t>String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consists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of only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alphabetic </a:t>
                      </a:r>
                      <a:r>
                        <a:rPr sz="1800" b="1" spc="-10" dirty="0">
                          <a:latin typeface="Carlito"/>
                          <a:cs typeface="Carlito"/>
                        </a:rPr>
                        <a:t>characters</a:t>
                      </a:r>
                      <a:r>
                        <a:rPr sz="1800" b="1" spc="-1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(no  </a:t>
                      </a:r>
                      <a:r>
                        <a:rPr sz="1800" b="1" spc="-5" dirty="0" smtClean="0">
                          <a:latin typeface="Carlito"/>
                          <a:cs typeface="Carlito"/>
                        </a:rPr>
                        <a:t>symbols</a:t>
                      </a:r>
                      <a:r>
                        <a:rPr lang="en-US" sz="1800" b="1" spc="-5" dirty="0" smtClean="0">
                          <a:latin typeface="Carlito"/>
                          <a:cs typeface="Carlito"/>
                        </a:rPr>
                        <a:t> no spaces</a:t>
                      </a:r>
                      <a:r>
                        <a:rPr sz="1800" b="1" spc="-5" dirty="0" smtClean="0">
                          <a:latin typeface="Carlito"/>
                          <a:cs typeface="Carlito"/>
                        </a:rPr>
                        <a:t>)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93953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20" dirty="0">
                          <a:latin typeface="Carlito"/>
                          <a:cs typeface="Carlito"/>
                        </a:rPr>
                        <a:t>str.islower()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String’s alphabetic </a:t>
                      </a:r>
                      <a:r>
                        <a:rPr sz="1800" b="1" spc="-10" dirty="0">
                          <a:latin typeface="Carlito"/>
                          <a:cs typeface="Carlito"/>
                        </a:rPr>
                        <a:t>characters are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all lower</a:t>
                      </a:r>
                      <a:r>
                        <a:rPr sz="1800" b="1" spc="-1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case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94081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20" dirty="0">
                          <a:latin typeface="Carlito"/>
                          <a:cs typeface="Carlito"/>
                        </a:rPr>
                        <a:t>str.isnumeric()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Carlito"/>
                          <a:cs typeface="Carlito"/>
                        </a:rPr>
                        <a:t>String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consists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of only numeric</a:t>
                      </a:r>
                      <a:r>
                        <a:rPr sz="1800" b="1" spc="-9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15" dirty="0">
                          <a:latin typeface="Carlito"/>
                          <a:cs typeface="Carlito"/>
                        </a:rPr>
                        <a:t>characters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4508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94081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800" b="1" spc="-20" dirty="0">
                          <a:latin typeface="Carlito"/>
                          <a:cs typeface="Carlito"/>
                        </a:rPr>
                        <a:t>str.isspace()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45719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800" b="1" dirty="0">
                          <a:latin typeface="Carlito"/>
                          <a:cs typeface="Carlito"/>
                        </a:rPr>
                        <a:t>String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consists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of only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whitespace</a:t>
                      </a:r>
                      <a:r>
                        <a:rPr sz="1800" b="1" spc="-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15" dirty="0">
                          <a:latin typeface="Carlito"/>
                          <a:cs typeface="Carlito"/>
                        </a:rPr>
                        <a:t>characters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45719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93992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800" b="1" spc="-20" dirty="0">
                          <a:latin typeface="Carlito"/>
                          <a:cs typeface="Carlito"/>
                        </a:rPr>
                        <a:t>str.istitle()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45719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800" b="1" dirty="0">
                          <a:latin typeface="Carlito"/>
                          <a:cs typeface="Carlito"/>
                        </a:rPr>
                        <a:t>String is in title</a:t>
                      </a:r>
                      <a:r>
                        <a:rPr sz="1800" b="1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case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45719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39403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 b="1" spc="-20" dirty="0">
                          <a:latin typeface="Carlito"/>
                          <a:cs typeface="Carlito"/>
                        </a:rPr>
                        <a:t>str.isupper()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String’s alphabetic </a:t>
                      </a:r>
                      <a:r>
                        <a:rPr sz="1800" b="1" spc="-10" dirty="0">
                          <a:latin typeface="Carlito"/>
                          <a:cs typeface="Carlito"/>
                        </a:rPr>
                        <a:t>characters are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all upper</a:t>
                      </a:r>
                      <a:r>
                        <a:rPr sz="1800" b="1" spc="-114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case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0" y="152400"/>
            <a:ext cx="767232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solidFill>
                  <a:srgbClr val="FFC000"/>
                </a:solidFill>
                <a:latin typeface="Carlito"/>
                <a:cs typeface="Carlito"/>
              </a:rPr>
              <a:t>String functions and</a:t>
            </a:r>
            <a:r>
              <a:rPr sz="3200" b="1" spc="-125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3200" b="1" spc="-5" dirty="0" smtClean="0">
                <a:solidFill>
                  <a:srgbClr val="FFC000"/>
                </a:solidFill>
                <a:latin typeface="Carlito"/>
                <a:cs typeface="Carlito"/>
              </a:rPr>
              <a:t>methods</a:t>
            </a:r>
            <a:endParaRPr sz="3200" dirty="0">
              <a:latin typeface="Carlito"/>
              <a:cs typeface="Carlit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116327"/>
              </p:ext>
            </p:extLst>
          </p:nvPr>
        </p:nvGraphicFramePr>
        <p:xfrm>
          <a:off x="762000" y="762000"/>
          <a:ext cx="11201400" cy="59078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59326"/>
                <a:gridCol w="5608274"/>
                <a:gridCol w="3733800"/>
              </a:tblGrid>
              <a:tr h="306539">
                <a:tc>
                  <a:txBody>
                    <a:bodyPr/>
                    <a:lstStyle/>
                    <a:p>
                      <a:pPr marL="44830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Method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Result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05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Example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619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697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7155" marR="203200">
                        <a:lnSpc>
                          <a:spcPct val="100000"/>
                        </a:lnSpc>
                      </a:pPr>
                      <a:r>
                        <a:rPr sz="1600" b="1" spc="-15" dirty="0">
                          <a:latin typeface="Carlito"/>
                          <a:cs typeface="Carlito"/>
                        </a:rPr>
                        <a:t>str.lstrip(char)  </a:t>
                      </a:r>
                      <a:r>
                        <a:rPr sz="1600" b="1" spc="-20" dirty="0" err="1">
                          <a:latin typeface="Carlito"/>
                          <a:cs typeface="Carlito"/>
                        </a:rPr>
                        <a:t>str.rstrip</a:t>
                      </a:r>
                      <a:r>
                        <a:rPr sz="1600" b="1" spc="-20" dirty="0">
                          <a:latin typeface="Carlito"/>
                          <a:cs typeface="Carlito"/>
                        </a:rPr>
                        <a:t>(char</a:t>
                      </a:r>
                      <a:r>
                        <a:rPr sz="1600" b="1" spc="-20" dirty="0" smtClean="0">
                          <a:latin typeface="Carlito"/>
                          <a:cs typeface="Carlito"/>
                        </a:rPr>
                        <a:t>)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7155" marR="48069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latin typeface="Carlito"/>
                          <a:cs typeface="Carlito"/>
                        </a:rPr>
                        <a:t>Returns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a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copy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of the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string with leading/trailing 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characters</a:t>
                      </a:r>
                      <a:r>
                        <a:rPr sz="1600" b="1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removed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11938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b=‘**comp’;  r=b.lstrin() will</a:t>
                      </a:r>
                      <a:r>
                        <a:rPr sz="1600" b="1" spc="-1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be  </a:t>
                      </a:r>
                      <a:r>
                        <a:rPr sz="1600" b="1" spc="-15" dirty="0">
                          <a:latin typeface="Carlito"/>
                          <a:cs typeface="Carlito"/>
                        </a:rPr>
                        <a:t>‘comp</a:t>
                      </a:r>
                      <a:r>
                        <a:rPr sz="1600" b="1" spc="-15" dirty="0" smtClean="0">
                          <a:latin typeface="Carlito"/>
                          <a:cs typeface="Carlito"/>
                        </a:rPr>
                        <a:t>’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8699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5554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pc="-20" dirty="0" err="1" smtClean="0">
                          <a:latin typeface="Carlito"/>
                          <a:cs typeface="Carlito"/>
                        </a:rPr>
                        <a:t>str.strip</a:t>
                      </a:r>
                      <a:r>
                        <a:rPr lang="en-US" sz="1800" b="1" spc="-20" dirty="0" smtClean="0">
                          <a:latin typeface="Carlito"/>
                          <a:cs typeface="Carlito"/>
                        </a:rPr>
                        <a:t>(char)</a:t>
                      </a:r>
                      <a:endParaRPr lang="en-US" sz="1800" b="1" dirty="0" smtClean="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marR="13906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600" b="1" spc="-10" dirty="0">
                          <a:latin typeface="Carlito"/>
                          <a:cs typeface="Carlito"/>
                        </a:rPr>
                        <a:t>Removes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specific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character from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leading and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trailing 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position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7493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7221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sz="1600" b="1" spc="-20" dirty="0">
                          <a:latin typeface="Carlito"/>
                          <a:cs typeface="Carlito"/>
                        </a:rPr>
                        <a:t>str.split()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latin typeface="Carlito"/>
                          <a:cs typeface="Carlito"/>
                        </a:rPr>
                        <a:t>Returns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list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strings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as</a:t>
                      </a:r>
                      <a:r>
                        <a:rPr sz="1600" b="1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splitted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19685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600" b="1" spc="-10" dirty="0">
                          <a:latin typeface="Carlito"/>
                          <a:cs typeface="Carlito"/>
                        </a:rPr>
                        <a:t>b=‘my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comp’;  r=b.split() will</a:t>
                      </a:r>
                      <a:r>
                        <a:rPr sz="1600" b="1" spc="-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be  </a:t>
                      </a:r>
                      <a:r>
                        <a:rPr sz="1600" b="1" spc="-30" dirty="0">
                          <a:latin typeface="Carlito"/>
                          <a:cs typeface="Carlito"/>
                        </a:rPr>
                        <a:t>[‘my’,‘comp’]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9969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  <a:tr h="8174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b="1" spc="-15" dirty="0">
                          <a:latin typeface="Carlito"/>
                          <a:cs typeface="Carlito"/>
                        </a:rPr>
                        <a:t>str.partition()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Partition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string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on </a:t>
                      </a:r>
                      <a:r>
                        <a:rPr sz="1600" b="1" spc="-15" dirty="0">
                          <a:latin typeface="Carlito"/>
                          <a:cs typeface="Carlito"/>
                        </a:rPr>
                        <a:t>first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occurrence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of</a:t>
                      </a:r>
                      <a:r>
                        <a:rPr sz="1600" b="1" spc="-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substring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marR="249554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b="1" spc="-10" dirty="0">
                          <a:latin typeface="Carlito"/>
                          <a:cs typeface="Carlito"/>
                        </a:rPr>
                        <a:t>b=‘my 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comp’;  r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=b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.partiti</a:t>
                      </a:r>
                      <a:r>
                        <a:rPr sz="1600" b="1" spc="-10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1600" b="1" spc="10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(</a:t>
                      </a:r>
                      <a:r>
                        <a:rPr sz="1600" b="1" spc="-80" dirty="0">
                          <a:latin typeface="Carlito"/>
                          <a:cs typeface="Carlito"/>
                        </a:rPr>
                        <a:t>‘</a:t>
                      </a:r>
                      <a:r>
                        <a:rPr sz="1600" b="1" spc="-10" dirty="0" smtClean="0">
                          <a:latin typeface="Carlito"/>
                          <a:cs typeface="Carlito"/>
                        </a:rPr>
                        <a:t>c</a:t>
                      </a:r>
                      <a:r>
                        <a:rPr sz="1600" b="1" dirty="0" smtClean="0">
                          <a:latin typeface="Carlito"/>
                          <a:cs typeface="Carlito"/>
                        </a:rPr>
                        <a:t>o</a:t>
                      </a:r>
                      <a:r>
                        <a:rPr sz="1600" b="1" spc="-5" dirty="0" smtClean="0">
                          <a:latin typeface="Carlito"/>
                          <a:cs typeface="Carlito"/>
                        </a:rPr>
                        <a:t>mp</a:t>
                      </a:r>
                      <a:r>
                        <a:rPr sz="1600" b="1" spc="-5" dirty="0">
                          <a:latin typeface="Carlito"/>
                          <a:cs typeface="Carlito"/>
                        </a:rPr>
                        <a:t>’) </a:t>
                      </a:r>
                      <a:endParaRPr lang="en-US" sz="1600" b="1" spc="-5" dirty="0" smtClean="0">
                        <a:latin typeface="Carlito"/>
                        <a:cs typeface="Carlito"/>
                      </a:endParaRPr>
                    </a:p>
                    <a:p>
                      <a:pPr marL="98425" marR="249554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b="1" spc="-5" dirty="0" smtClean="0">
                          <a:latin typeface="Carlito"/>
                          <a:cs typeface="Carlito"/>
                        </a:rPr>
                        <a:t>will</a:t>
                      </a:r>
                      <a:r>
                        <a:rPr sz="1600" b="1" spc="-40" dirty="0" smtClean="0">
                          <a:latin typeface="Carlito"/>
                          <a:cs typeface="Carlito"/>
                        </a:rPr>
                        <a:t> </a:t>
                      </a:r>
                      <a:r>
                        <a:rPr sz="1600" b="1" dirty="0">
                          <a:latin typeface="Carlito"/>
                          <a:cs typeface="Carlito"/>
                        </a:rPr>
                        <a:t>be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  <a:p>
                      <a:pPr marL="98425">
                        <a:lnSpc>
                          <a:spcPct val="100000"/>
                        </a:lnSpc>
                      </a:pPr>
                      <a:r>
                        <a:rPr sz="1600" b="1" spc="-30" dirty="0">
                          <a:latin typeface="Carlito"/>
                          <a:cs typeface="Carlito"/>
                        </a:rPr>
                        <a:t>[‘my’,‘comp’]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815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endswith(s1: str):</a:t>
                      </a:r>
                      <a:r>
                        <a:rPr sz="1400" b="1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bool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143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690" marR="17653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Returns </a:t>
                      </a:r>
                      <a:r>
                        <a:rPr sz="1400" b="1" spc="-20" dirty="0">
                          <a:latin typeface="Carlito"/>
                          <a:cs typeface="Carlito"/>
                        </a:rPr>
                        <a:t>True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if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strings</a:t>
                      </a:r>
                      <a:r>
                        <a:rPr sz="1400" b="1" spc="-9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ends  with substring</a:t>
                      </a:r>
                      <a:r>
                        <a:rPr sz="1400" b="1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s1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1435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</a:pP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815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startswith(s1: str):</a:t>
                      </a:r>
                      <a:r>
                        <a:rPr sz="1400" b="1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bool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143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690" marR="11239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Returns </a:t>
                      </a:r>
                      <a:r>
                        <a:rPr sz="1400" b="1" spc="-20" dirty="0">
                          <a:latin typeface="Carlito"/>
                          <a:cs typeface="Carlito"/>
                        </a:rPr>
                        <a:t>True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if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strings</a:t>
                      </a:r>
                      <a:r>
                        <a:rPr sz="1400" b="1" spc="-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starts  with substring</a:t>
                      </a:r>
                      <a:r>
                        <a:rPr sz="1400" b="1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s1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1435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</a:pP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815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count(substring):</a:t>
                      </a:r>
                      <a:r>
                        <a:rPr sz="1400" b="1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int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143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690" marR="9525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Returns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number of 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occurrences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substring</a:t>
                      </a:r>
                      <a:r>
                        <a:rPr sz="1400" b="1" spc="-9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the 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string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1435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</a:pP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815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find(s1):</a:t>
                      </a:r>
                      <a:r>
                        <a:rPr sz="1400" b="1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int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1435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690" marR="812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Returns lowest index from  where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s1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starts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in the</a:t>
                      </a:r>
                      <a:r>
                        <a:rPr sz="1400" b="1" spc="-1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string,  if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string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not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found returns</a:t>
                      </a:r>
                      <a:r>
                        <a:rPr sz="1400" b="1" spc="-114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-1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1435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</a:pP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815"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rfind(s1):</a:t>
                      </a:r>
                      <a:r>
                        <a:rPr sz="1400" b="1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int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2069" marB="0">
                    <a:lnL w="9525">
                      <a:solidFill>
                        <a:srgbClr val="46AAC5"/>
                      </a:solidFill>
                      <a:prstDash val="soli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 marR="8128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Returns highest index from  where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s1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starts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in the</a:t>
                      </a:r>
                      <a:r>
                        <a:rPr sz="1400" b="1" spc="-1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string,  if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string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not 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found returns</a:t>
                      </a:r>
                      <a:r>
                        <a:rPr sz="1400" b="1" spc="-114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-1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52069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</a:pP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9525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46AAC5"/>
                      </a:solidFill>
                      <a:prstDash val="solid"/>
                    </a:lnR>
                    <a:lnT w="9525">
                      <a:solidFill>
                        <a:srgbClr val="46AAC5"/>
                      </a:solidFill>
                      <a:prstDash val="solid"/>
                    </a:lnT>
                    <a:lnB w="9525">
                      <a:solidFill>
                        <a:srgbClr val="46AAC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/>
          <p:nvPr/>
        </p:nvSpPr>
        <p:spPr>
          <a:xfrm>
            <a:off x="1600200" y="914400"/>
            <a:ext cx="8534400" cy="5650906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2700">
              <a:spcBef>
                <a:spcPts val="1025"/>
              </a:spcBef>
            </a:pPr>
            <a:r>
              <a:rPr sz="2400" b="1" spc="-5" dirty="0">
                <a:solidFill>
                  <a:srgbClr val="FFC000"/>
                </a:solidFill>
                <a:latin typeface="Arial"/>
                <a:cs typeface="Arial"/>
              </a:rPr>
              <a:t>Searching for</a:t>
            </a:r>
            <a:r>
              <a:rPr sz="2400" b="1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C000"/>
                </a:solidFill>
                <a:latin typeface="Arial"/>
                <a:cs typeface="Arial"/>
              </a:rPr>
              <a:t>Substrings</a:t>
            </a:r>
            <a:endParaRPr sz="2400" dirty="0">
              <a:latin typeface="Arial"/>
              <a:cs typeface="Arial"/>
            </a:endParaRPr>
          </a:p>
          <a:p>
            <a:pPr marL="4782185">
              <a:spcBef>
                <a:spcPts val="700"/>
              </a:spcBef>
            </a:pPr>
            <a:endParaRPr lang="en-US" dirty="0">
              <a:latin typeface="Carlito"/>
              <a:cs typeface="Carlito"/>
            </a:endParaRPr>
          </a:p>
          <a:p>
            <a:pPr>
              <a:spcBef>
                <a:spcPts val="700"/>
              </a:spcBef>
            </a:pPr>
            <a:r>
              <a:rPr dirty="0">
                <a:latin typeface="Carlito"/>
                <a:cs typeface="Carlito"/>
              </a:rPr>
              <a:t>E.g.</a:t>
            </a:r>
            <a:r>
              <a:rPr spc="-10" dirty="0">
                <a:latin typeface="Carlito"/>
                <a:cs typeface="Carlito"/>
              </a:rPr>
              <a:t> </a:t>
            </a:r>
            <a:r>
              <a:rPr spc="-15" dirty="0">
                <a:latin typeface="Carlito"/>
                <a:cs typeface="Carlito"/>
              </a:rPr>
              <a:t>program</a:t>
            </a:r>
            <a:endParaRPr dirty="0">
              <a:latin typeface="Carlito"/>
              <a:cs typeface="Carlito"/>
            </a:endParaRPr>
          </a:p>
          <a:p>
            <a:pPr>
              <a:spcBef>
                <a:spcPts val="20"/>
              </a:spcBef>
            </a:pPr>
            <a:endParaRPr sz="1750" dirty="0">
              <a:latin typeface="Carlito"/>
              <a:cs typeface="Carlito"/>
            </a:endParaRPr>
          </a:p>
          <a:p>
            <a:pPr marR="5080"/>
            <a:r>
              <a:rPr dirty="0">
                <a:latin typeface="Carlito"/>
                <a:cs typeface="Carlito"/>
              </a:rPr>
              <a:t>s = </a:t>
            </a:r>
            <a:r>
              <a:rPr spc="-10" dirty="0">
                <a:latin typeface="Carlito"/>
                <a:cs typeface="Carlito"/>
              </a:rPr>
              <a:t>"welcome to </a:t>
            </a:r>
            <a:r>
              <a:rPr spc="-5" dirty="0">
                <a:latin typeface="Carlito"/>
                <a:cs typeface="Carlito"/>
              </a:rPr>
              <a:t>python"  </a:t>
            </a:r>
            <a:endParaRPr lang="en-US" spc="-5" dirty="0" smtClean="0">
              <a:latin typeface="Carlito"/>
              <a:cs typeface="Carlito"/>
            </a:endParaRPr>
          </a:p>
          <a:p>
            <a:pPr marR="5080"/>
            <a:r>
              <a:rPr spc="-5" dirty="0" smtClean="0">
                <a:latin typeface="Carlito"/>
                <a:cs typeface="Carlito"/>
              </a:rPr>
              <a:t>print(</a:t>
            </a:r>
            <a:r>
              <a:rPr spc="-5" dirty="0" err="1" smtClean="0">
                <a:latin typeface="Carlito"/>
                <a:cs typeface="Carlito"/>
              </a:rPr>
              <a:t>s.endswith</a:t>
            </a:r>
            <a:r>
              <a:rPr spc="-5" dirty="0">
                <a:latin typeface="Carlito"/>
                <a:cs typeface="Carlito"/>
              </a:rPr>
              <a:t>("thon"))  </a:t>
            </a:r>
            <a:endParaRPr lang="en-US" spc="-5" dirty="0" smtClean="0">
              <a:latin typeface="Carlito"/>
              <a:cs typeface="Carlito"/>
            </a:endParaRPr>
          </a:p>
          <a:p>
            <a:pPr marR="5080"/>
            <a:r>
              <a:rPr spc="-10" dirty="0" smtClean="0">
                <a:latin typeface="Carlito"/>
                <a:cs typeface="Carlito"/>
              </a:rPr>
              <a:t>print(</a:t>
            </a:r>
            <a:r>
              <a:rPr spc="-10" dirty="0" err="1" smtClean="0">
                <a:latin typeface="Carlito"/>
                <a:cs typeface="Carlito"/>
              </a:rPr>
              <a:t>s.startswith</a:t>
            </a:r>
            <a:r>
              <a:rPr spc="-10" dirty="0">
                <a:latin typeface="Carlito"/>
                <a:cs typeface="Carlito"/>
              </a:rPr>
              <a:t>("good"))  </a:t>
            </a:r>
            <a:endParaRPr lang="en-US" spc="-10" dirty="0" smtClean="0">
              <a:latin typeface="Carlito"/>
              <a:cs typeface="Carlito"/>
            </a:endParaRPr>
          </a:p>
          <a:p>
            <a:pPr marR="5080"/>
            <a:r>
              <a:rPr spc="-10" dirty="0" smtClean="0">
                <a:latin typeface="Carlito"/>
                <a:cs typeface="Carlito"/>
              </a:rPr>
              <a:t>print(</a:t>
            </a:r>
            <a:r>
              <a:rPr spc="-10" dirty="0" err="1" smtClean="0">
                <a:latin typeface="Carlito"/>
                <a:cs typeface="Carlito"/>
              </a:rPr>
              <a:t>s.find</a:t>
            </a:r>
            <a:r>
              <a:rPr spc="-10" dirty="0">
                <a:latin typeface="Carlito"/>
                <a:cs typeface="Carlito"/>
              </a:rPr>
              <a:t>("come"))</a:t>
            </a:r>
            <a:endParaRPr dirty="0">
              <a:latin typeface="Carlito"/>
              <a:cs typeface="Carlito"/>
            </a:endParaRPr>
          </a:p>
          <a:p>
            <a:pPr>
              <a:spcBef>
                <a:spcPts val="5"/>
              </a:spcBef>
            </a:pPr>
            <a:r>
              <a:rPr spc="-10" dirty="0">
                <a:latin typeface="Carlito"/>
                <a:cs typeface="Carlito"/>
              </a:rPr>
              <a:t>print(s.find("become"))</a:t>
            </a:r>
            <a:endParaRPr dirty="0">
              <a:latin typeface="Carlito"/>
              <a:cs typeface="Carlito"/>
            </a:endParaRPr>
          </a:p>
          <a:p>
            <a:r>
              <a:rPr spc="-5" dirty="0">
                <a:latin typeface="Carlito"/>
                <a:cs typeface="Carlito"/>
              </a:rPr>
              <a:t>print(s.rfind("o"))</a:t>
            </a:r>
            <a:endParaRPr dirty="0">
              <a:latin typeface="Carlito"/>
              <a:cs typeface="Carlito"/>
            </a:endParaRPr>
          </a:p>
          <a:p>
            <a:r>
              <a:rPr spc="-10" dirty="0">
                <a:latin typeface="Carlito"/>
                <a:cs typeface="Carlito"/>
              </a:rPr>
              <a:t>print(s.count("o"))</a:t>
            </a:r>
            <a:endParaRPr dirty="0">
              <a:latin typeface="Carlito"/>
              <a:cs typeface="Carlito"/>
            </a:endParaRPr>
          </a:p>
          <a:p>
            <a:pPr>
              <a:spcBef>
                <a:spcPts val="25"/>
              </a:spcBef>
            </a:pPr>
            <a:endParaRPr sz="1750" dirty="0">
              <a:latin typeface="Carlito"/>
              <a:cs typeface="Carlito"/>
            </a:endParaRPr>
          </a:p>
          <a:p>
            <a:r>
              <a:rPr spc="-5" dirty="0">
                <a:latin typeface="Carlito"/>
                <a:cs typeface="Carlito"/>
              </a:rPr>
              <a:t>OUTPUT</a:t>
            </a:r>
            <a:endParaRPr dirty="0">
              <a:latin typeface="Carlito"/>
              <a:cs typeface="Carlito"/>
            </a:endParaRPr>
          </a:p>
          <a:p>
            <a:pPr marR="1986280" algn="just"/>
            <a:r>
              <a:rPr spc="-30" dirty="0">
                <a:latin typeface="Carlito"/>
                <a:cs typeface="Carlito"/>
              </a:rPr>
              <a:t>True  </a:t>
            </a:r>
            <a:endParaRPr lang="en-US" spc="-30" dirty="0" smtClean="0">
              <a:latin typeface="Carlito"/>
              <a:cs typeface="Carlito"/>
            </a:endParaRPr>
          </a:p>
          <a:p>
            <a:pPr marR="1986280" algn="just"/>
            <a:r>
              <a:rPr spc="-50" dirty="0" smtClean="0">
                <a:latin typeface="Carlito"/>
                <a:cs typeface="Carlito"/>
              </a:rPr>
              <a:t>F</a:t>
            </a:r>
            <a:r>
              <a:rPr dirty="0" smtClean="0">
                <a:latin typeface="Carlito"/>
                <a:cs typeface="Carlito"/>
              </a:rPr>
              <a:t>alse  </a:t>
            </a:r>
            <a:endParaRPr lang="en-US" dirty="0" smtClean="0">
              <a:latin typeface="Carlito"/>
              <a:cs typeface="Carlito"/>
            </a:endParaRPr>
          </a:p>
          <a:p>
            <a:pPr marR="1986280" algn="just"/>
            <a:r>
              <a:rPr dirty="0" smtClean="0">
                <a:latin typeface="Carlito"/>
                <a:cs typeface="Carlito"/>
              </a:rPr>
              <a:t>3</a:t>
            </a:r>
            <a:endParaRPr dirty="0">
              <a:latin typeface="Carlito"/>
              <a:cs typeface="Carlito"/>
            </a:endParaRPr>
          </a:p>
          <a:p>
            <a:r>
              <a:rPr dirty="0">
                <a:latin typeface="Carlito"/>
                <a:cs typeface="Carlito"/>
              </a:rPr>
              <a:t>-1</a:t>
            </a:r>
          </a:p>
          <a:p>
            <a:r>
              <a:rPr spc="-5" dirty="0">
                <a:latin typeface="Carlito"/>
                <a:cs typeface="Carlito"/>
              </a:rPr>
              <a:t>15</a:t>
            </a:r>
            <a:endParaRPr dirty="0">
              <a:latin typeface="Carlito"/>
              <a:cs typeface="Carlito"/>
            </a:endParaRPr>
          </a:p>
          <a:p>
            <a:r>
              <a:rPr dirty="0">
                <a:latin typeface="Carlito"/>
                <a:cs typeface="Carlito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69714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1524000"/>
            <a:ext cx="10744200" cy="33752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endParaRPr lang="en-US" sz="2400" b="1" dirty="0">
              <a:solidFill>
                <a:srgbClr val="FFC000"/>
              </a:solidFill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z="2400" b="1" dirty="0" smtClean="0">
                <a:solidFill>
                  <a:srgbClr val="FFC000"/>
                </a:solidFill>
                <a:latin typeface="Carlito"/>
                <a:cs typeface="Carlito"/>
              </a:rPr>
              <a:t># </a:t>
            </a:r>
            <a:r>
              <a:rPr sz="2400" b="1" spc="-15" dirty="0">
                <a:solidFill>
                  <a:srgbClr val="FFC000"/>
                </a:solidFill>
                <a:latin typeface="Carlito"/>
                <a:cs typeface="Carlito"/>
              </a:rPr>
              <a:t>Program to </a:t>
            </a:r>
            <a:r>
              <a:rPr sz="2400" b="1" spc="-10" dirty="0">
                <a:solidFill>
                  <a:srgbClr val="FFC000"/>
                </a:solidFill>
                <a:latin typeface="Carlito"/>
                <a:cs typeface="Carlito"/>
              </a:rPr>
              <a:t>calculate </a:t>
            </a:r>
            <a:r>
              <a:rPr sz="2400" b="1" spc="-5" dirty="0">
                <a:solidFill>
                  <a:srgbClr val="FFC000"/>
                </a:solidFill>
                <a:latin typeface="Carlito"/>
                <a:cs typeface="Carlito"/>
              </a:rPr>
              <a:t>the number </a:t>
            </a:r>
            <a:r>
              <a:rPr sz="2400" b="1" dirty="0">
                <a:solidFill>
                  <a:srgbClr val="FFC000"/>
                </a:solidFill>
                <a:latin typeface="Carlito"/>
                <a:cs typeface="Carlito"/>
              </a:rPr>
              <a:t>of </a:t>
            </a:r>
            <a:r>
              <a:rPr sz="2400" b="1" spc="-5" dirty="0">
                <a:solidFill>
                  <a:srgbClr val="FFC000"/>
                </a:solidFill>
                <a:latin typeface="Carlito"/>
                <a:cs typeface="Carlito"/>
              </a:rPr>
              <a:t>digits </a:t>
            </a:r>
            <a:endParaRPr lang="en-US" sz="2400" b="1" spc="-5" dirty="0" smtClean="0">
              <a:solidFill>
                <a:srgbClr val="FFC000"/>
              </a:solidFill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endParaRPr lang="en-US" sz="2400" spc="-10" dirty="0" smtClean="0">
              <a:solidFill>
                <a:srgbClr val="4B87C4"/>
              </a:solidFill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z="2400" spc="-10" dirty="0" smtClean="0">
                <a:solidFill>
                  <a:srgbClr val="4B87C4"/>
                </a:solidFill>
                <a:latin typeface="Carlito"/>
                <a:cs typeface="Carlito"/>
              </a:rPr>
              <a:t>string=input</a:t>
            </a:r>
            <a:r>
              <a:rPr sz="2400" spc="-10" dirty="0">
                <a:solidFill>
                  <a:srgbClr val="4B87C4"/>
                </a:solidFill>
                <a:latin typeface="Carlito"/>
                <a:cs typeface="Carlito"/>
              </a:rPr>
              <a:t>("Enter </a:t>
            </a:r>
            <a:r>
              <a:rPr sz="2400" spc="-5" dirty="0">
                <a:solidFill>
                  <a:srgbClr val="4B87C4"/>
                </a:solidFill>
                <a:latin typeface="Carlito"/>
                <a:cs typeface="Carlito"/>
              </a:rPr>
              <a:t>string:")  </a:t>
            </a:r>
            <a:endParaRPr lang="en-US" sz="2400" spc="-5" dirty="0" smtClean="0">
              <a:solidFill>
                <a:srgbClr val="4B87C4"/>
              </a:solidFill>
              <a:latin typeface="Carlito"/>
              <a:cs typeface="Carlito"/>
            </a:endParaRPr>
          </a:p>
          <a:p>
            <a:pPr marL="12700" marR="2864485">
              <a:spcBef>
                <a:spcPts val="5"/>
              </a:spcBef>
            </a:pPr>
            <a:r>
              <a:rPr sz="2400" spc="-10" dirty="0" smtClean="0">
                <a:solidFill>
                  <a:srgbClr val="4B87C4"/>
                </a:solidFill>
                <a:latin typeface="Carlito"/>
                <a:cs typeface="Carlito"/>
              </a:rPr>
              <a:t>c=0</a:t>
            </a:r>
            <a:endParaRPr sz="2400" dirty="0">
              <a:latin typeface="Carlito"/>
              <a:cs typeface="Carlito"/>
            </a:endParaRPr>
          </a:p>
          <a:p>
            <a:pPr marL="422275" marR="5011420" indent="-410209"/>
            <a:r>
              <a:rPr sz="2400" spc="-20" dirty="0" smtClean="0">
                <a:solidFill>
                  <a:srgbClr val="4B87C4"/>
                </a:solidFill>
                <a:latin typeface="Carlito"/>
                <a:cs typeface="Carlito"/>
              </a:rPr>
              <a:t>for </a:t>
            </a:r>
            <a:r>
              <a:rPr sz="2400" dirty="0">
                <a:solidFill>
                  <a:srgbClr val="4B87C4"/>
                </a:solidFill>
                <a:latin typeface="Carlito"/>
                <a:cs typeface="Carlito"/>
              </a:rPr>
              <a:t>i in </a:t>
            </a:r>
            <a:r>
              <a:rPr sz="2400" spc="-5" dirty="0">
                <a:solidFill>
                  <a:srgbClr val="4B87C4"/>
                </a:solidFill>
                <a:latin typeface="Carlito"/>
                <a:cs typeface="Carlito"/>
              </a:rPr>
              <a:t>string:  </a:t>
            </a:r>
            <a:endParaRPr lang="en-US" sz="2400" spc="-5" dirty="0" smtClean="0">
              <a:solidFill>
                <a:srgbClr val="4B87C4"/>
              </a:solidFill>
              <a:latin typeface="Carlito"/>
              <a:cs typeface="Carlito"/>
            </a:endParaRPr>
          </a:p>
          <a:p>
            <a:pPr marL="422275" marR="5011420" indent="-410209"/>
            <a:r>
              <a:rPr lang="en-US" sz="2400" spc="-5" dirty="0">
                <a:solidFill>
                  <a:srgbClr val="4B87C4"/>
                </a:solidFill>
                <a:latin typeface="Carlito"/>
                <a:cs typeface="Carlito"/>
              </a:rPr>
              <a:t>	</a:t>
            </a:r>
            <a:r>
              <a:rPr sz="2400" dirty="0" smtClean="0">
                <a:solidFill>
                  <a:srgbClr val="4B87C4"/>
                </a:solidFill>
                <a:latin typeface="Carlito"/>
                <a:cs typeface="Carlito"/>
              </a:rPr>
              <a:t>if(</a:t>
            </a:r>
            <a:r>
              <a:rPr sz="2400" dirty="0" err="1" smtClean="0">
                <a:solidFill>
                  <a:srgbClr val="4B87C4"/>
                </a:solidFill>
                <a:latin typeface="Carlito"/>
                <a:cs typeface="Carlito"/>
              </a:rPr>
              <a:t>i.i</a:t>
            </a:r>
            <a:r>
              <a:rPr sz="2400" spc="-10" dirty="0" err="1" smtClean="0">
                <a:solidFill>
                  <a:srgbClr val="4B87C4"/>
                </a:solidFill>
                <a:latin typeface="Carlito"/>
                <a:cs typeface="Carlito"/>
              </a:rPr>
              <a:t>s</a:t>
            </a:r>
            <a:r>
              <a:rPr sz="2400" spc="-5" dirty="0" err="1" smtClean="0">
                <a:solidFill>
                  <a:srgbClr val="4B87C4"/>
                </a:solidFill>
                <a:latin typeface="Carlito"/>
                <a:cs typeface="Carlito"/>
              </a:rPr>
              <a:t>digi</a:t>
            </a:r>
            <a:r>
              <a:rPr sz="2400" dirty="0" err="1" smtClean="0">
                <a:solidFill>
                  <a:srgbClr val="4B87C4"/>
                </a:solidFill>
                <a:latin typeface="Carlito"/>
                <a:cs typeface="Carlito"/>
              </a:rPr>
              <a:t>t</a:t>
            </a:r>
            <a:r>
              <a:rPr sz="2400" dirty="0" smtClean="0">
                <a:solidFill>
                  <a:srgbClr val="4B87C4"/>
                </a:solidFill>
                <a:latin typeface="Carlito"/>
                <a:cs typeface="Carlito"/>
              </a:rPr>
              <a:t>()):</a:t>
            </a:r>
            <a:r>
              <a:rPr lang="en-US" sz="2400" dirty="0" smtClean="0">
                <a:solidFill>
                  <a:srgbClr val="4B87C4"/>
                </a:solidFill>
                <a:latin typeface="Carlito"/>
                <a:cs typeface="Carlito"/>
              </a:rPr>
              <a:t>  # or   if </a:t>
            </a:r>
            <a:r>
              <a:rPr lang="en-US" sz="2400" dirty="0" err="1" smtClean="0">
                <a:solidFill>
                  <a:srgbClr val="4B87C4"/>
                </a:solidFill>
                <a:latin typeface="Carlito"/>
                <a:cs typeface="Carlito"/>
              </a:rPr>
              <a:t>i</a:t>
            </a:r>
            <a:r>
              <a:rPr lang="en-US" sz="2400" dirty="0" smtClean="0">
                <a:solidFill>
                  <a:srgbClr val="4B87C4"/>
                </a:solidFill>
                <a:latin typeface="Carlito"/>
                <a:cs typeface="Carlito"/>
              </a:rPr>
              <a:t>&gt;=‘0’ and </a:t>
            </a:r>
            <a:r>
              <a:rPr lang="en-US" sz="2400" dirty="0" err="1" smtClean="0">
                <a:solidFill>
                  <a:srgbClr val="4B87C4"/>
                </a:solidFill>
                <a:latin typeface="Carlito"/>
                <a:cs typeface="Carlito"/>
              </a:rPr>
              <a:t>i</a:t>
            </a:r>
            <a:r>
              <a:rPr lang="en-US" sz="2400" dirty="0" smtClean="0">
                <a:solidFill>
                  <a:srgbClr val="4B87C4"/>
                </a:solidFill>
                <a:latin typeface="Carlito"/>
                <a:cs typeface="Carlito"/>
              </a:rPr>
              <a:t>&lt;=‘9’:</a:t>
            </a:r>
            <a:endParaRPr sz="2400" dirty="0">
              <a:latin typeface="Carlito"/>
              <a:cs typeface="Carlito"/>
            </a:endParaRPr>
          </a:p>
          <a:p>
            <a:pPr marL="422275" marR="3923029" indent="408305"/>
            <a:r>
              <a:rPr sz="2400" spc="-20" dirty="0" smtClean="0">
                <a:solidFill>
                  <a:srgbClr val="4B87C4"/>
                </a:solidFill>
                <a:latin typeface="Carlito"/>
                <a:cs typeface="Carlito"/>
              </a:rPr>
              <a:t>c</a:t>
            </a:r>
            <a:r>
              <a:rPr sz="2400" dirty="0" smtClean="0">
                <a:solidFill>
                  <a:srgbClr val="4B87C4"/>
                </a:solidFill>
                <a:latin typeface="Carlito"/>
                <a:cs typeface="Carlito"/>
              </a:rPr>
              <a:t>=</a:t>
            </a:r>
            <a:r>
              <a:rPr sz="2400" spc="-20" dirty="0" smtClean="0">
                <a:solidFill>
                  <a:srgbClr val="4B87C4"/>
                </a:solidFill>
                <a:latin typeface="Carlito"/>
                <a:cs typeface="Carlito"/>
              </a:rPr>
              <a:t>c</a:t>
            </a:r>
            <a:r>
              <a:rPr sz="2400" dirty="0" smtClean="0">
                <a:solidFill>
                  <a:srgbClr val="4B87C4"/>
                </a:solidFill>
                <a:latin typeface="Carlito"/>
                <a:cs typeface="Carlito"/>
              </a:rPr>
              <a:t>+1 </a:t>
            </a:r>
            <a:endParaRPr lang="en-US" sz="2400" dirty="0" smtClean="0">
              <a:solidFill>
                <a:srgbClr val="4B87C4"/>
              </a:solidFill>
              <a:latin typeface="Carlito"/>
              <a:cs typeface="Carlito"/>
            </a:endParaRPr>
          </a:p>
          <a:p>
            <a:pPr marR="3923029"/>
            <a:r>
              <a:rPr sz="2400" spc="-5" dirty="0" smtClean="0">
                <a:solidFill>
                  <a:srgbClr val="4B87C4"/>
                </a:solidFill>
                <a:latin typeface="Carlito"/>
                <a:cs typeface="Carlito"/>
              </a:rPr>
              <a:t>print</a:t>
            </a:r>
            <a:r>
              <a:rPr sz="2400" spc="-5" dirty="0">
                <a:solidFill>
                  <a:srgbClr val="4B87C4"/>
                </a:solidFill>
                <a:latin typeface="Carlito"/>
                <a:cs typeface="Carlito"/>
              </a:rPr>
              <a:t>("The number of digits </a:t>
            </a:r>
            <a:r>
              <a:rPr sz="2400" dirty="0">
                <a:solidFill>
                  <a:srgbClr val="4B87C4"/>
                </a:solidFill>
                <a:latin typeface="Carlito"/>
                <a:cs typeface="Carlito"/>
              </a:rPr>
              <a:t>is</a:t>
            </a:r>
            <a:r>
              <a:rPr sz="2400" dirty="0" smtClean="0">
                <a:solidFill>
                  <a:srgbClr val="4B87C4"/>
                </a:solidFill>
                <a:latin typeface="Carlito"/>
                <a:cs typeface="Carlito"/>
              </a:rPr>
              <a:t>:"</a:t>
            </a:r>
            <a:r>
              <a:rPr lang="en-US" sz="2400" dirty="0" smtClean="0">
                <a:solidFill>
                  <a:srgbClr val="4B87C4"/>
                </a:solidFill>
                <a:latin typeface="Carlito"/>
                <a:cs typeface="Carlito"/>
              </a:rPr>
              <a:t>, c</a:t>
            </a:r>
            <a:r>
              <a:rPr sz="2400" dirty="0" smtClean="0">
                <a:solidFill>
                  <a:srgbClr val="4B87C4"/>
                </a:solidFill>
                <a:latin typeface="Carlito"/>
                <a:cs typeface="Carlito"/>
              </a:rPr>
              <a:t>)  </a:t>
            </a:r>
            <a:endParaRPr lang="en-US" sz="2400" dirty="0" smtClean="0">
              <a:solidFill>
                <a:srgbClr val="4B87C4"/>
              </a:solidFill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6800" y="1752600"/>
            <a:ext cx="9829800" cy="39414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Strings are characters enclosed in quotes of any type—single quotation marks(‘ ‘),double quotation marks(“  “) and triple quotation marks(‘’’ ‘’’  “””  “””)</a:t>
            </a:r>
          </a:p>
          <a:p>
            <a:pPr marL="12700" marR="5080" algn="ctr">
              <a:spcBef>
                <a:spcPts val="95"/>
              </a:spcBef>
            </a:pP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OR</a:t>
            </a:r>
          </a:p>
          <a:p>
            <a:pPr marL="12700" marR="5080" algn="just">
              <a:spcBef>
                <a:spcPts val="95"/>
              </a:spcBef>
            </a:pPr>
            <a:r>
              <a:rPr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String </a:t>
            </a:r>
            <a:r>
              <a:rPr sz="2800" b="1" spc="-5" dirty="0">
                <a:solidFill>
                  <a:srgbClr val="00AFEF"/>
                </a:solidFill>
                <a:latin typeface="Carlito"/>
                <a:cs typeface="Carlito"/>
              </a:rPr>
              <a:t>is a sequence of </a:t>
            </a:r>
            <a:r>
              <a:rPr sz="2800" b="1" spc="-10" dirty="0">
                <a:solidFill>
                  <a:srgbClr val="00AFEF"/>
                </a:solidFill>
                <a:latin typeface="Carlito"/>
                <a:cs typeface="Carlito"/>
              </a:rPr>
              <a:t>characters,which </a:t>
            </a:r>
            <a:r>
              <a:rPr sz="2800" b="1" spc="-5" dirty="0">
                <a:solidFill>
                  <a:srgbClr val="00AFEF"/>
                </a:solidFill>
                <a:latin typeface="Carlito"/>
                <a:cs typeface="Carlito"/>
              </a:rPr>
              <a:t>is enclosed  </a:t>
            </a:r>
            <a:r>
              <a:rPr sz="2800" b="1" spc="-10" dirty="0">
                <a:solidFill>
                  <a:srgbClr val="00AFEF"/>
                </a:solidFill>
                <a:latin typeface="Carlito"/>
                <a:cs typeface="Carlito"/>
              </a:rPr>
              <a:t>between either </a:t>
            </a:r>
            <a:r>
              <a:rPr sz="2800" b="1" spc="-5" dirty="0">
                <a:solidFill>
                  <a:srgbClr val="00AFEF"/>
                </a:solidFill>
                <a:latin typeface="Carlito"/>
                <a:cs typeface="Carlito"/>
              </a:rPr>
              <a:t>single </a:t>
            </a:r>
            <a:r>
              <a:rPr sz="2800" b="1" dirty="0">
                <a:solidFill>
                  <a:srgbClr val="00AFEF"/>
                </a:solidFill>
                <a:latin typeface="Carlito"/>
                <a:cs typeface="Carlito"/>
              </a:rPr>
              <a:t>(' </a:t>
            </a:r>
            <a:r>
              <a:rPr sz="2800" b="1" spc="-5" dirty="0">
                <a:solidFill>
                  <a:srgbClr val="00AFEF"/>
                </a:solidFill>
                <a:latin typeface="Carlito"/>
                <a:cs typeface="Carlito"/>
              </a:rPr>
              <a:t>') </a:t>
            </a:r>
            <a:r>
              <a:rPr sz="2800" b="1" dirty="0">
                <a:solidFill>
                  <a:srgbClr val="00AFEF"/>
                </a:solidFill>
                <a:latin typeface="Carlito"/>
                <a:cs typeface="Carlito"/>
              </a:rPr>
              <a:t>or </a:t>
            </a:r>
            <a:r>
              <a:rPr sz="2800" b="1" spc="-5" dirty="0">
                <a:solidFill>
                  <a:srgbClr val="00AFEF"/>
                </a:solidFill>
                <a:latin typeface="Carlito"/>
                <a:cs typeface="Carlito"/>
              </a:rPr>
              <a:t>double </a:t>
            </a:r>
            <a:r>
              <a:rPr sz="2800" b="1" spc="-15" dirty="0">
                <a:solidFill>
                  <a:srgbClr val="00AFEF"/>
                </a:solidFill>
                <a:latin typeface="Carlito"/>
                <a:cs typeface="Carlito"/>
              </a:rPr>
              <a:t>quotes </a:t>
            </a:r>
            <a:r>
              <a:rPr sz="2800" b="1" dirty="0">
                <a:solidFill>
                  <a:srgbClr val="00AFEF"/>
                </a:solidFill>
                <a:latin typeface="Carlito"/>
                <a:cs typeface="Carlito"/>
              </a:rPr>
              <a:t>(" </a:t>
            </a:r>
            <a:r>
              <a:rPr sz="2800" b="1" spc="-5" dirty="0">
                <a:solidFill>
                  <a:srgbClr val="00AFEF"/>
                </a:solidFill>
                <a:latin typeface="Carlito"/>
                <a:cs typeface="Carlito"/>
              </a:rPr>
              <a:t>"),  python </a:t>
            </a:r>
            <a:r>
              <a:rPr sz="2800" b="1" spc="-15" dirty="0">
                <a:solidFill>
                  <a:srgbClr val="00AFEF"/>
                </a:solidFill>
                <a:latin typeface="Carlito"/>
                <a:cs typeface="Carlito"/>
              </a:rPr>
              <a:t>treats </a:t>
            </a:r>
            <a:r>
              <a:rPr sz="2800" b="1" spc="-5" dirty="0">
                <a:solidFill>
                  <a:srgbClr val="00AFEF"/>
                </a:solidFill>
                <a:latin typeface="Carlito"/>
                <a:cs typeface="Carlito"/>
              </a:rPr>
              <a:t>both single and double </a:t>
            </a:r>
            <a:r>
              <a:rPr sz="2800" b="1" spc="-15" dirty="0">
                <a:solidFill>
                  <a:srgbClr val="00AFEF"/>
                </a:solidFill>
                <a:latin typeface="Carlito"/>
                <a:cs typeface="Carlito"/>
              </a:rPr>
              <a:t>quotes</a:t>
            </a:r>
            <a:r>
              <a:rPr sz="2800" b="1" spc="114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00AFEF"/>
                </a:solidFill>
                <a:latin typeface="Carlito"/>
                <a:cs typeface="Carlito"/>
              </a:rPr>
              <a:t>same</a:t>
            </a:r>
            <a:r>
              <a:rPr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.</a:t>
            </a:r>
            <a:endParaRPr lang="en-US" sz="2800" b="1" spc="-5" dirty="0" smtClean="0">
              <a:solidFill>
                <a:srgbClr val="00AFEF"/>
              </a:solidFill>
              <a:latin typeface="Carlito"/>
              <a:cs typeface="Carlito"/>
            </a:endParaRPr>
          </a:p>
          <a:p>
            <a:pPr marL="12700" marR="5080" algn="just">
              <a:spcBef>
                <a:spcPts val="95"/>
              </a:spcBef>
            </a:pPr>
            <a:endParaRPr lang="en-US" sz="2800" b="1" spc="-5" dirty="0">
              <a:solidFill>
                <a:srgbClr val="00AFEF"/>
              </a:solidFill>
              <a:latin typeface="Carlito"/>
              <a:cs typeface="Carlito"/>
            </a:endParaRPr>
          </a:p>
          <a:p>
            <a:pPr marL="12700" marR="5080" algn="just">
              <a:spcBef>
                <a:spcPts val="95"/>
              </a:spcBef>
            </a:pP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1317458"/>
            <a:ext cx="9829800" cy="35759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spc="-30" dirty="0">
                <a:solidFill>
                  <a:srgbClr val="FFC000"/>
                </a:solidFill>
                <a:latin typeface="Carlito"/>
                <a:cs typeface="Carlito"/>
              </a:rPr>
              <a:t>Triple</a:t>
            </a:r>
            <a:r>
              <a:rPr sz="3200" b="1" spc="-10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3200" b="1" spc="-10" dirty="0" smtClean="0">
                <a:solidFill>
                  <a:srgbClr val="FFC000"/>
                </a:solidFill>
                <a:latin typeface="Carlito"/>
                <a:cs typeface="Carlito"/>
              </a:rPr>
              <a:t>Quotes</a:t>
            </a:r>
            <a:r>
              <a:rPr lang="en-US" sz="3200" b="1" spc="-10" dirty="0" smtClean="0">
                <a:solidFill>
                  <a:srgbClr val="FFC000"/>
                </a:solidFill>
                <a:latin typeface="Carlito"/>
                <a:cs typeface="Carlito"/>
              </a:rPr>
              <a:t>- basically used in function to show the description related to the function</a:t>
            </a:r>
            <a:endParaRPr sz="3200" dirty="0">
              <a:latin typeface="Carlito"/>
              <a:cs typeface="Carlito"/>
            </a:endParaRPr>
          </a:p>
          <a:p>
            <a:pPr marL="12700">
              <a:spcBef>
                <a:spcPts val="45"/>
              </a:spcBef>
            </a:pPr>
            <a:r>
              <a:rPr sz="2400" dirty="0">
                <a:solidFill>
                  <a:srgbClr val="00AFEF"/>
                </a:solidFill>
                <a:latin typeface="Carlito"/>
                <a:cs typeface="Carlito"/>
              </a:rPr>
              <a:t>It is </a:t>
            </a:r>
            <a:r>
              <a:rPr sz="2400" spc="-5" dirty="0">
                <a:solidFill>
                  <a:srgbClr val="00AFEF"/>
                </a:solidFill>
                <a:latin typeface="Carlito"/>
                <a:cs typeface="Carlito"/>
              </a:rPr>
              <a:t>used </a:t>
            </a:r>
            <a:r>
              <a:rPr sz="2400" spc="-15" dirty="0">
                <a:solidFill>
                  <a:srgbClr val="00AFEF"/>
                </a:solidFill>
                <a:latin typeface="Carlito"/>
                <a:cs typeface="Carlito"/>
              </a:rPr>
              <a:t>to create </a:t>
            </a:r>
            <a:r>
              <a:rPr sz="2400" spc="-5" dirty="0">
                <a:solidFill>
                  <a:srgbClr val="00AFEF"/>
                </a:solidFill>
                <a:latin typeface="Carlito"/>
                <a:cs typeface="Carlito"/>
              </a:rPr>
              <a:t>string </a:t>
            </a:r>
            <a:r>
              <a:rPr sz="2400" dirty="0">
                <a:solidFill>
                  <a:srgbClr val="00AFEF"/>
                </a:solidFill>
                <a:latin typeface="Carlito"/>
                <a:cs typeface="Carlito"/>
              </a:rPr>
              <a:t>with multiple</a:t>
            </a:r>
            <a:r>
              <a:rPr sz="2400" spc="-6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00AFEF"/>
                </a:solidFill>
                <a:latin typeface="Carlito"/>
                <a:cs typeface="Carlito"/>
              </a:rPr>
              <a:t>lines.</a:t>
            </a:r>
            <a:endParaRPr sz="2400" dirty="0">
              <a:latin typeface="Carlito"/>
              <a:cs typeface="Carlito"/>
            </a:endParaRPr>
          </a:p>
          <a:p>
            <a:pPr>
              <a:spcBef>
                <a:spcPts val="10"/>
              </a:spcBef>
            </a:pPr>
            <a:endParaRPr sz="2350" dirty="0">
              <a:latin typeface="Carlito"/>
              <a:cs typeface="Carlito"/>
            </a:endParaRPr>
          </a:p>
          <a:p>
            <a:pPr marL="12700"/>
            <a:r>
              <a:rPr sz="2400" spc="5" dirty="0">
                <a:solidFill>
                  <a:srgbClr val="4B87C4"/>
                </a:solidFill>
                <a:latin typeface="Carlito"/>
                <a:cs typeface="Carlito"/>
              </a:rPr>
              <a:t>e.g.</a:t>
            </a:r>
            <a:endParaRPr sz="2400" dirty="0">
              <a:latin typeface="Carlito"/>
              <a:cs typeface="Carlito"/>
            </a:endParaRPr>
          </a:p>
          <a:p>
            <a:pPr marL="12700" marR="5080"/>
            <a:r>
              <a:rPr sz="2400" b="1" dirty="0">
                <a:latin typeface="Carlito"/>
                <a:cs typeface="Carlito"/>
              </a:rPr>
              <a:t>Str1 = </a:t>
            </a:r>
            <a:r>
              <a:rPr sz="2400" b="1" spc="-5" dirty="0">
                <a:latin typeface="Carlito"/>
                <a:cs typeface="Carlito"/>
              </a:rPr>
              <a:t>“””This </a:t>
            </a:r>
            <a:r>
              <a:rPr sz="2400" b="1" spc="-10" dirty="0">
                <a:latin typeface="Carlito"/>
                <a:cs typeface="Carlito"/>
              </a:rPr>
              <a:t>course </a:t>
            </a:r>
            <a:r>
              <a:rPr sz="2400" b="1" spc="-5" dirty="0">
                <a:latin typeface="Carlito"/>
                <a:cs typeface="Carlito"/>
              </a:rPr>
              <a:t>will </a:t>
            </a:r>
            <a:r>
              <a:rPr sz="2400" b="1" spc="-10" dirty="0">
                <a:latin typeface="Carlito"/>
                <a:cs typeface="Carlito"/>
              </a:rPr>
              <a:t>introduce </a:t>
            </a:r>
            <a:r>
              <a:rPr sz="2400" b="1" spc="-5" dirty="0">
                <a:latin typeface="Carlito"/>
                <a:cs typeface="Carlito"/>
              </a:rPr>
              <a:t>the learner </a:t>
            </a:r>
            <a:r>
              <a:rPr sz="2400" b="1" spc="-15" dirty="0">
                <a:latin typeface="Carlito"/>
                <a:cs typeface="Carlito"/>
              </a:rPr>
              <a:t>to </a:t>
            </a:r>
            <a:r>
              <a:rPr sz="2400" b="1" spc="-20" dirty="0">
                <a:latin typeface="Carlito"/>
                <a:cs typeface="Carlito"/>
              </a:rPr>
              <a:t>text  </a:t>
            </a:r>
            <a:r>
              <a:rPr sz="2400" b="1" spc="-10" dirty="0">
                <a:latin typeface="Carlito"/>
                <a:cs typeface="Carlito"/>
              </a:rPr>
              <a:t>mining </a:t>
            </a:r>
            <a:r>
              <a:rPr sz="2400" b="1" dirty="0">
                <a:latin typeface="Carlito"/>
                <a:cs typeface="Carlito"/>
              </a:rPr>
              <a:t>and </a:t>
            </a:r>
            <a:r>
              <a:rPr sz="2400" b="1" spc="-20" dirty="0">
                <a:latin typeface="Carlito"/>
                <a:cs typeface="Carlito"/>
              </a:rPr>
              <a:t>text </a:t>
            </a:r>
            <a:r>
              <a:rPr sz="2400" b="1" spc="-10" dirty="0">
                <a:latin typeface="Carlito"/>
                <a:cs typeface="Carlito"/>
              </a:rPr>
              <a:t>manipulation </a:t>
            </a:r>
            <a:r>
              <a:rPr sz="2400" b="1" dirty="0">
                <a:latin typeface="Carlito"/>
                <a:cs typeface="Carlito"/>
              </a:rPr>
              <a:t>basics. </a:t>
            </a:r>
            <a:endParaRPr lang="en-US" sz="2400" b="1" dirty="0" smtClean="0">
              <a:latin typeface="Carlito"/>
              <a:cs typeface="Carlito"/>
            </a:endParaRPr>
          </a:p>
          <a:p>
            <a:pPr marL="12700" marR="5080"/>
            <a:r>
              <a:rPr sz="2400" b="1" spc="-5" dirty="0" smtClean="0">
                <a:latin typeface="Carlito"/>
                <a:cs typeface="Carlito"/>
              </a:rPr>
              <a:t>The </a:t>
            </a:r>
            <a:r>
              <a:rPr sz="2400" b="1" spc="-10" dirty="0">
                <a:latin typeface="Carlito"/>
                <a:cs typeface="Carlito"/>
              </a:rPr>
              <a:t>course </a:t>
            </a:r>
            <a:r>
              <a:rPr sz="2400" b="1" dirty="0">
                <a:latin typeface="Carlito"/>
                <a:cs typeface="Carlito"/>
              </a:rPr>
              <a:t>begins  </a:t>
            </a:r>
            <a:r>
              <a:rPr sz="2400" b="1" spc="-5" dirty="0">
                <a:latin typeface="Carlito"/>
                <a:cs typeface="Carlito"/>
              </a:rPr>
              <a:t>with </a:t>
            </a:r>
            <a:r>
              <a:rPr sz="2400" b="1" dirty="0">
                <a:latin typeface="Carlito"/>
                <a:cs typeface="Carlito"/>
              </a:rPr>
              <a:t>an </a:t>
            </a:r>
            <a:r>
              <a:rPr sz="2400" b="1" spc="-10" dirty="0">
                <a:latin typeface="Carlito"/>
                <a:cs typeface="Carlito"/>
              </a:rPr>
              <a:t>understanding </a:t>
            </a:r>
            <a:r>
              <a:rPr sz="2400" b="1" dirty="0">
                <a:latin typeface="Carlito"/>
                <a:cs typeface="Carlito"/>
              </a:rPr>
              <a:t>of how </a:t>
            </a:r>
            <a:r>
              <a:rPr sz="2400" b="1" spc="-20" dirty="0">
                <a:latin typeface="Carlito"/>
                <a:cs typeface="Carlito"/>
              </a:rPr>
              <a:t>text </a:t>
            </a:r>
            <a:r>
              <a:rPr sz="2400" b="1" spc="-5" dirty="0">
                <a:latin typeface="Carlito"/>
                <a:cs typeface="Carlito"/>
              </a:rPr>
              <a:t>is handled </a:t>
            </a:r>
            <a:r>
              <a:rPr sz="2400" b="1" spc="-10" dirty="0">
                <a:latin typeface="Carlito"/>
                <a:cs typeface="Carlito"/>
              </a:rPr>
              <a:t>by</a:t>
            </a:r>
            <a:r>
              <a:rPr sz="2400" b="1" spc="10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python”””</a:t>
            </a:r>
            <a:endParaRPr sz="2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549948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6800" y="1600200"/>
            <a:ext cx="9829800" cy="31053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spcBef>
                <a:spcPts val="95"/>
              </a:spcBef>
            </a:pPr>
            <a:r>
              <a:rPr lang="en-US" sz="2800" b="1" spc="-5" dirty="0" smtClean="0">
                <a:solidFill>
                  <a:srgbClr val="FF0000"/>
                </a:solidFill>
                <a:latin typeface="Carlito"/>
                <a:cs typeface="Carlito"/>
              </a:rPr>
              <a:t>Features of String Data Type</a:t>
            </a: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:</a:t>
            </a:r>
          </a:p>
          <a:p>
            <a:pPr marL="12700" marR="5080" algn="just">
              <a:spcBef>
                <a:spcPts val="95"/>
              </a:spcBef>
            </a:pPr>
            <a:endParaRPr lang="en-US" sz="2800" b="1" spc="-5" dirty="0" smtClean="0">
              <a:solidFill>
                <a:srgbClr val="00AFEF"/>
              </a:solidFill>
              <a:latin typeface="Carlito"/>
              <a:cs typeface="Carlito"/>
            </a:endParaRPr>
          </a:p>
          <a:p>
            <a:pPr marL="527050" marR="5080" indent="-514350" algn="just">
              <a:spcBef>
                <a:spcPts val="95"/>
              </a:spcBef>
              <a:buAutoNum type="arabicPeriod"/>
            </a:pP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It is used to store text type of data.</a:t>
            </a:r>
          </a:p>
          <a:p>
            <a:pPr marL="527050" marR="5080" indent="-514350" algn="just">
              <a:spcBef>
                <a:spcPts val="95"/>
              </a:spcBef>
              <a:buAutoNum type="arabicPeriod"/>
            </a:pP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Strings are immutable( no change of value in place)</a:t>
            </a:r>
          </a:p>
          <a:p>
            <a:pPr marL="527050" marR="5080" indent="-514350" algn="just">
              <a:spcBef>
                <a:spcPts val="95"/>
              </a:spcBef>
              <a:buAutoNum type="arabicPeriod"/>
            </a:pP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Empty string has zero characters.</a:t>
            </a:r>
          </a:p>
          <a:p>
            <a:pPr marL="527050" marR="5080" indent="-514350" algn="just">
              <a:spcBef>
                <a:spcPts val="95"/>
              </a:spcBef>
              <a:buAutoNum type="arabicPeriod"/>
            </a:pP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In string each character has a unique position id/index.</a:t>
            </a:r>
          </a:p>
          <a:p>
            <a:pPr marL="12700" marR="5080" algn="just">
              <a:spcBef>
                <a:spcPts val="95"/>
              </a:spcBef>
            </a:pPr>
            <a:endParaRPr lang="en-US" sz="2800" b="1" spc="-5" dirty="0">
              <a:solidFill>
                <a:srgbClr val="00AFEF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90103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839961" y="694181"/>
            <a:ext cx="1228090" cy="0"/>
          </a:xfrm>
          <a:custGeom>
            <a:avLst/>
            <a:gdLst/>
            <a:ahLst/>
            <a:cxnLst/>
            <a:rect l="l" t="t" r="r" b="b"/>
            <a:pathLst>
              <a:path w="1228090">
                <a:moveTo>
                  <a:pt x="0" y="0"/>
                </a:moveTo>
                <a:lnTo>
                  <a:pt x="1227582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6800" y="1600200"/>
            <a:ext cx="9829800" cy="3992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spcBef>
                <a:spcPts val="95"/>
              </a:spcBef>
            </a:pPr>
            <a:r>
              <a:rPr lang="en-US" sz="2800" b="1" spc="-5" dirty="0" smtClean="0">
                <a:solidFill>
                  <a:srgbClr val="FF0000"/>
                </a:solidFill>
                <a:latin typeface="Carlito"/>
                <a:cs typeface="Carlito"/>
              </a:rPr>
              <a:t>Syntax to declare empty string:</a:t>
            </a:r>
            <a:endParaRPr lang="en-US" sz="2800" b="1" spc="-5" dirty="0" smtClean="0">
              <a:solidFill>
                <a:srgbClr val="00AFEF"/>
              </a:solidFill>
              <a:latin typeface="Carlito"/>
              <a:cs typeface="Carlito"/>
            </a:endParaRPr>
          </a:p>
          <a:p>
            <a:pPr marL="12700" marR="5080" algn="just">
              <a:spcBef>
                <a:spcPts val="95"/>
              </a:spcBef>
            </a:pPr>
            <a:endParaRPr lang="en-US" sz="2800" b="1" spc="-5" dirty="0" smtClean="0">
              <a:solidFill>
                <a:srgbClr val="00AFEF"/>
              </a:solidFill>
              <a:latin typeface="Carlito"/>
              <a:cs typeface="Carlito"/>
            </a:endParaRPr>
          </a:p>
          <a:p>
            <a:pPr marL="12700" marR="5080" algn="just">
              <a:spcBef>
                <a:spcPts val="95"/>
              </a:spcBef>
            </a:pP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variable _name= quotation marks</a:t>
            </a:r>
          </a:p>
          <a:p>
            <a:pPr marL="12700" marR="5080" algn="just">
              <a:spcBef>
                <a:spcPts val="95"/>
              </a:spcBef>
            </a:pPr>
            <a:endParaRPr lang="en-US" sz="2800" b="1" spc="-5" dirty="0" smtClean="0">
              <a:solidFill>
                <a:srgbClr val="00AFEF"/>
              </a:solidFill>
              <a:latin typeface="Carlito"/>
              <a:cs typeface="Carlito"/>
            </a:endParaRPr>
          </a:p>
          <a:p>
            <a:pPr marL="12700" marR="5080" algn="just">
              <a:spcBef>
                <a:spcPts val="95"/>
              </a:spcBef>
            </a:pP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example:</a:t>
            </a:r>
          </a:p>
          <a:p>
            <a:pPr marL="12700" marR="5080" algn="just">
              <a:spcBef>
                <a:spcPts val="95"/>
              </a:spcBef>
            </a:pPr>
            <a:r>
              <a:rPr lang="en-US" sz="2800" b="1" spc="-5" dirty="0" err="1" smtClean="0">
                <a:solidFill>
                  <a:srgbClr val="00AFEF"/>
                </a:solidFill>
                <a:latin typeface="Carlito"/>
                <a:cs typeface="Carlito"/>
              </a:rPr>
              <a:t>str</a:t>
            </a: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=‘ ‘</a:t>
            </a:r>
          </a:p>
          <a:p>
            <a:pPr marL="12700" marR="5080" algn="just">
              <a:spcBef>
                <a:spcPts val="95"/>
              </a:spcBef>
            </a:pP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 OR </a:t>
            </a:r>
          </a:p>
          <a:p>
            <a:pPr marL="12700" marR="5080" algn="just">
              <a:spcBef>
                <a:spcPts val="95"/>
              </a:spcBef>
            </a:pPr>
            <a:r>
              <a:rPr lang="en-US" sz="2800" b="1" spc="-5" dirty="0" err="1">
                <a:solidFill>
                  <a:srgbClr val="00AFEF"/>
                </a:solidFill>
                <a:latin typeface="Carlito"/>
                <a:cs typeface="Carlito"/>
              </a:rPr>
              <a:t>str</a:t>
            </a:r>
            <a:r>
              <a:rPr lang="en-US" sz="2800" b="1" spc="-5" dirty="0" smtClean="0">
                <a:solidFill>
                  <a:srgbClr val="00AFEF"/>
                </a:solidFill>
                <a:latin typeface="Carlito"/>
                <a:cs typeface="Carlito"/>
              </a:rPr>
              <a:t>=“  “</a:t>
            </a:r>
            <a:endParaRPr lang="en-US" sz="2800" b="1" spc="-5" dirty="0">
              <a:solidFill>
                <a:srgbClr val="00AFEF"/>
              </a:solidFill>
              <a:latin typeface="Carlito"/>
              <a:cs typeface="Carlito"/>
            </a:endParaRPr>
          </a:p>
          <a:p>
            <a:pPr marL="12700" marR="5080" algn="just">
              <a:spcBef>
                <a:spcPts val="95"/>
              </a:spcBef>
            </a:pPr>
            <a:endParaRPr lang="en-US" sz="2800" b="1" spc="-5" dirty="0">
              <a:solidFill>
                <a:srgbClr val="00AFEF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72811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03047"/>
            <a:ext cx="8820150" cy="44862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String </a:t>
            </a:r>
            <a:r>
              <a:rPr lang="en-US" dirty="0">
                <a:solidFill>
                  <a:srgbClr val="C00000"/>
                </a:solidFill>
              </a:rPr>
              <a:t>items can be accessed using its index position. 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e.g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 =“who”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 smtClean="0">
                <a:solidFill>
                  <a:srgbClr val="00B050"/>
                </a:solidFill>
              </a:rPr>
              <a:t>rint(“positive indexing”)</a:t>
            </a:r>
          </a:p>
          <a:p>
            <a:r>
              <a:rPr lang="en-US" dirty="0" smtClean="0"/>
              <a:t>print(s[0</a:t>
            </a:r>
            <a:r>
              <a:rPr lang="en-US" dirty="0"/>
              <a:t>]) </a:t>
            </a:r>
            <a:r>
              <a:rPr lang="en-US" dirty="0" smtClean="0"/>
              <a:t>			#w</a:t>
            </a:r>
          </a:p>
          <a:p>
            <a:r>
              <a:rPr lang="en-US" dirty="0" smtClean="0"/>
              <a:t>print(s[1</a:t>
            </a:r>
            <a:r>
              <a:rPr lang="en-US" dirty="0"/>
              <a:t>]) </a:t>
            </a:r>
            <a:r>
              <a:rPr lang="en-US" dirty="0" smtClean="0"/>
              <a:t>			#h</a:t>
            </a:r>
          </a:p>
          <a:p>
            <a:r>
              <a:rPr lang="en-US" dirty="0" smtClean="0"/>
              <a:t>print(s[2</a:t>
            </a:r>
            <a:r>
              <a:rPr lang="en-US" dirty="0"/>
              <a:t>]) </a:t>
            </a:r>
            <a:r>
              <a:rPr lang="en-US" dirty="0" smtClean="0"/>
              <a:t>			#o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print</a:t>
            </a:r>
            <a:r>
              <a:rPr lang="en-US" dirty="0">
                <a:solidFill>
                  <a:srgbClr val="0070C0"/>
                </a:solidFill>
              </a:rPr>
              <a:t>('Negative indexing')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print(s[-</a:t>
            </a:r>
            <a:r>
              <a:rPr lang="en-US" dirty="0"/>
              <a:t>1]) </a:t>
            </a:r>
            <a:r>
              <a:rPr lang="en-US" dirty="0" smtClean="0"/>
              <a:t>			#o</a:t>
            </a:r>
          </a:p>
          <a:p>
            <a:r>
              <a:rPr lang="en-US" dirty="0" smtClean="0"/>
              <a:t>print(s[-</a:t>
            </a:r>
            <a:r>
              <a:rPr lang="en-US" dirty="0"/>
              <a:t>2]) </a:t>
            </a:r>
            <a:r>
              <a:rPr lang="en-US" dirty="0" smtClean="0"/>
              <a:t>			#h</a:t>
            </a:r>
          </a:p>
          <a:p>
            <a:r>
              <a:rPr lang="en-US" dirty="0" smtClean="0"/>
              <a:t>print(s[-</a:t>
            </a:r>
            <a:r>
              <a:rPr lang="en-US" dirty="0"/>
              <a:t>3</a:t>
            </a:r>
            <a:r>
              <a:rPr lang="en-US" dirty="0" smtClean="0"/>
              <a:t>])			#w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304800"/>
            <a:ext cx="8153400" cy="1303338"/>
          </a:xfrm>
        </p:spPr>
        <p:txBody>
          <a:bodyPr/>
          <a:lstStyle/>
          <a:p>
            <a:r>
              <a:rPr lang="en-US" dirty="0" smtClean="0"/>
              <a:t>Access values from a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65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extract </a:t>
            </a:r>
            <a:r>
              <a:rPr lang="en-US" dirty="0" smtClean="0"/>
              <a:t>limited information </a:t>
            </a:r>
            <a:r>
              <a:rPr lang="en-US" dirty="0"/>
              <a:t>from a </a:t>
            </a:r>
            <a:r>
              <a:rPr lang="en-US" b="1" dirty="0"/>
              <a:t>string</a:t>
            </a:r>
            <a:r>
              <a:rPr lang="en-US" dirty="0"/>
              <a:t> 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			Or </a:t>
            </a:r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access a range of characters in a </a:t>
            </a:r>
            <a:r>
              <a:rPr lang="en-US" b="1" dirty="0" smtClean="0"/>
              <a:t>string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syntax : 	</a:t>
            </a:r>
            <a:r>
              <a:rPr lang="en-US" b="1" dirty="0" err="1" smtClean="0"/>
              <a:t>string_name</a:t>
            </a:r>
            <a:r>
              <a:rPr lang="en-US" b="1" dirty="0" smtClean="0"/>
              <a:t>[ : : ]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b="1" dirty="0" err="1" smtClean="0"/>
              <a:t>string_name</a:t>
            </a:r>
            <a:r>
              <a:rPr lang="en-US" b="1" dirty="0" smtClean="0"/>
              <a:t>[</a:t>
            </a:r>
            <a:r>
              <a:rPr lang="en-US" b="1" dirty="0" err="1" smtClean="0"/>
              <a:t>start:stop</a:t>
            </a:r>
            <a:r>
              <a:rPr lang="en-US" b="1" dirty="0" smtClean="0"/>
              <a:t> :step]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522288"/>
            <a:ext cx="6799262" cy="1303337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Slicing in String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522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8751" y="1552882"/>
            <a:ext cx="8053299" cy="105990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800" b="1" spc="-15" dirty="0">
                <a:solidFill>
                  <a:srgbClr val="333399"/>
                </a:solidFill>
                <a:latin typeface="Carlito"/>
                <a:cs typeface="Carlito"/>
              </a:rPr>
              <a:t>Iterating/Traversing </a:t>
            </a:r>
            <a:r>
              <a:rPr sz="2800" b="1" spc="-5" dirty="0">
                <a:solidFill>
                  <a:srgbClr val="333399"/>
                </a:solidFill>
                <a:latin typeface="Carlito"/>
                <a:cs typeface="Carlito"/>
              </a:rPr>
              <a:t>through</a:t>
            </a:r>
            <a:r>
              <a:rPr sz="2800" b="1" spc="-15" dirty="0">
                <a:solidFill>
                  <a:srgbClr val="333399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333399"/>
                </a:solidFill>
                <a:latin typeface="Carlito"/>
                <a:cs typeface="Carlito"/>
              </a:rPr>
              <a:t>string</a:t>
            </a:r>
            <a:endParaRPr sz="2800" dirty="0">
              <a:latin typeface="Carlito"/>
              <a:cs typeface="Carlito"/>
            </a:endParaRPr>
          </a:p>
          <a:p>
            <a:pPr marL="12700"/>
            <a:r>
              <a:rPr sz="2000" b="1" spc="-10" dirty="0">
                <a:solidFill>
                  <a:srgbClr val="FFC000"/>
                </a:solidFill>
                <a:latin typeface="Carlito"/>
                <a:cs typeface="Carlito"/>
              </a:rPr>
              <a:t>Each </a:t>
            </a:r>
            <a:r>
              <a:rPr sz="2000" b="1" spc="-15" dirty="0">
                <a:solidFill>
                  <a:srgbClr val="FFC000"/>
                </a:solidFill>
                <a:latin typeface="Carlito"/>
                <a:cs typeface="Carlito"/>
              </a:rPr>
              <a:t>character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of the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string </a:t>
            </a:r>
            <a:r>
              <a:rPr sz="2000" b="1" spc="-10" dirty="0">
                <a:solidFill>
                  <a:srgbClr val="FFC000"/>
                </a:solidFill>
                <a:latin typeface="Carlito"/>
                <a:cs typeface="Carlito"/>
              </a:rPr>
              <a:t>can </a:t>
            </a:r>
            <a:r>
              <a:rPr sz="2000" b="1" spc="5" dirty="0">
                <a:solidFill>
                  <a:srgbClr val="FFC000"/>
                </a:solidFill>
                <a:latin typeface="Carlito"/>
                <a:cs typeface="Carlito"/>
              </a:rPr>
              <a:t>be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accessed sequentially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using</a:t>
            </a:r>
            <a:r>
              <a:rPr sz="2000" b="1" spc="5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2000" b="1" spc="-10" dirty="0" smtClean="0">
                <a:solidFill>
                  <a:srgbClr val="FFC000"/>
                </a:solidFill>
                <a:latin typeface="Carlito"/>
                <a:cs typeface="Carlito"/>
              </a:rPr>
              <a:t>for</a:t>
            </a:r>
            <a:r>
              <a:rPr lang="en-US" sz="2000" dirty="0">
                <a:latin typeface="Carlito"/>
                <a:cs typeface="Carlito"/>
              </a:rPr>
              <a:t> </a:t>
            </a:r>
            <a:r>
              <a:rPr sz="2000" b="1" dirty="0" smtClean="0">
                <a:solidFill>
                  <a:srgbClr val="FFC000"/>
                </a:solidFill>
                <a:latin typeface="Carlito"/>
                <a:cs typeface="Carlito"/>
              </a:rPr>
              <a:t>loop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68753" y="3297682"/>
            <a:ext cx="413384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spc="-5" dirty="0">
                <a:latin typeface="Carlito"/>
                <a:cs typeface="Carlito"/>
              </a:rPr>
              <a:t>e</a:t>
            </a:r>
            <a:r>
              <a:rPr sz="2000" b="1" spc="25" dirty="0">
                <a:latin typeface="Carlito"/>
                <a:cs typeface="Carlito"/>
              </a:rPr>
              <a:t>.</a:t>
            </a:r>
            <a:r>
              <a:rPr sz="2000" b="1" spc="-5" dirty="0">
                <a:latin typeface="Carlito"/>
                <a:cs typeface="Carlito"/>
              </a:rPr>
              <a:t>g.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9400" y="3761525"/>
            <a:ext cx="155067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spc="-5" dirty="0">
                <a:latin typeface="Carlito"/>
                <a:cs typeface="Carlito"/>
              </a:rPr>
              <a:t>OUTPUT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04460" y="3688903"/>
            <a:ext cx="2936647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str='Computer</a:t>
            </a:r>
            <a:r>
              <a:rPr sz="2000" b="1" spc="-10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Sciene‘  </a:t>
            </a:r>
            <a:endParaRPr lang="en-US" sz="2000" b="1" dirty="0">
              <a:solidFill>
                <a:srgbClr val="C00000"/>
              </a:solidFill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z="2000" b="1" spc="-15" dirty="0">
                <a:solidFill>
                  <a:srgbClr val="C00000"/>
                </a:solidFill>
                <a:latin typeface="Carlito"/>
                <a:cs typeface="Carlito"/>
              </a:rPr>
              <a:t>for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i in</a:t>
            </a:r>
            <a:r>
              <a:rPr sz="2000" b="1" spc="-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str:</a:t>
            </a:r>
            <a:endParaRPr sz="2000" dirty="0">
              <a:latin typeface="Carlito"/>
              <a:cs typeface="Carlito"/>
            </a:endParaRPr>
          </a:p>
          <a:p>
            <a:pPr marL="297180">
              <a:spcBef>
                <a:spcPts val="5"/>
              </a:spcBef>
            </a:pP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print(i)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39514" y="4866132"/>
            <a:ext cx="4530725" cy="334010"/>
          </a:xfrm>
          <a:custGeom>
            <a:avLst/>
            <a:gdLst/>
            <a:ahLst/>
            <a:cxnLst/>
            <a:rect l="l" t="t" r="r" b="b"/>
            <a:pathLst>
              <a:path w="4530725" h="334010">
                <a:moveTo>
                  <a:pt x="4199509" y="0"/>
                </a:moveTo>
                <a:lnTo>
                  <a:pt x="4197773" y="111270"/>
                </a:lnTo>
                <a:lnTo>
                  <a:pt x="4253484" y="112141"/>
                </a:lnTo>
                <a:lnTo>
                  <a:pt x="4251706" y="223393"/>
                </a:lnTo>
                <a:lnTo>
                  <a:pt x="4196023" y="223393"/>
                </a:lnTo>
                <a:lnTo>
                  <a:pt x="4194302" y="333756"/>
                </a:lnTo>
                <a:lnTo>
                  <a:pt x="4423957" y="223393"/>
                </a:lnTo>
                <a:lnTo>
                  <a:pt x="4251706" y="223393"/>
                </a:lnTo>
                <a:lnTo>
                  <a:pt x="4196037" y="222523"/>
                </a:lnTo>
                <a:lnTo>
                  <a:pt x="4425767" y="222523"/>
                </a:lnTo>
                <a:lnTo>
                  <a:pt x="4530725" y="172085"/>
                </a:lnTo>
                <a:lnTo>
                  <a:pt x="4199509" y="0"/>
                </a:lnTo>
                <a:close/>
              </a:path>
              <a:path w="4530725" h="334010">
                <a:moveTo>
                  <a:pt x="4197773" y="111270"/>
                </a:moveTo>
                <a:lnTo>
                  <a:pt x="4196037" y="222523"/>
                </a:lnTo>
                <a:lnTo>
                  <a:pt x="4251706" y="223393"/>
                </a:lnTo>
                <a:lnTo>
                  <a:pt x="4253484" y="112141"/>
                </a:lnTo>
                <a:lnTo>
                  <a:pt x="4197773" y="111270"/>
                </a:lnTo>
                <a:close/>
              </a:path>
              <a:path w="4530725" h="334010">
                <a:moveTo>
                  <a:pt x="1778" y="45720"/>
                </a:moveTo>
                <a:lnTo>
                  <a:pt x="0" y="156972"/>
                </a:lnTo>
                <a:lnTo>
                  <a:pt x="4196037" y="222523"/>
                </a:lnTo>
                <a:lnTo>
                  <a:pt x="4197773" y="111270"/>
                </a:lnTo>
                <a:lnTo>
                  <a:pt x="1778" y="45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5"/>
          <p:cNvSpPr txBox="1"/>
          <p:nvPr/>
        </p:nvSpPr>
        <p:spPr>
          <a:xfrm>
            <a:off x="2152356" y="5239507"/>
            <a:ext cx="2936647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str='Computer</a:t>
            </a:r>
            <a:r>
              <a:rPr sz="2000" b="1" spc="-10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Sciene‘  </a:t>
            </a:r>
            <a:endParaRPr lang="en-US" sz="2000" b="1" dirty="0">
              <a:solidFill>
                <a:srgbClr val="C00000"/>
              </a:solidFill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z="2000" b="1" spc="-15" dirty="0">
                <a:solidFill>
                  <a:srgbClr val="C00000"/>
                </a:solidFill>
                <a:latin typeface="Carlito"/>
                <a:cs typeface="Carlito"/>
              </a:rPr>
              <a:t>for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i in</a:t>
            </a:r>
            <a:r>
              <a:rPr sz="2000" b="1" spc="-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lang="en-US" sz="2000" b="1" spc="-10" dirty="0" smtClean="0">
                <a:solidFill>
                  <a:srgbClr val="C00000"/>
                </a:solidFill>
                <a:latin typeface="Carlito"/>
                <a:cs typeface="Carlito"/>
              </a:rPr>
              <a:t>range(</a:t>
            </a:r>
            <a:r>
              <a:rPr lang="en-US" sz="2000" b="1" spc="-10" dirty="0" err="1" smtClean="0">
                <a:solidFill>
                  <a:srgbClr val="C00000"/>
                </a:solidFill>
                <a:latin typeface="Carlito"/>
                <a:cs typeface="Carlito"/>
              </a:rPr>
              <a:t>len</a:t>
            </a:r>
            <a:r>
              <a:rPr lang="en-US" sz="2000" b="1" spc="-10" dirty="0" smtClean="0">
                <a:solidFill>
                  <a:srgbClr val="C00000"/>
                </a:solidFill>
                <a:latin typeface="Carlito"/>
                <a:cs typeface="Carlito"/>
              </a:rPr>
              <a:t>(</a:t>
            </a:r>
            <a:r>
              <a:rPr sz="2000" b="1" spc="-5" dirty="0" err="1" smtClean="0">
                <a:solidFill>
                  <a:srgbClr val="C00000"/>
                </a:solidFill>
                <a:latin typeface="Carlito"/>
                <a:cs typeface="Carlito"/>
              </a:rPr>
              <a:t>str</a:t>
            </a:r>
            <a:r>
              <a:rPr lang="en-US"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))</a:t>
            </a:r>
            <a:r>
              <a:rPr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:</a:t>
            </a:r>
            <a:endParaRPr sz="2000" dirty="0">
              <a:latin typeface="Carlito"/>
              <a:cs typeface="Carlito"/>
            </a:endParaRPr>
          </a:p>
          <a:p>
            <a:pPr marL="297180">
              <a:spcBef>
                <a:spcPts val="5"/>
              </a:spcBef>
            </a:pPr>
            <a:r>
              <a:rPr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print(</a:t>
            </a:r>
            <a:r>
              <a:rPr lang="en-US" sz="2000" b="1" spc="-5" dirty="0" err="1" smtClean="0">
                <a:solidFill>
                  <a:srgbClr val="C00000"/>
                </a:solidFill>
                <a:latin typeface="Carlito"/>
                <a:cs typeface="Carlito"/>
              </a:rPr>
              <a:t>str</a:t>
            </a:r>
            <a:r>
              <a:rPr lang="en-US"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[</a:t>
            </a:r>
            <a:r>
              <a:rPr sz="2000" b="1" spc="-5" dirty="0" err="1" smtClean="0">
                <a:solidFill>
                  <a:srgbClr val="C00000"/>
                </a:solidFill>
                <a:latin typeface="Carlito"/>
                <a:cs typeface="Carlito"/>
              </a:rPr>
              <a:t>i</a:t>
            </a:r>
            <a:r>
              <a:rPr lang="en-US"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]</a:t>
            </a:r>
            <a:r>
              <a:rPr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)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6" name="object 4"/>
          <p:cNvSpPr txBox="1"/>
          <p:nvPr/>
        </p:nvSpPr>
        <p:spPr>
          <a:xfrm>
            <a:off x="2453405" y="4806599"/>
            <a:ext cx="155067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000" b="1" spc="-5" dirty="0" smtClean="0">
                <a:latin typeface="Carlito"/>
                <a:cs typeface="Carlito"/>
              </a:rPr>
              <a:t>OR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72600" y="2057400"/>
            <a:ext cx="494888" cy="449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</a:t>
            </a:r>
          </a:p>
          <a:p>
            <a:r>
              <a:rPr lang="pt-BR" dirty="0"/>
              <a:t>o</a:t>
            </a:r>
          </a:p>
          <a:p>
            <a:r>
              <a:rPr lang="pt-BR" dirty="0"/>
              <a:t>m</a:t>
            </a:r>
          </a:p>
          <a:p>
            <a:r>
              <a:rPr lang="pt-BR" dirty="0"/>
              <a:t>p</a:t>
            </a:r>
          </a:p>
          <a:p>
            <a:r>
              <a:rPr lang="pt-BR" dirty="0"/>
              <a:t>u</a:t>
            </a:r>
          </a:p>
          <a:p>
            <a:r>
              <a:rPr lang="pt-BR" dirty="0"/>
              <a:t>t</a:t>
            </a:r>
          </a:p>
          <a:p>
            <a:r>
              <a:rPr lang="pt-BR" dirty="0"/>
              <a:t>e</a:t>
            </a:r>
          </a:p>
          <a:p>
            <a:r>
              <a:rPr lang="pt-BR" dirty="0"/>
              <a:t>r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S</a:t>
            </a:r>
          </a:p>
          <a:p>
            <a:r>
              <a:rPr lang="pt-BR" dirty="0"/>
              <a:t>c</a:t>
            </a:r>
          </a:p>
          <a:p>
            <a:r>
              <a:rPr lang="pt-BR" dirty="0"/>
              <a:t>i</a:t>
            </a:r>
          </a:p>
          <a:p>
            <a:r>
              <a:rPr lang="pt-BR" dirty="0"/>
              <a:t>e</a:t>
            </a:r>
          </a:p>
          <a:p>
            <a:r>
              <a:rPr lang="pt-BR" dirty="0"/>
              <a:t>n</a:t>
            </a:r>
          </a:p>
          <a:p>
            <a:r>
              <a:rPr lang="pt-BR" dirty="0"/>
              <a:t>c</a:t>
            </a:r>
          </a:p>
          <a:p>
            <a:r>
              <a:rPr lang="pt-BR" dirty="0"/>
              <a:t>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8751" y="1552882"/>
            <a:ext cx="8053299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n-US" sz="2800" b="1" spc="-15" dirty="0" smtClean="0">
                <a:solidFill>
                  <a:srgbClr val="333399"/>
                </a:solidFill>
                <a:latin typeface="Carlito"/>
                <a:cs typeface="Carlito"/>
              </a:rPr>
              <a:t>Write a code to display the character and its position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68753" y="3297682"/>
            <a:ext cx="413384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spc="-5" dirty="0">
                <a:latin typeface="Carlito"/>
                <a:cs typeface="Carlito"/>
              </a:rPr>
              <a:t>e</a:t>
            </a:r>
            <a:r>
              <a:rPr sz="2000" b="1" spc="25" dirty="0">
                <a:latin typeface="Carlito"/>
                <a:cs typeface="Carlito"/>
              </a:rPr>
              <a:t>.</a:t>
            </a:r>
            <a:r>
              <a:rPr sz="2000" b="1" spc="-5" dirty="0">
                <a:latin typeface="Carlito"/>
                <a:cs typeface="Carlito"/>
              </a:rPr>
              <a:t>g.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9400" y="3761525"/>
            <a:ext cx="155067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spc="-5" dirty="0">
                <a:latin typeface="Carlito"/>
                <a:cs typeface="Carlito"/>
              </a:rPr>
              <a:t>OUTPUT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4000" y="3688903"/>
            <a:ext cx="3617107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b="1" spc="-5" dirty="0" err="1">
                <a:solidFill>
                  <a:srgbClr val="C00000"/>
                </a:solidFill>
                <a:latin typeface="Carlito"/>
                <a:cs typeface="Carlito"/>
              </a:rPr>
              <a:t>str</a:t>
            </a:r>
            <a:r>
              <a:rPr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=</a:t>
            </a:r>
            <a:r>
              <a:rPr lang="en-US"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‘COMPUTER SCIENCE</a:t>
            </a:r>
            <a:r>
              <a:rPr sz="2000" b="1" dirty="0" smtClean="0">
                <a:solidFill>
                  <a:srgbClr val="C00000"/>
                </a:solidFill>
                <a:latin typeface="Carlito"/>
                <a:cs typeface="Carlito"/>
              </a:rPr>
              <a:t>‘  </a:t>
            </a:r>
            <a:endParaRPr lang="en-US" sz="2000" b="1" dirty="0">
              <a:solidFill>
                <a:srgbClr val="C00000"/>
              </a:solidFill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r>
              <a:rPr sz="2000" b="1" spc="-15" dirty="0">
                <a:solidFill>
                  <a:srgbClr val="C00000"/>
                </a:solidFill>
                <a:latin typeface="Carlito"/>
                <a:cs typeface="Carlito"/>
              </a:rPr>
              <a:t>for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i in</a:t>
            </a:r>
            <a:r>
              <a:rPr sz="2000" b="1" spc="-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lang="en-US" sz="2000" b="1" spc="-10" dirty="0" smtClean="0">
                <a:solidFill>
                  <a:srgbClr val="C00000"/>
                </a:solidFill>
                <a:latin typeface="Carlito"/>
                <a:cs typeface="Carlito"/>
              </a:rPr>
              <a:t>range(</a:t>
            </a:r>
            <a:r>
              <a:rPr lang="en-US" sz="2000" b="1" spc="-10" dirty="0" err="1" smtClean="0">
                <a:solidFill>
                  <a:srgbClr val="C00000"/>
                </a:solidFill>
                <a:latin typeface="Carlito"/>
                <a:cs typeface="Carlito"/>
              </a:rPr>
              <a:t>len</a:t>
            </a:r>
            <a:r>
              <a:rPr lang="en-US" sz="2000" b="1" spc="-10" dirty="0" smtClean="0">
                <a:solidFill>
                  <a:srgbClr val="C00000"/>
                </a:solidFill>
                <a:latin typeface="Carlito"/>
                <a:cs typeface="Carlito"/>
              </a:rPr>
              <a:t>(</a:t>
            </a:r>
            <a:r>
              <a:rPr sz="2000" b="1" spc="-5" dirty="0" err="1" smtClean="0">
                <a:solidFill>
                  <a:srgbClr val="C00000"/>
                </a:solidFill>
                <a:latin typeface="Carlito"/>
                <a:cs typeface="Carlito"/>
              </a:rPr>
              <a:t>str</a:t>
            </a:r>
            <a:r>
              <a:rPr lang="en-US"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))</a:t>
            </a:r>
            <a:r>
              <a:rPr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:</a:t>
            </a:r>
            <a:endParaRPr sz="2000" dirty="0">
              <a:latin typeface="Carlito"/>
              <a:cs typeface="Carlito"/>
            </a:endParaRPr>
          </a:p>
          <a:p>
            <a:pPr marL="297180">
              <a:spcBef>
                <a:spcPts val="5"/>
              </a:spcBef>
            </a:pPr>
            <a:r>
              <a:rPr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print(</a:t>
            </a:r>
            <a:r>
              <a:rPr lang="en-US" sz="2000" b="1" spc="-5" dirty="0" err="1" smtClean="0">
                <a:solidFill>
                  <a:srgbClr val="C00000"/>
                </a:solidFill>
                <a:latin typeface="Carlito"/>
                <a:cs typeface="Carlito"/>
              </a:rPr>
              <a:t>i</a:t>
            </a:r>
            <a:r>
              <a:rPr lang="en-US"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 , </a:t>
            </a:r>
            <a:r>
              <a:rPr lang="en-US" sz="2000" b="1" spc="-5" dirty="0" err="1" smtClean="0">
                <a:solidFill>
                  <a:srgbClr val="C00000"/>
                </a:solidFill>
                <a:latin typeface="Carlito"/>
                <a:cs typeface="Carlito"/>
              </a:rPr>
              <a:t>str</a:t>
            </a:r>
            <a:r>
              <a:rPr lang="en-US"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[</a:t>
            </a:r>
            <a:r>
              <a:rPr sz="2000" b="1" spc="-5" dirty="0" err="1" smtClean="0">
                <a:solidFill>
                  <a:srgbClr val="C00000"/>
                </a:solidFill>
                <a:latin typeface="Carlito"/>
                <a:cs typeface="Carlito"/>
              </a:rPr>
              <a:t>i</a:t>
            </a:r>
            <a:r>
              <a:rPr lang="en-US"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]</a:t>
            </a:r>
            <a:r>
              <a:rPr sz="2000" b="1" spc="-5" dirty="0" smtClean="0">
                <a:solidFill>
                  <a:srgbClr val="C00000"/>
                </a:solidFill>
                <a:latin typeface="Carlito"/>
                <a:cs typeface="Carlito"/>
              </a:rPr>
              <a:t>)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39514" y="4866132"/>
            <a:ext cx="4530725" cy="334010"/>
          </a:xfrm>
          <a:custGeom>
            <a:avLst/>
            <a:gdLst/>
            <a:ahLst/>
            <a:cxnLst/>
            <a:rect l="l" t="t" r="r" b="b"/>
            <a:pathLst>
              <a:path w="4530725" h="334010">
                <a:moveTo>
                  <a:pt x="4199509" y="0"/>
                </a:moveTo>
                <a:lnTo>
                  <a:pt x="4197773" y="111270"/>
                </a:lnTo>
                <a:lnTo>
                  <a:pt x="4253484" y="112141"/>
                </a:lnTo>
                <a:lnTo>
                  <a:pt x="4251706" y="223393"/>
                </a:lnTo>
                <a:lnTo>
                  <a:pt x="4196023" y="223393"/>
                </a:lnTo>
                <a:lnTo>
                  <a:pt x="4194302" y="333756"/>
                </a:lnTo>
                <a:lnTo>
                  <a:pt x="4423957" y="223393"/>
                </a:lnTo>
                <a:lnTo>
                  <a:pt x="4251706" y="223393"/>
                </a:lnTo>
                <a:lnTo>
                  <a:pt x="4196037" y="222523"/>
                </a:lnTo>
                <a:lnTo>
                  <a:pt x="4425767" y="222523"/>
                </a:lnTo>
                <a:lnTo>
                  <a:pt x="4530725" y="172085"/>
                </a:lnTo>
                <a:lnTo>
                  <a:pt x="4199509" y="0"/>
                </a:lnTo>
                <a:close/>
              </a:path>
              <a:path w="4530725" h="334010">
                <a:moveTo>
                  <a:pt x="4197773" y="111270"/>
                </a:moveTo>
                <a:lnTo>
                  <a:pt x="4196037" y="222523"/>
                </a:lnTo>
                <a:lnTo>
                  <a:pt x="4251706" y="223393"/>
                </a:lnTo>
                <a:lnTo>
                  <a:pt x="4253484" y="112141"/>
                </a:lnTo>
                <a:lnTo>
                  <a:pt x="4197773" y="111270"/>
                </a:lnTo>
                <a:close/>
              </a:path>
              <a:path w="4530725" h="334010">
                <a:moveTo>
                  <a:pt x="1778" y="45720"/>
                </a:moveTo>
                <a:lnTo>
                  <a:pt x="0" y="156972"/>
                </a:lnTo>
                <a:lnTo>
                  <a:pt x="4196037" y="222523"/>
                </a:lnTo>
                <a:lnTo>
                  <a:pt x="4197773" y="111270"/>
                </a:lnTo>
                <a:lnTo>
                  <a:pt x="1778" y="45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8963735" y="1987608"/>
            <a:ext cx="1447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0 C</a:t>
            </a:r>
          </a:p>
          <a:p>
            <a:r>
              <a:rPr lang="pt-BR" dirty="0"/>
              <a:t>1 O</a:t>
            </a:r>
          </a:p>
          <a:p>
            <a:r>
              <a:rPr lang="pt-BR" dirty="0"/>
              <a:t>2 M</a:t>
            </a:r>
          </a:p>
          <a:p>
            <a:r>
              <a:rPr lang="pt-BR" dirty="0"/>
              <a:t>3 P</a:t>
            </a:r>
          </a:p>
          <a:p>
            <a:r>
              <a:rPr lang="pt-BR" dirty="0"/>
              <a:t>4 U</a:t>
            </a:r>
          </a:p>
          <a:p>
            <a:r>
              <a:rPr lang="pt-BR" dirty="0"/>
              <a:t>5 T</a:t>
            </a:r>
          </a:p>
          <a:p>
            <a:r>
              <a:rPr lang="pt-BR" dirty="0"/>
              <a:t>6 E</a:t>
            </a:r>
          </a:p>
          <a:p>
            <a:r>
              <a:rPr lang="pt-BR" dirty="0"/>
              <a:t>7 R</a:t>
            </a:r>
          </a:p>
          <a:p>
            <a:r>
              <a:rPr lang="pt-BR" dirty="0"/>
              <a:t>8  </a:t>
            </a:r>
          </a:p>
          <a:p>
            <a:r>
              <a:rPr lang="pt-BR" dirty="0"/>
              <a:t>9 S</a:t>
            </a:r>
          </a:p>
          <a:p>
            <a:r>
              <a:rPr lang="pt-BR" dirty="0"/>
              <a:t>10 C</a:t>
            </a:r>
          </a:p>
          <a:p>
            <a:r>
              <a:rPr lang="pt-BR" dirty="0"/>
              <a:t>11 I</a:t>
            </a:r>
          </a:p>
          <a:p>
            <a:r>
              <a:rPr lang="pt-BR" dirty="0"/>
              <a:t>12 E</a:t>
            </a:r>
          </a:p>
          <a:p>
            <a:r>
              <a:rPr lang="pt-BR" dirty="0"/>
              <a:t>13 N</a:t>
            </a:r>
          </a:p>
          <a:p>
            <a:r>
              <a:rPr lang="pt-BR" dirty="0"/>
              <a:t>14 C</a:t>
            </a:r>
          </a:p>
          <a:p>
            <a:r>
              <a:rPr lang="pt-BR" dirty="0"/>
              <a:t>15 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926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1216</Words>
  <Application>Microsoft Office PowerPoint</Application>
  <PresentationFormat>Widescreen</PresentationFormat>
  <Paragraphs>286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Carlito</vt:lpstr>
      <vt:lpstr>Times New Roman</vt:lpstr>
      <vt:lpstr>Office Theme</vt:lpstr>
      <vt:lpstr>STRING MANIPULATION</vt:lpstr>
      <vt:lpstr>PowerPoint Presentation</vt:lpstr>
      <vt:lpstr>PowerPoint Presentation</vt:lpstr>
      <vt:lpstr>PowerPoint Presentation</vt:lpstr>
      <vt:lpstr>PowerPoint Presentation</vt:lpstr>
      <vt:lpstr>Access values from a string</vt:lpstr>
      <vt:lpstr>Slicing in String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user</cp:lastModifiedBy>
  <cp:revision>17</cp:revision>
  <dcterms:created xsi:type="dcterms:W3CDTF">2020-11-03T05:27:43Z</dcterms:created>
  <dcterms:modified xsi:type="dcterms:W3CDTF">2021-02-02T08:07:36Z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2020-11-03T00:00:00Z</vt:filetime>
  </property>
</Properties>
</file>